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media/image44.jpg" ContentType="image/png"/>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media/image52.jpg" ContentType="image/png"/>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8"/>
  </p:notesMasterIdLst>
  <p:sldIdLst>
    <p:sldId id="256" r:id="rId2"/>
    <p:sldId id="602" r:id="rId3"/>
    <p:sldId id="603" r:id="rId4"/>
    <p:sldId id="604" r:id="rId5"/>
    <p:sldId id="605" r:id="rId6"/>
    <p:sldId id="606" r:id="rId7"/>
    <p:sldId id="607" r:id="rId8"/>
    <p:sldId id="560" r:id="rId9"/>
    <p:sldId id="549" r:id="rId10"/>
    <p:sldId id="559" r:id="rId11"/>
    <p:sldId id="550" r:id="rId12"/>
    <p:sldId id="563" r:id="rId13"/>
    <p:sldId id="562" r:id="rId14"/>
    <p:sldId id="561" r:id="rId15"/>
    <p:sldId id="551" r:id="rId16"/>
    <p:sldId id="552" r:id="rId17"/>
    <p:sldId id="564" r:id="rId18"/>
    <p:sldId id="553" r:id="rId19"/>
    <p:sldId id="609" r:id="rId20"/>
    <p:sldId id="610" r:id="rId21"/>
    <p:sldId id="611" r:id="rId22"/>
    <p:sldId id="612" r:id="rId23"/>
    <p:sldId id="613" r:id="rId24"/>
    <p:sldId id="614" r:id="rId25"/>
    <p:sldId id="615" r:id="rId26"/>
    <p:sldId id="616" r:id="rId27"/>
    <p:sldId id="617" r:id="rId28"/>
    <p:sldId id="618" r:id="rId29"/>
    <p:sldId id="619" r:id="rId30"/>
    <p:sldId id="620" r:id="rId31"/>
    <p:sldId id="608" r:id="rId32"/>
    <p:sldId id="577" r:id="rId33"/>
    <p:sldId id="578" r:id="rId34"/>
    <p:sldId id="579" r:id="rId35"/>
    <p:sldId id="580" r:id="rId36"/>
    <p:sldId id="568" r:id="rId37"/>
    <p:sldId id="570" r:id="rId38"/>
    <p:sldId id="569" r:id="rId39"/>
    <p:sldId id="574" r:id="rId40"/>
    <p:sldId id="573" r:id="rId41"/>
    <p:sldId id="571" r:id="rId42"/>
    <p:sldId id="575" r:id="rId43"/>
    <p:sldId id="581" r:id="rId44"/>
    <p:sldId id="583" r:id="rId45"/>
    <p:sldId id="621" r:id="rId46"/>
    <p:sldId id="622" r:id="rId47"/>
    <p:sldId id="623" r:id="rId48"/>
    <p:sldId id="624" r:id="rId49"/>
    <p:sldId id="625" r:id="rId50"/>
    <p:sldId id="626" r:id="rId51"/>
    <p:sldId id="627" r:id="rId52"/>
    <p:sldId id="628" r:id="rId53"/>
    <p:sldId id="629" r:id="rId54"/>
    <p:sldId id="630" r:id="rId55"/>
    <p:sldId id="631" r:id="rId56"/>
    <p:sldId id="632" r:id="rId57"/>
    <p:sldId id="633" r:id="rId58"/>
    <p:sldId id="634" r:id="rId59"/>
    <p:sldId id="635" r:id="rId60"/>
    <p:sldId id="636" r:id="rId61"/>
    <p:sldId id="637" r:id="rId62"/>
    <p:sldId id="638" r:id="rId63"/>
    <p:sldId id="639" r:id="rId64"/>
    <p:sldId id="640" r:id="rId65"/>
    <p:sldId id="642" r:id="rId66"/>
    <p:sldId id="641" r:id="rId6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D1C0D1CA-3BC2-4B0D-9D71-046FBDD13165}">
          <p14:sldIdLst>
            <p14:sldId id="256"/>
            <p14:sldId id="602"/>
            <p14:sldId id="603"/>
            <p14:sldId id="604"/>
            <p14:sldId id="605"/>
            <p14:sldId id="606"/>
            <p14:sldId id="607"/>
            <p14:sldId id="560"/>
            <p14:sldId id="549"/>
            <p14:sldId id="559"/>
            <p14:sldId id="550"/>
            <p14:sldId id="563"/>
            <p14:sldId id="562"/>
            <p14:sldId id="561"/>
            <p14:sldId id="551"/>
            <p14:sldId id="552"/>
            <p14:sldId id="564"/>
            <p14:sldId id="553"/>
            <p14:sldId id="609"/>
            <p14:sldId id="610"/>
            <p14:sldId id="611"/>
            <p14:sldId id="612"/>
            <p14:sldId id="613"/>
            <p14:sldId id="614"/>
            <p14:sldId id="615"/>
            <p14:sldId id="616"/>
            <p14:sldId id="617"/>
            <p14:sldId id="618"/>
            <p14:sldId id="619"/>
            <p14:sldId id="620"/>
            <p14:sldId id="608"/>
            <p14:sldId id="577"/>
            <p14:sldId id="578"/>
            <p14:sldId id="579"/>
            <p14:sldId id="580"/>
            <p14:sldId id="568"/>
            <p14:sldId id="570"/>
            <p14:sldId id="569"/>
            <p14:sldId id="574"/>
            <p14:sldId id="573"/>
          </p14:sldIdLst>
        </p14:section>
        <p14:section name="无标题节" id="{4EC25D75-0038-49F9-9998-D38F853039D1}">
          <p14:sldIdLst>
            <p14:sldId id="571"/>
            <p14:sldId id="575"/>
            <p14:sldId id="581"/>
            <p14:sldId id="583"/>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2"/>
            <p14:sldId id="641"/>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autoAdjust="0"/>
    <p:restoredTop sz="93129" autoAdjust="0"/>
  </p:normalViewPr>
  <p:slideViewPr>
    <p:cSldViewPr snapToGrid="0" snapToObjects="1">
      <p:cViewPr varScale="1">
        <p:scale>
          <a:sx n="64" d="100"/>
          <a:sy n="64" d="100"/>
        </p:scale>
        <p:origin x="-696" y="-96"/>
      </p:cViewPr>
      <p:guideLst>
        <p:guide orient="horz" pos="2160"/>
        <p:guide pos="2880"/>
      </p:guideLst>
    </p:cSldViewPr>
  </p:slideViewPr>
  <p:outlineViewPr>
    <p:cViewPr>
      <p:scale>
        <a:sx n="33" d="100"/>
        <a:sy n="33" d="100"/>
      </p:scale>
      <p:origin x="0" y="916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FC52CC4-DEDF-A44C-877C-4C85C0B5F99F}" type="datetimeFigureOut">
              <a:rPr lang="en-US" smtClean="0"/>
              <a:t>4/25/2021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3CA18D-0808-714F-95D5-3FCAC406D160}" type="slidenum">
              <a:rPr lang="en-US" smtClean="0"/>
              <a:t>‹#›</a:t>
            </a:fld>
            <a:endParaRPr lang="en-US"/>
          </a:p>
        </p:txBody>
      </p:sp>
    </p:spTree>
    <p:extLst>
      <p:ext uri="{BB962C8B-B14F-4D97-AF65-F5344CB8AC3E}">
        <p14:creationId xmlns:p14="http://schemas.microsoft.com/office/powerpoint/2010/main" val="30846464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1</a:t>
            </a:fld>
            <a:endParaRPr lang="en-US"/>
          </a:p>
        </p:txBody>
      </p:sp>
    </p:spTree>
    <p:extLst>
      <p:ext uri="{BB962C8B-B14F-4D97-AF65-F5344CB8AC3E}">
        <p14:creationId xmlns:p14="http://schemas.microsoft.com/office/powerpoint/2010/main" val="21051946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10</a:t>
            </a:fld>
            <a:endParaRPr lang="en-US"/>
          </a:p>
        </p:txBody>
      </p:sp>
    </p:spTree>
    <p:extLst>
      <p:ext uri="{BB962C8B-B14F-4D97-AF65-F5344CB8AC3E}">
        <p14:creationId xmlns:p14="http://schemas.microsoft.com/office/powerpoint/2010/main" val="2623542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11</a:t>
            </a:fld>
            <a:endParaRPr lang="en-US"/>
          </a:p>
        </p:txBody>
      </p:sp>
    </p:spTree>
    <p:extLst>
      <p:ext uri="{BB962C8B-B14F-4D97-AF65-F5344CB8AC3E}">
        <p14:creationId xmlns:p14="http://schemas.microsoft.com/office/powerpoint/2010/main" val="3598992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12</a:t>
            </a:fld>
            <a:endParaRPr lang="en-US"/>
          </a:p>
        </p:txBody>
      </p:sp>
    </p:spTree>
    <p:extLst>
      <p:ext uri="{BB962C8B-B14F-4D97-AF65-F5344CB8AC3E}">
        <p14:creationId xmlns:p14="http://schemas.microsoft.com/office/powerpoint/2010/main" val="1249626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13</a:t>
            </a:fld>
            <a:endParaRPr lang="en-US"/>
          </a:p>
        </p:txBody>
      </p:sp>
    </p:spTree>
    <p:extLst>
      <p:ext uri="{BB962C8B-B14F-4D97-AF65-F5344CB8AC3E}">
        <p14:creationId xmlns:p14="http://schemas.microsoft.com/office/powerpoint/2010/main" val="2680741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14</a:t>
            </a:fld>
            <a:endParaRPr lang="en-US"/>
          </a:p>
        </p:txBody>
      </p:sp>
    </p:spTree>
    <p:extLst>
      <p:ext uri="{BB962C8B-B14F-4D97-AF65-F5344CB8AC3E}">
        <p14:creationId xmlns:p14="http://schemas.microsoft.com/office/powerpoint/2010/main" val="20457095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15</a:t>
            </a:fld>
            <a:endParaRPr lang="en-US"/>
          </a:p>
        </p:txBody>
      </p:sp>
    </p:spTree>
    <p:extLst>
      <p:ext uri="{BB962C8B-B14F-4D97-AF65-F5344CB8AC3E}">
        <p14:creationId xmlns:p14="http://schemas.microsoft.com/office/powerpoint/2010/main" val="24904496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16</a:t>
            </a:fld>
            <a:endParaRPr lang="en-US"/>
          </a:p>
        </p:txBody>
      </p:sp>
    </p:spTree>
    <p:extLst>
      <p:ext uri="{BB962C8B-B14F-4D97-AF65-F5344CB8AC3E}">
        <p14:creationId xmlns:p14="http://schemas.microsoft.com/office/powerpoint/2010/main" val="12060555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17</a:t>
            </a:fld>
            <a:endParaRPr lang="en-US"/>
          </a:p>
        </p:txBody>
      </p:sp>
    </p:spTree>
    <p:extLst>
      <p:ext uri="{BB962C8B-B14F-4D97-AF65-F5344CB8AC3E}">
        <p14:creationId xmlns:p14="http://schemas.microsoft.com/office/powerpoint/2010/main" val="16610349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18</a:t>
            </a:fld>
            <a:endParaRPr lang="en-US"/>
          </a:p>
        </p:txBody>
      </p:sp>
    </p:spTree>
    <p:extLst>
      <p:ext uri="{BB962C8B-B14F-4D97-AF65-F5344CB8AC3E}">
        <p14:creationId xmlns:p14="http://schemas.microsoft.com/office/powerpoint/2010/main" val="835219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19</a:t>
            </a:fld>
            <a:endParaRPr lang="en-US"/>
          </a:p>
        </p:txBody>
      </p:sp>
    </p:spTree>
    <p:extLst>
      <p:ext uri="{BB962C8B-B14F-4D97-AF65-F5344CB8AC3E}">
        <p14:creationId xmlns:p14="http://schemas.microsoft.com/office/powerpoint/2010/main" val="3624704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2</a:t>
            </a:fld>
            <a:endParaRPr lang="en-US"/>
          </a:p>
        </p:txBody>
      </p:sp>
    </p:spTree>
    <p:extLst>
      <p:ext uri="{BB962C8B-B14F-4D97-AF65-F5344CB8AC3E}">
        <p14:creationId xmlns:p14="http://schemas.microsoft.com/office/powerpoint/2010/main" val="10339315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20</a:t>
            </a:fld>
            <a:endParaRPr lang="en-US"/>
          </a:p>
        </p:txBody>
      </p:sp>
    </p:spTree>
    <p:extLst>
      <p:ext uri="{BB962C8B-B14F-4D97-AF65-F5344CB8AC3E}">
        <p14:creationId xmlns:p14="http://schemas.microsoft.com/office/powerpoint/2010/main" val="11200576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21</a:t>
            </a:fld>
            <a:endParaRPr lang="en-US"/>
          </a:p>
        </p:txBody>
      </p:sp>
    </p:spTree>
    <p:extLst>
      <p:ext uri="{BB962C8B-B14F-4D97-AF65-F5344CB8AC3E}">
        <p14:creationId xmlns:p14="http://schemas.microsoft.com/office/powerpoint/2010/main" val="34721209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22</a:t>
            </a:fld>
            <a:endParaRPr lang="en-US"/>
          </a:p>
        </p:txBody>
      </p:sp>
    </p:spTree>
    <p:extLst>
      <p:ext uri="{BB962C8B-B14F-4D97-AF65-F5344CB8AC3E}">
        <p14:creationId xmlns:p14="http://schemas.microsoft.com/office/powerpoint/2010/main" val="1128899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23</a:t>
            </a:fld>
            <a:endParaRPr lang="en-US"/>
          </a:p>
        </p:txBody>
      </p:sp>
    </p:spTree>
    <p:extLst>
      <p:ext uri="{BB962C8B-B14F-4D97-AF65-F5344CB8AC3E}">
        <p14:creationId xmlns:p14="http://schemas.microsoft.com/office/powerpoint/2010/main" val="39768700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24</a:t>
            </a:fld>
            <a:endParaRPr lang="en-US"/>
          </a:p>
        </p:txBody>
      </p:sp>
    </p:spTree>
    <p:extLst>
      <p:ext uri="{BB962C8B-B14F-4D97-AF65-F5344CB8AC3E}">
        <p14:creationId xmlns:p14="http://schemas.microsoft.com/office/powerpoint/2010/main" val="7103810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25</a:t>
            </a:fld>
            <a:endParaRPr lang="en-US"/>
          </a:p>
        </p:txBody>
      </p:sp>
    </p:spTree>
    <p:extLst>
      <p:ext uri="{BB962C8B-B14F-4D97-AF65-F5344CB8AC3E}">
        <p14:creationId xmlns:p14="http://schemas.microsoft.com/office/powerpoint/2010/main" val="20084981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26</a:t>
            </a:fld>
            <a:endParaRPr lang="en-US"/>
          </a:p>
        </p:txBody>
      </p:sp>
    </p:spTree>
    <p:extLst>
      <p:ext uri="{BB962C8B-B14F-4D97-AF65-F5344CB8AC3E}">
        <p14:creationId xmlns:p14="http://schemas.microsoft.com/office/powerpoint/2010/main" val="2313311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27</a:t>
            </a:fld>
            <a:endParaRPr lang="en-US"/>
          </a:p>
        </p:txBody>
      </p:sp>
    </p:spTree>
    <p:extLst>
      <p:ext uri="{BB962C8B-B14F-4D97-AF65-F5344CB8AC3E}">
        <p14:creationId xmlns:p14="http://schemas.microsoft.com/office/powerpoint/2010/main" val="29147688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28</a:t>
            </a:fld>
            <a:endParaRPr lang="en-US"/>
          </a:p>
        </p:txBody>
      </p:sp>
    </p:spTree>
    <p:extLst>
      <p:ext uri="{BB962C8B-B14F-4D97-AF65-F5344CB8AC3E}">
        <p14:creationId xmlns:p14="http://schemas.microsoft.com/office/powerpoint/2010/main" val="36024886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29</a:t>
            </a:fld>
            <a:endParaRPr lang="en-US"/>
          </a:p>
        </p:txBody>
      </p:sp>
    </p:spTree>
    <p:extLst>
      <p:ext uri="{BB962C8B-B14F-4D97-AF65-F5344CB8AC3E}">
        <p14:creationId xmlns:p14="http://schemas.microsoft.com/office/powerpoint/2010/main" val="1558438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3</a:t>
            </a:fld>
            <a:endParaRPr lang="en-US"/>
          </a:p>
        </p:txBody>
      </p:sp>
    </p:spTree>
    <p:extLst>
      <p:ext uri="{BB962C8B-B14F-4D97-AF65-F5344CB8AC3E}">
        <p14:creationId xmlns:p14="http://schemas.microsoft.com/office/powerpoint/2010/main" val="11059115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30</a:t>
            </a:fld>
            <a:endParaRPr lang="en-US"/>
          </a:p>
        </p:txBody>
      </p:sp>
    </p:spTree>
    <p:extLst>
      <p:ext uri="{BB962C8B-B14F-4D97-AF65-F5344CB8AC3E}">
        <p14:creationId xmlns:p14="http://schemas.microsoft.com/office/powerpoint/2010/main" val="23477011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31</a:t>
            </a:fld>
            <a:endParaRPr lang="en-US"/>
          </a:p>
        </p:txBody>
      </p:sp>
    </p:spTree>
    <p:extLst>
      <p:ext uri="{BB962C8B-B14F-4D97-AF65-F5344CB8AC3E}">
        <p14:creationId xmlns:p14="http://schemas.microsoft.com/office/powerpoint/2010/main" val="12559729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32</a:t>
            </a:fld>
            <a:endParaRPr lang="en-US"/>
          </a:p>
        </p:txBody>
      </p:sp>
    </p:spTree>
    <p:extLst>
      <p:ext uri="{BB962C8B-B14F-4D97-AF65-F5344CB8AC3E}">
        <p14:creationId xmlns:p14="http://schemas.microsoft.com/office/powerpoint/2010/main" val="8801053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33</a:t>
            </a:fld>
            <a:endParaRPr lang="en-US"/>
          </a:p>
        </p:txBody>
      </p:sp>
    </p:spTree>
    <p:extLst>
      <p:ext uri="{BB962C8B-B14F-4D97-AF65-F5344CB8AC3E}">
        <p14:creationId xmlns:p14="http://schemas.microsoft.com/office/powerpoint/2010/main" val="26169044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34</a:t>
            </a:fld>
            <a:endParaRPr lang="en-US"/>
          </a:p>
        </p:txBody>
      </p:sp>
    </p:spTree>
    <p:extLst>
      <p:ext uri="{BB962C8B-B14F-4D97-AF65-F5344CB8AC3E}">
        <p14:creationId xmlns:p14="http://schemas.microsoft.com/office/powerpoint/2010/main" val="21003422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35</a:t>
            </a:fld>
            <a:endParaRPr lang="en-US"/>
          </a:p>
        </p:txBody>
      </p:sp>
    </p:spTree>
    <p:extLst>
      <p:ext uri="{BB962C8B-B14F-4D97-AF65-F5344CB8AC3E}">
        <p14:creationId xmlns:p14="http://schemas.microsoft.com/office/powerpoint/2010/main" val="6357881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36</a:t>
            </a:fld>
            <a:endParaRPr lang="en-US"/>
          </a:p>
        </p:txBody>
      </p:sp>
    </p:spTree>
    <p:extLst>
      <p:ext uri="{BB962C8B-B14F-4D97-AF65-F5344CB8AC3E}">
        <p14:creationId xmlns:p14="http://schemas.microsoft.com/office/powerpoint/2010/main" val="7265475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37</a:t>
            </a:fld>
            <a:endParaRPr lang="en-US"/>
          </a:p>
        </p:txBody>
      </p:sp>
    </p:spTree>
    <p:extLst>
      <p:ext uri="{BB962C8B-B14F-4D97-AF65-F5344CB8AC3E}">
        <p14:creationId xmlns:p14="http://schemas.microsoft.com/office/powerpoint/2010/main" val="3910964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38</a:t>
            </a:fld>
            <a:endParaRPr lang="en-US"/>
          </a:p>
        </p:txBody>
      </p:sp>
    </p:spTree>
    <p:extLst>
      <p:ext uri="{BB962C8B-B14F-4D97-AF65-F5344CB8AC3E}">
        <p14:creationId xmlns:p14="http://schemas.microsoft.com/office/powerpoint/2010/main" val="14735755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39</a:t>
            </a:fld>
            <a:endParaRPr lang="en-US"/>
          </a:p>
        </p:txBody>
      </p:sp>
    </p:spTree>
    <p:extLst>
      <p:ext uri="{BB962C8B-B14F-4D97-AF65-F5344CB8AC3E}">
        <p14:creationId xmlns:p14="http://schemas.microsoft.com/office/powerpoint/2010/main" val="1928704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4</a:t>
            </a:fld>
            <a:endParaRPr lang="en-US"/>
          </a:p>
        </p:txBody>
      </p:sp>
    </p:spTree>
    <p:extLst>
      <p:ext uri="{BB962C8B-B14F-4D97-AF65-F5344CB8AC3E}">
        <p14:creationId xmlns:p14="http://schemas.microsoft.com/office/powerpoint/2010/main" val="21968594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40</a:t>
            </a:fld>
            <a:endParaRPr lang="en-US"/>
          </a:p>
        </p:txBody>
      </p:sp>
    </p:spTree>
    <p:extLst>
      <p:ext uri="{BB962C8B-B14F-4D97-AF65-F5344CB8AC3E}">
        <p14:creationId xmlns:p14="http://schemas.microsoft.com/office/powerpoint/2010/main" val="32683473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41</a:t>
            </a:fld>
            <a:endParaRPr lang="en-US"/>
          </a:p>
        </p:txBody>
      </p:sp>
    </p:spTree>
    <p:extLst>
      <p:ext uri="{BB962C8B-B14F-4D97-AF65-F5344CB8AC3E}">
        <p14:creationId xmlns:p14="http://schemas.microsoft.com/office/powerpoint/2010/main" val="38901182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42</a:t>
            </a:fld>
            <a:endParaRPr lang="en-US"/>
          </a:p>
        </p:txBody>
      </p:sp>
    </p:spTree>
    <p:extLst>
      <p:ext uri="{BB962C8B-B14F-4D97-AF65-F5344CB8AC3E}">
        <p14:creationId xmlns:p14="http://schemas.microsoft.com/office/powerpoint/2010/main" val="271573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43</a:t>
            </a:fld>
            <a:endParaRPr lang="en-US"/>
          </a:p>
        </p:txBody>
      </p:sp>
    </p:spTree>
    <p:extLst>
      <p:ext uri="{BB962C8B-B14F-4D97-AF65-F5344CB8AC3E}">
        <p14:creationId xmlns:p14="http://schemas.microsoft.com/office/powerpoint/2010/main" val="13633950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44</a:t>
            </a:fld>
            <a:endParaRPr lang="en-US"/>
          </a:p>
        </p:txBody>
      </p:sp>
    </p:spTree>
    <p:extLst>
      <p:ext uri="{BB962C8B-B14F-4D97-AF65-F5344CB8AC3E}">
        <p14:creationId xmlns:p14="http://schemas.microsoft.com/office/powerpoint/2010/main" val="17507585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45</a:t>
            </a:fld>
            <a:endParaRPr lang="en-US"/>
          </a:p>
        </p:txBody>
      </p:sp>
    </p:spTree>
    <p:extLst>
      <p:ext uri="{BB962C8B-B14F-4D97-AF65-F5344CB8AC3E}">
        <p14:creationId xmlns:p14="http://schemas.microsoft.com/office/powerpoint/2010/main" val="40194389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46</a:t>
            </a:fld>
            <a:endParaRPr lang="en-US"/>
          </a:p>
        </p:txBody>
      </p:sp>
    </p:spTree>
    <p:extLst>
      <p:ext uri="{BB962C8B-B14F-4D97-AF65-F5344CB8AC3E}">
        <p14:creationId xmlns:p14="http://schemas.microsoft.com/office/powerpoint/2010/main" val="3737662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47</a:t>
            </a:fld>
            <a:endParaRPr lang="en-US"/>
          </a:p>
        </p:txBody>
      </p:sp>
    </p:spTree>
    <p:extLst>
      <p:ext uri="{BB962C8B-B14F-4D97-AF65-F5344CB8AC3E}">
        <p14:creationId xmlns:p14="http://schemas.microsoft.com/office/powerpoint/2010/main" val="42810348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48</a:t>
            </a:fld>
            <a:endParaRPr lang="en-US"/>
          </a:p>
        </p:txBody>
      </p:sp>
    </p:spTree>
    <p:extLst>
      <p:ext uri="{BB962C8B-B14F-4D97-AF65-F5344CB8AC3E}">
        <p14:creationId xmlns:p14="http://schemas.microsoft.com/office/powerpoint/2010/main" val="33574058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49</a:t>
            </a:fld>
            <a:endParaRPr lang="en-US"/>
          </a:p>
        </p:txBody>
      </p:sp>
    </p:spTree>
    <p:extLst>
      <p:ext uri="{BB962C8B-B14F-4D97-AF65-F5344CB8AC3E}">
        <p14:creationId xmlns:p14="http://schemas.microsoft.com/office/powerpoint/2010/main" val="572933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5</a:t>
            </a:fld>
            <a:endParaRPr lang="en-US"/>
          </a:p>
        </p:txBody>
      </p:sp>
    </p:spTree>
    <p:extLst>
      <p:ext uri="{BB962C8B-B14F-4D97-AF65-F5344CB8AC3E}">
        <p14:creationId xmlns:p14="http://schemas.microsoft.com/office/powerpoint/2010/main" val="14146737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50</a:t>
            </a:fld>
            <a:endParaRPr lang="en-US"/>
          </a:p>
        </p:txBody>
      </p:sp>
    </p:spTree>
    <p:extLst>
      <p:ext uri="{BB962C8B-B14F-4D97-AF65-F5344CB8AC3E}">
        <p14:creationId xmlns:p14="http://schemas.microsoft.com/office/powerpoint/2010/main" val="18900280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51</a:t>
            </a:fld>
            <a:endParaRPr lang="en-US"/>
          </a:p>
        </p:txBody>
      </p:sp>
    </p:spTree>
    <p:extLst>
      <p:ext uri="{BB962C8B-B14F-4D97-AF65-F5344CB8AC3E}">
        <p14:creationId xmlns:p14="http://schemas.microsoft.com/office/powerpoint/2010/main" val="27309642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52</a:t>
            </a:fld>
            <a:endParaRPr lang="en-US"/>
          </a:p>
        </p:txBody>
      </p:sp>
    </p:spTree>
    <p:extLst>
      <p:ext uri="{BB962C8B-B14F-4D97-AF65-F5344CB8AC3E}">
        <p14:creationId xmlns:p14="http://schemas.microsoft.com/office/powerpoint/2010/main" val="29577324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53</a:t>
            </a:fld>
            <a:endParaRPr lang="en-US"/>
          </a:p>
        </p:txBody>
      </p:sp>
    </p:spTree>
    <p:extLst>
      <p:ext uri="{BB962C8B-B14F-4D97-AF65-F5344CB8AC3E}">
        <p14:creationId xmlns:p14="http://schemas.microsoft.com/office/powerpoint/2010/main" val="39712343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54</a:t>
            </a:fld>
            <a:endParaRPr lang="en-US"/>
          </a:p>
        </p:txBody>
      </p:sp>
    </p:spTree>
    <p:extLst>
      <p:ext uri="{BB962C8B-B14F-4D97-AF65-F5344CB8AC3E}">
        <p14:creationId xmlns:p14="http://schemas.microsoft.com/office/powerpoint/2010/main" val="20986829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55</a:t>
            </a:fld>
            <a:endParaRPr lang="en-US"/>
          </a:p>
        </p:txBody>
      </p:sp>
    </p:spTree>
    <p:extLst>
      <p:ext uri="{BB962C8B-B14F-4D97-AF65-F5344CB8AC3E}">
        <p14:creationId xmlns:p14="http://schemas.microsoft.com/office/powerpoint/2010/main" val="25178145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56</a:t>
            </a:fld>
            <a:endParaRPr lang="en-US"/>
          </a:p>
        </p:txBody>
      </p:sp>
    </p:spTree>
    <p:extLst>
      <p:ext uri="{BB962C8B-B14F-4D97-AF65-F5344CB8AC3E}">
        <p14:creationId xmlns:p14="http://schemas.microsoft.com/office/powerpoint/2010/main" val="25561795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57</a:t>
            </a:fld>
            <a:endParaRPr lang="en-US"/>
          </a:p>
        </p:txBody>
      </p:sp>
    </p:spTree>
    <p:extLst>
      <p:ext uri="{BB962C8B-B14F-4D97-AF65-F5344CB8AC3E}">
        <p14:creationId xmlns:p14="http://schemas.microsoft.com/office/powerpoint/2010/main" val="30465149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58</a:t>
            </a:fld>
            <a:endParaRPr lang="en-US"/>
          </a:p>
        </p:txBody>
      </p:sp>
    </p:spTree>
    <p:extLst>
      <p:ext uri="{BB962C8B-B14F-4D97-AF65-F5344CB8AC3E}">
        <p14:creationId xmlns:p14="http://schemas.microsoft.com/office/powerpoint/2010/main" val="26424993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59</a:t>
            </a:fld>
            <a:endParaRPr lang="en-US"/>
          </a:p>
        </p:txBody>
      </p:sp>
    </p:spTree>
    <p:extLst>
      <p:ext uri="{BB962C8B-B14F-4D97-AF65-F5344CB8AC3E}">
        <p14:creationId xmlns:p14="http://schemas.microsoft.com/office/powerpoint/2010/main" val="1973648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6</a:t>
            </a:fld>
            <a:endParaRPr lang="en-US"/>
          </a:p>
        </p:txBody>
      </p:sp>
    </p:spTree>
    <p:extLst>
      <p:ext uri="{BB962C8B-B14F-4D97-AF65-F5344CB8AC3E}">
        <p14:creationId xmlns:p14="http://schemas.microsoft.com/office/powerpoint/2010/main" val="15397143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60</a:t>
            </a:fld>
            <a:endParaRPr lang="en-US"/>
          </a:p>
        </p:txBody>
      </p:sp>
    </p:spTree>
    <p:extLst>
      <p:ext uri="{BB962C8B-B14F-4D97-AF65-F5344CB8AC3E}">
        <p14:creationId xmlns:p14="http://schemas.microsoft.com/office/powerpoint/2010/main" val="30361720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61</a:t>
            </a:fld>
            <a:endParaRPr lang="en-US"/>
          </a:p>
        </p:txBody>
      </p:sp>
    </p:spTree>
    <p:extLst>
      <p:ext uri="{BB962C8B-B14F-4D97-AF65-F5344CB8AC3E}">
        <p14:creationId xmlns:p14="http://schemas.microsoft.com/office/powerpoint/2010/main" val="24500753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62</a:t>
            </a:fld>
            <a:endParaRPr lang="en-US"/>
          </a:p>
        </p:txBody>
      </p:sp>
    </p:spTree>
    <p:extLst>
      <p:ext uri="{BB962C8B-B14F-4D97-AF65-F5344CB8AC3E}">
        <p14:creationId xmlns:p14="http://schemas.microsoft.com/office/powerpoint/2010/main" val="2339518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63</a:t>
            </a:fld>
            <a:endParaRPr lang="en-US"/>
          </a:p>
        </p:txBody>
      </p:sp>
    </p:spTree>
    <p:extLst>
      <p:ext uri="{BB962C8B-B14F-4D97-AF65-F5344CB8AC3E}">
        <p14:creationId xmlns:p14="http://schemas.microsoft.com/office/powerpoint/2010/main" val="29361740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64</a:t>
            </a:fld>
            <a:endParaRPr lang="en-US"/>
          </a:p>
        </p:txBody>
      </p:sp>
    </p:spTree>
    <p:extLst>
      <p:ext uri="{BB962C8B-B14F-4D97-AF65-F5344CB8AC3E}">
        <p14:creationId xmlns:p14="http://schemas.microsoft.com/office/powerpoint/2010/main" val="33129789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65</a:t>
            </a:fld>
            <a:endParaRPr lang="en-US"/>
          </a:p>
        </p:txBody>
      </p:sp>
    </p:spTree>
    <p:extLst>
      <p:ext uri="{BB962C8B-B14F-4D97-AF65-F5344CB8AC3E}">
        <p14:creationId xmlns:p14="http://schemas.microsoft.com/office/powerpoint/2010/main" val="21374652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66</a:t>
            </a:fld>
            <a:endParaRPr lang="en-US"/>
          </a:p>
        </p:txBody>
      </p:sp>
    </p:spTree>
    <p:extLst>
      <p:ext uri="{BB962C8B-B14F-4D97-AF65-F5344CB8AC3E}">
        <p14:creationId xmlns:p14="http://schemas.microsoft.com/office/powerpoint/2010/main" val="2909268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7</a:t>
            </a:fld>
            <a:endParaRPr lang="en-US"/>
          </a:p>
        </p:txBody>
      </p:sp>
    </p:spTree>
    <p:extLst>
      <p:ext uri="{BB962C8B-B14F-4D97-AF65-F5344CB8AC3E}">
        <p14:creationId xmlns:p14="http://schemas.microsoft.com/office/powerpoint/2010/main" val="2415494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8</a:t>
            </a:fld>
            <a:endParaRPr lang="en-US"/>
          </a:p>
        </p:txBody>
      </p:sp>
    </p:spTree>
    <p:extLst>
      <p:ext uri="{BB962C8B-B14F-4D97-AF65-F5344CB8AC3E}">
        <p14:creationId xmlns:p14="http://schemas.microsoft.com/office/powerpoint/2010/main" val="655646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CA18D-0808-714F-95D5-3FCAC406D160}" type="slidenum">
              <a:rPr lang="en-US" smtClean="0"/>
              <a:t>9</a:t>
            </a:fld>
            <a:endParaRPr lang="en-US"/>
          </a:p>
        </p:txBody>
      </p:sp>
    </p:spTree>
    <p:extLst>
      <p:ext uri="{BB962C8B-B14F-4D97-AF65-F5344CB8AC3E}">
        <p14:creationId xmlns:p14="http://schemas.microsoft.com/office/powerpoint/2010/main" val="808797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a:t>Click to edit Master subtitle style</a:t>
            </a:r>
            <a:endParaRPr lang="en-US"/>
          </a:p>
        </p:txBody>
      </p:sp>
      <p:sp>
        <p:nvSpPr>
          <p:cNvPr id="4" name="Date Placeholder 3"/>
          <p:cNvSpPr>
            <a:spLocks noGrp="1"/>
          </p:cNvSpPr>
          <p:nvPr>
            <p:ph type="dt" sz="half" idx="10"/>
          </p:nvPr>
        </p:nvSpPr>
        <p:spPr/>
        <p:txBody>
          <a:bodyPr/>
          <a:lstStyle/>
          <a:p>
            <a:fld id="{238B1F86-DEA0-634E-A527-48EE7E0874E9}" type="datetimeFigureOut">
              <a:rPr lang="en-US" smtClean="0"/>
              <a:t>4/25/2021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335DC5-E5A8-4240-BABF-364BDC05164F}" type="slidenum">
              <a:rPr lang="en-US" smtClean="0"/>
              <a:t>‹#›</a:t>
            </a:fld>
            <a:endParaRPr lang="en-US"/>
          </a:p>
        </p:txBody>
      </p:sp>
    </p:spTree>
    <p:extLst>
      <p:ext uri="{BB962C8B-B14F-4D97-AF65-F5344CB8AC3E}">
        <p14:creationId xmlns:p14="http://schemas.microsoft.com/office/powerpoint/2010/main" val="4034567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238B1F86-DEA0-634E-A527-48EE7E0874E9}" type="datetimeFigureOut">
              <a:rPr lang="en-US" smtClean="0"/>
              <a:t>4/25/2021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335DC5-E5A8-4240-BABF-364BDC05164F}" type="slidenum">
              <a:rPr lang="en-US" smtClean="0"/>
              <a:t>‹#›</a:t>
            </a:fld>
            <a:endParaRPr lang="en-US"/>
          </a:p>
        </p:txBody>
      </p:sp>
    </p:spTree>
    <p:extLst>
      <p:ext uri="{BB962C8B-B14F-4D97-AF65-F5344CB8AC3E}">
        <p14:creationId xmlns:p14="http://schemas.microsoft.com/office/powerpoint/2010/main" val="2699993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238B1F86-DEA0-634E-A527-48EE7E0874E9}" type="datetimeFigureOut">
              <a:rPr lang="en-US" smtClean="0"/>
              <a:t>4/25/2021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335DC5-E5A8-4240-BABF-364BDC05164F}" type="slidenum">
              <a:rPr lang="en-US" smtClean="0"/>
              <a:t>‹#›</a:t>
            </a:fld>
            <a:endParaRPr lang="en-US"/>
          </a:p>
        </p:txBody>
      </p:sp>
    </p:spTree>
    <p:extLst>
      <p:ext uri="{BB962C8B-B14F-4D97-AF65-F5344CB8AC3E}">
        <p14:creationId xmlns:p14="http://schemas.microsoft.com/office/powerpoint/2010/main" val="4272753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238B1F86-DEA0-634E-A527-48EE7E0874E9}" type="datetimeFigureOut">
              <a:rPr lang="en-US" smtClean="0"/>
              <a:t>4/25/2021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335DC5-E5A8-4240-BABF-364BDC05164F}" type="slidenum">
              <a:rPr lang="en-US" smtClean="0"/>
              <a:t>‹#›</a:t>
            </a:fld>
            <a:endParaRPr lang="en-US"/>
          </a:p>
        </p:txBody>
      </p:sp>
    </p:spTree>
    <p:extLst>
      <p:ext uri="{BB962C8B-B14F-4D97-AF65-F5344CB8AC3E}">
        <p14:creationId xmlns:p14="http://schemas.microsoft.com/office/powerpoint/2010/main" val="5292465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238B1F86-DEA0-634E-A527-48EE7E0874E9}" type="datetimeFigureOut">
              <a:rPr lang="en-US" smtClean="0"/>
              <a:t>4/25/2021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335DC5-E5A8-4240-BABF-364BDC05164F}" type="slidenum">
              <a:rPr lang="en-US" smtClean="0"/>
              <a:t>‹#›</a:t>
            </a:fld>
            <a:endParaRPr lang="en-US"/>
          </a:p>
        </p:txBody>
      </p:sp>
    </p:spTree>
    <p:extLst>
      <p:ext uri="{BB962C8B-B14F-4D97-AF65-F5344CB8AC3E}">
        <p14:creationId xmlns:p14="http://schemas.microsoft.com/office/powerpoint/2010/main" val="11311454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Date Placeholder 4"/>
          <p:cNvSpPr>
            <a:spLocks noGrp="1"/>
          </p:cNvSpPr>
          <p:nvPr>
            <p:ph type="dt" sz="half" idx="10"/>
          </p:nvPr>
        </p:nvSpPr>
        <p:spPr/>
        <p:txBody>
          <a:bodyPr/>
          <a:lstStyle/>
          <a:p>
            <a:fld id="{238B1F86-DEA0-634E-A527-48EE7E0874E9}" type="datetimeFigureOut">
              <a:rPr lang="en-US" smtClean="0"/>
              <a:t>4/25/2021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335DC5-E5A8-4240-BABF-364BDC05164F}" type="slidenum">
              <a:rPr lang="en-US" smtClean="0"/>
              <a:t>‹#›</a:t>
            </a:fld>
            <a:endParaRPr lang="en-US"/>
          </a:p>
        </p:txBody>
      </p:sp>
    </p:spTree>
    <p:extLst>
      <p:ext uri="{BB962C8B-B14F-4D97-AF65-F5344CB8AC3E}">
        <p14:creationId xmlns:p14="http://schemas.microsoft.com/office/powerpoint/2010/main" val="2778484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Date Placeholder 6"/>
          <p:cNvSpPr>
            <a:spLocks noGrp="1"/>
          </p:cNvSpPr>
          <p:nvPr>
            <p:ph type="dt" sz="half" idx="10"/>
          </p:nvPr>
        </p:nvSpPr>
        <p:spPr/>
        <p:txBody>
          <a:bodyPr/>
          <a:lstStyle/>
          <a:p>
            <a:fld id="{238B1F86-DEA0-634E-A527-48EE7E0874E9}" type="datetimeFigureOut">
              <a:rPr lang="en-US" smtClean="0"/>
              <a:t>4/25/2021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4335DC5-E5A8-4240-BABF-364BDC05164F}" type="slidenum">
              <a:rPr lang="en-US" smtClean="0"/>
              <a:t>‹#›</a:t>
            </a:fld>
            <a:endParaRPr lang="en-US"/>
          </a:p>
        </p:txBody>
      </p:sp>
    </p:spTree>
    <p:extLst>
      <p:ext uri="{BB962C8B-B14F-4D97-AF65-F5344CB8AC3E}">
        <p14:creationId xmlns:p14="http://schemas.microsoft.com/office/powerpoint/2010/main" val="3585338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238B1F86-DEA0-634E-A527-48EE7E0874E9}" type="datetimeFigureOut">
              <a:rPr lang="en-US" smtClean="0"/>
              <a:t>4/25/2021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335DC5-E5A8-4240-BABF-364BDC05164F}" type="slidenum">
              <a:rPr lang="en-US" smtClean="0"/>
              <a:t>‹#›</a:t>
            </a:fld>
            <a:endParaRPr lang="en-US"/>
          </a:p>
        </p:txBody>
      </p:sp>
    </p:spTree>
    <p:extLst>
      <p:ext uri="{BB962C8B-B14F-4D97-AF65-F5344CB8AC3E}">
        <p14:creationId xmlns:p14="http://schemas.microsoft.com/office/powerpoint/2010/main" val="2283414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8B1F86-DEA0-634E-A527-48EE7E0874E9}" type="datetimeFigureOut">
              <a:rPr lang="en-US" smtClean="0"/>
              <a:t>4/25/2021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4335DC5-E5A8-4240-BABF-364BDC05164F}" type="slidenum">
              <a:rPr lang="en-US" smtClean="0"/>
              <a:t>‹#›</a:t>
            </a:fld>
            <a:endParaRPr lang="en-US"/>
          </a:p>
        </p:txBody>
      </p:sp>
    </p:spTree>
    <p:extLst>
      <p:ext uri="{BB962C8B-B14F-4D97-AF65-F5344CB8AC3E}">
        <p14:creationId xmlns:p14="http://schemas.microsoft.com/office/powerpoint/2010/main" val="1206999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238B1F86-DEA0-634E-A527-48EE7E0874E9}" type="datetimeFigureOut">
              <a:rPr lang="en-US" smtClean="0"/>
              <a:t>4/25/2021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335DC5-E5A8-4240-BABF-364BDC05164F}" type="slidenum">
              <a:rPr lang="en-US" smtClean="0"/>
              <a:t>‹#›</a:t>
            </a:fld>
            <a:endParaRPr lang="en-US"/>
          </a:p>
        </p:txBody>
      </p:sp>
    </p:spTree>
    <p:extLst>
      <p:ext uri="{BB962C8B-B14F-4D97-AF65-F5344CB8AC3E}">
        <p14:creationId xmlns:p14="http://schemas.microsoft.com/office/powerpoint/2010/main" val="194453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238B1F86-DEA0-634E-A527-48EE7E0874E9}" type="datetimeFigureOut">
              <a:rPr lang="en-US" smtClean="0"/>
              <a:t>4/25/2021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335DC5-E5A8-4240-BABF-364BDC05164F}" type="slidenum">
              <a:rPr lang="en-US" smtClean="0"/>
              <a:t>‹#›</a:t>
            </a:fld>
            <a:endParaRPr lang="en-US"/>
          </a:p>
        </p:txBody>
      </p:sp>
    </p:spTree>
    <p:extLst>
      <p:ext uri="{BB962C8B-B14F-4D97-AF65-F5344CB8AC3E}">
        <p14:creationId xmlns:p14="http://schemas.microsoft.com/office/powerpoint/2010/main" val="2686324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8B1F86-DEA0-634E-A527-48EE7E0874E9}" type="datetimeFigureOut">
              <a:rPr lang="en-US" smtClean="0"/>
              <a:t>4/25/2021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335DC5-E5A8-4240-BABF-364BDC05164F}" type="slidenum">
              <a:rPr lang="en-US" smtClean="0"/>
              <a:t>‹#›</a:t>
            </a:fld>
            <a:endParaRPr lang="en-US"/>
          </a:p>
        </p:txBody>
      </p:sp>
    </p:spTree>
    <p:extLst>
      <p:ext uri="{BB962C8B-B14F-4D97-AF65-F5344CB8AC3E}">
        <p14:creationId xmlns:p14="http://schemas.microsoft.com/office/powerpoint/2010/main" val="36259977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10" Type="http://schemas.openxmlformats.org/officeDocument/2006/relationships/image" Target="../media/image24.png"/><Relationship Id="rId4" Type="http://schemas.openxmlformats.org/officeDocument/2006/relationships/image" Target="../media/image2.png"/><Relationship Id="rId9" Type="http://schemas.openxmlformats.org/officeDocument/2006/relationships/image" Target="../media/image23.emf"/></Relationships>
</file>

<file path=ppt/slides/_rels/slide1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6.jpeg"/></Relationships>
</file>

<file path=ppt/slides/_rels/slide1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7.png"/></Relationships>
</file>

<file path=ppt/slides/_rels/slide1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8.png"/></Relationships>
</file>

<file path=ppt/slides/_rels/slide1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JPG"/><Relationship Id="rId4" Type="http://schemas.openxmlformats.org/officeDocument/2006/relationships/image" Target="../media/image2.png"/><Relationship Id="rId9" Type="http://schemas.openxmlformats.org/officeDocument/2006/relationships/image" Target="../media/image7.JPG"/></Relationships>
</file>

<file path=ppt/slides/_rels/slide2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10" Type="http://schemas.openxmlformats.org/officeDocument/2006/relationships/image" Target="../media/image30.png"/><Relationship Id="rId4" Type="http://schemas.openxmlformats.org/officeDocument/2006/relationships/image" Target="../media/image2.png"/><Relationship Id="rId9" Type="http://schemas.openxmlformats.org/officeDocument/2006/relationships/image" Target="../media/image29.png"/></Relationships>
</file>

<file path=ppt/slides/_rels/slide2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hyperlink" Target="https://baike.baidu.com/item/%E6%96%B9%E5%B7%AE/3108412" TargetMode="External"/><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hyperlink" Target="https://baike.baidu.com/item/%E6%95%B0%E5%AD%A6%E6%9C%9F%E6%9C%9B/5362790" TargetMode="External"/><Relationship Id="rId17" Type="http://schemas.openxmlformats.org/officeDocument/2006/relationships/hyperlink" Target="https://baike.baidu.com/item/%E6%A0%87%E5%87%86%E6%AD%A3%E6%80%81%E5%88%86%E5%B8%83" TargetMode="External"/><Relationship Id="rId2" Type="http://schemas.openxmlformats.org/officeDocument/2006/relationships/notesSlide" Target="../notesSlides/notesSlide21.xml"/><Relationship Id="rId16" Type="http://schemas.openxmlformats.org/officeDocument/2006/relationships/hyperlink" Target="https://baike.baidu.com/item/%E6%A0%87%E5%87%86%E5%B7%AE/1415772" TargetMode="Externa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hyperlink" Target="https://baike.baidu.com/item/%E9%9A%8F%E6%9C%BA%E5%8F%98%E9%87%8F/828980" TargetMode="External"/><Relationship Id="rId5" Type="http://schemas.openxmlformats.org/officeDocument/2006/relationships/image" Target="../media/image3.png"/><Relationship Id="rId15" Type="http://schemas.openxmlformats.org/officeDocument/2006/relationships/hyperlink" Target="https://baike.baidu.com/item/%E6%9C%9F%E6%9C%9B%E5%80%BC/8664642" TargetMode="External"/><Relationship Id="rId10" Type="http://schemas.openxmlformats.org/officeDocument/2006/relationships/image" Target="../media/image250.png"/><Relationship Id="rId4" Type="http://schemas.openxmlformats.org/officeDocument/2006/relationships/image" Target="../media/image2.png"/><Relationship Id="rId9" Type="http://schemas.openxmlformats.org/officeDocument/2006/relationships/image" Target="../media/image240.png"/><Relationship Id="rId14" Type="http://schemas.openxmlformats.org/officeDocument/2006/relationships/hyperlink" Target="https://baike.baidu.com/item/%E6%A6%82%E7%8E%87%E5%AF%86%E5%BA%A6%E5%87%BD%E6%95%B0/5021996"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10" Type="http://schemas.openxmlformats.org/officeDocument/2006/relationships/image" Target="../media/image32.png"/><Relationship Id="rId4" Type="http://schemas.openxmlformats.org/officeDocument/2006/relationships/image" Target="../media/image2.png"/><Relationship Id="rId9" Type="http://schemas.openxmlformats.org/officeDocument/2006/relationships/image" Target="../media/image31.png"/></Relationships>
</file>

<file path=ppt/slides/_rels/slide2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10" Type="http://schemas.openxmlformats.org/officeDocument/2006/relationships/image" Target="../media/image34.png"/><Relationship Id="rId4" Type="http://schemas.openxmlformats.org/officeDocument/2006/relationships/image" Target="../media/image2.png"/><Relationship Id="rId9" Type="http://schemas.openxmlformats.org/officeDocument/2006/relationships/image" Target="../media/image33.png"/></Relationships>
</file>

<file path=ppt/slides/_rels/slide2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35.png"/></Relationships>
</file>

<file path=ppt/slides/_rels/slide2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10" Type="http://schemas.openxmlformats.org/officeDocument/2006/relationships/image" Target="../media/image37.png"/><Relationship Id="rId4" Type="http://schemas.openxmlformats.org/officeDocument/2006/relationships/image" Target="../media/image2.png"/><Relationship Id="rId9" Type="http://schemas.openxmlformats.org/officeDocument/2006/relationships/image" Target="../media/image36.png"/></Relationships>
</file>

<file path=ppt/slides/_rels/slide2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38.png"/></Relationships>
</file>

<file path=ppt/slides/_rels/slide2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39.png"/></Relationships>
</file>

<file path=ppt/slides/_rels/slide2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10"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40.png"/></Relationships>
</file>

<file path=ppt/slides/_rels/slide3.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slideLayout" Target="../slideLayouts/slideLayout1.xml"/><Relationship Id="rId7" Type="http://schemas.openxmlformats.org/officeDocument/2006/relationships/image" Target="../media/image3.png"/><Relationship Id="rId12"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11" Type="http://schemas.openxmlformats.org/officeDocument/2006/relationships/image" Target="../media/image11.png"/><Relationship Id="rId5" Type="http://schemas.openxmlformats.org/officeDocument/2006/relationships/image" Target="../media/image1.png"/><Relationship Id="rId10" Type="http://schemas.openxmlformats.org/officeDocument/2006/relationships/image" Target="../media/image6.png"/><Relationship Id="rId4" Type="http://schemas.openxmlformats.org/officeDocument/2006/relationships/notesSlide" Target="../notesSlides/notesSlide3.xml"/><Relationship Id="rId9"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10" Type="http://schemas.openxmlformats.org/officeDocument/2006/relationships/image" Target="../media/image43.png"/><Relationship Id="rId4" Type="http://schemas.openxmlformats.org/officeDocument/2006/relationships/image" Target="../media/image2.png"/><Relationship Id="rId9"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44.jpg"/></Relationships>
</file>

<file path=ppt/slides/_rels/slide3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45.png"/></Relationships>
</file>

<file path=ppt/slides/_rels/slide3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10" Type="http://schemas.openxmlformats.org/officeDocument/2006/relationships/image" Target="../media/image47.png"/><Relationship Id="rId4" Type="http://schemas.openxmlformats.org/officeDocument/2006/relationships/image" Target="../media/image2.png"/><Relationship Id="rId9" Type="http://schemas.openxmlformats.org/officeDocument/2006/relationships/image" Target="../media/image46.png"/></Relationships>
</file>

<file path=ppt/slides/_rels/slide3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48.png"/></Relationships>
</file>

<file path=ppt/slides/_rels/slide3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51.png"/><Relationship Id="rId5" Type="http://schemas.openxmlformats.org/officeDocument/2006/relationships/image" Target="../media/image3.png"/><Relationship Id="rId10" Type="http://schemas.openxmlformats.org/officeDocument/2006/relationships/image" Target="../media/image50.png"/><Relationship Id="rId4" Type="http://schemas.openxmlformats.org/officeDocument/2006/relationships/image" Target="../media/image2.png"/><Relationship Id="rId9" Type="http://schemas.openxmlformats.org/officeDocument/2006/relationships/image" Target="../media/image49.png"/></Relationships>
</file>

<file path=ppt/slides/_rels/slide3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3.JPG"/></Relationships>
</file>

<file path=ppt/slides/_rels/slide4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54.png"/><Relationship Id="rId5" Type="http://schemas.openxmlformats.org/officeDocument/2006/relationships/image" Target="../media/image3.png"/><Relationship Id="rId10" Type="http://schemas.openxmlformats.org/officeDocument/2006/relationships/image" Target="../media/image53.jpeg"/><Relationship Id="rId4" Type="http://schemas.openxmlformats.org/officeDocument/2006/relationships/image" Target="../media/image2.png"/><Relationship Id="rId9" Type="http://schemas.openxmlformats.org/officeDocument/2006/relationships/image" Target="../media/image52.jpg"/></Relationships>
</file>

<file path=ppt/slides/_rels/slide4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56.png"/></Relationships>
</file>

<file path=ppt/slides/_rels/slide4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57.png"/></Relationships>
</file>

<file path=ppt/slides/_rels/slide4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58.png"/></Relationships>
</file>

<file path=ppt/slides/_rels/slide4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10" Type="http://schemas.openxmlformats.org/officeDocument/2006/relationships/image" Target="../media/image60.png"/><Relationship Id="rId4" Type="http://schemas.openxmlformats.org/officeDocument/2006/relationships/image" Target="../media/image2.png"/><Relationship Id="rId9" Type="http://schemas.openxmlformats.org/officeDocument/2006/relationships/image" Target="../media/image59.png"/></Relationships>
</file>

<file path=ppt/slides/_rels/slide4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10" Type="http://schemas.openxmlformats.org/officeDocument/2006/relationships/image" Target="../media/image62.png"/><Relationship Id="rId4" Type="http://schemas.openxmlformats.org/officeDocument/2006/relationships/image" Target="../media/image2.png"/><Relationship Id="rId9" Type="http://schemas.openxmlformats.org/officeDocument/2006/relationships/image" Target="../media/image61.png"/></Relationships>
</file>

<file path=ppt/slides/_rels/slide4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3.png"/></Relationships>
</file>

<file path=ppt/slides/_rels/slide4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4.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10" Type="http://schemas.openxmlformats.org/officeDocument/2006/relationships/image" Target="../media/image15.png"/><Relationship Id="rId4" Type="http://schemas.openxmlformats.org/officeDocument/2006/relationships/image" Target="../media/image2.png"/><Relationship Id="rId9" Type="http://schemas.openxmlformats.org/officeDocument/2006/relationships/image" Target="../media/image14.png"/></Relationships>
</file>

<file path=ppt/slides/_rels/slide5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10" Type="http://schemas.openxmlformats.org/officeDocument/2006/relationships/image" Target="../media/image66.png"/><Relationship Id="rId4" Type="http://schemas.openxmlformats.org/officeDocument/2006/relationships/image" Target="../media/image2.png"/><Relationship Id="rId9" Type="http://schemas.openxmlformats.org/officeDocument/2006/relationships/image" Target="../media/image65.png"/></Relationships>
</file>

<file path=ppt/slides/_rels/slide5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7.png"/></Relationships>
</file>

<file path=ppt/slides/_rels/slide5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8.png"/></Relationships>
</file>

<file path=ppt/slides/_rels/slide5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71.png"/><Relationship Id="rId5" Type="http://schemas.openxmlformats.org/officeDocument/2006/relationships/image" Target="../media/image3.png"/><Relationship Id="rId10" Type="http://schemas.openxmlformats.org/officeDocument/2006/relationships/image" Target="../media/image70.png"/><Relationship Id="rId4" Type="http://schemas.openxmlformats.org/officeDocument/2006/relationships/image" Target="../media/image2.png"/><Relationship Id="rId9" Type="http://schemas.openxmlformats.org/officeDocument/2006/relationships/image" Target="../media/image69.png"/></Relationships>
</file>

<file path=ppt/slides/_rels/slide5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53.jpeg"/><Relationship Id="rId5" Type="http://schemas.openxmlformats.org/officeDocument/2006/relationships/image" Target="../media/image3.png"/><Relationship Id="rId10" Type="http://schemas.openxmlformats.org/officeDocument/2006/relationships/image" Target="../media/image73.png"/><Relationship Id="rId4" Type="http://schemas.openxmlformats.org/officeDocument/2006/relationships/image" Target="../media/image2.png"/><Relationship Id="rId9" Type="http://schemas.openxmlformats.org/officeDocument/2006/relationships/image" Target="../media/image72.png"/></Relationships>
</file>

<file path=ppt/slides/_rels/slide5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4.png"/></Relationships>
</file>

<file path=ppt/slides/_rels/slide5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5.png"/></Relationships>
</file>

<file path=ppt/slides/_rels/slide5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6.png"/></Relationships>
</file>

<file path=ppt/slides/_rels/slide5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10" Type="http://schemas.openxmlformats.org/officeDocument/2006/relationships/image" Target="../media/image78.png"/><Relationship Id="rId4" Type="http://schemas.openxmlformats.org/officeDocument/2006/relationships/image" Target="../media/image2.png"/><Relationship Id="rId9" Type="http://schemas.openxmlformats.org/officeDocument/2006/relationships/image" Target="../media/image77.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10"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16.png"/></Relationships>
</file>

<file path=ppt/slides/_rels/slide6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9.png"/></Relationships>
</file>

<file path=ppt/slides/_rels/slide6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6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83.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82.png"/><Relationship Id="rId5" Type="http://schemas.openxmlformats.org/officeDocument/2006/relationships/image" Target="../media/image3.png"/><Relationship Id="rId10" Type="http://schemas.openxmlformats.org/officeDocument/2006/relationships/image" Target="../media/image81.png"/><Relationship Id="rId4" Type="http://schemas.openxmlformats.org/officeDocument/2006/relationships/image" Target="../media/image2.png"/><Relationship Id="rId9" Type="http://schemas.openxmlformats.org/officeDocument/2006/relationships/image" Target="../media/image80.png"/></Relationships>
</file>

<file path=ppt/slides/_rels/slide6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84.png"/></Relationships>
</file>

<file path=ppt/slides/_rels/slide6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10" Type="http://schemas.openxmlformats.org/officeDocument/2006/relationships/image" Target="../media/image86.png"/><Relationship Id="rId4" Type="http://schemas.openxmlformats.org/officeDocument/2006/relationships/image" Target="../media/image2.png"/><Relationship Id="rId9" Type="http://schemas.openxmlformats.org/officeDocument/2006/relationships/image" Target="../media/image85.png"/></Relationships>
</file>

<file path=ppt/slides/_rels/slide6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90.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89.jpeg"/><Relationship Id="rId5" Type="http://schemas.openxmlformats.org/officeDocument/2006/relationships/image" Target="../media/image3.png"/><Relationship Id="rId10" Type="http://schemas.openxmlformats.org/officeDocument/2006/relationships/image" Target="../media/image88.jpeg"/><Relationship Id="rId4" Type="http://schemas.openxmlformats.org/officeDocument/2006/relationships/image" Target="../media/image2.png"/><Relationship Id="rId9" Type="http://schemas.openxmlformats.org/officeDocument/2006/relationships/image" Target="../media/image87.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20.png"/><Relationship Id="rId5" Type="http://schemas.openxmlformats.org/officeDocument/2006/relationships/image" Target="../media/image3.png"/><Relationship Id="rId10" Type="http://schemas.openxmlformats.org/officeDocument/2006/relationships/image" Target="../media/image19.png"/><Relationship Id="rId4" Type="http://schemas.openxmlformats.org/officeDocument/2006/relationships/image" Target="../media/image2.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0016" y="1710344"/>
            <a:ext cx="7772400" cy="1470025"/>
          </a:xfrm>
        </p:spPr>
        <p:txBody>
          <a:bodyPr>
            <a:noAutofit/>
          </a:bodyPr>
          <a:lstStyle/>
          <a:p>
            <a:r>
              <a:rPr lang="zh-CN" altLang="en-US" sz="4000" b="1" dirty="0">
                <a:latin typeface="Times New Roman"/>
                <a:cs typeface="Times New Roman"/>
              </a:rPr>
              <a:t>电子商务导论</a:t>
            </a:r>
            <a:endParaRPr lang="en-US" altLang="zh-CN" sz="4000" b="1" dirty="0">
              <a:latin typeface="Times New Roman"/>
              <a:cs typeface="Times New Roman"/>
            </a:endParaRPr>
          </a:p>
        </p:txBody>
      </p:sp>
      <p:sp>
        <p:nvSpPr>
          <p:cNvPr id="3" name="Subtitle 2"/>
          <p:cNvSpPr>
            <a:spLocks noGrp="1"/>
          </p:cNvSpPr>
          <p:nvPr>
            <p:ph type="subTitle" idx="1"/>
          </p:nvPr>
        </p:nvSpPr>
        <p:spPr>
          <a:xfrm>
            <a:off x="1371600" y="3613149"/>
            <a:ext cx="7305332" cy="3244851"/>
          </a:xfrm>
        </p:spPr>
        <p:txBody>
          <a:bodyPr>
            <a:normAutofit/>
          </a:bodyPr>
          <a:lstStyle/>
          <a:p>
            <a:endParaRPr lang="en-US" altLang="zh-CN" sz="1400" b="1" dirty="0">
              <a:solidFill>
                <a:schemeClr val="tx1"/>
              </a:solidFill>
              <a:latin typeface="Times New Roman"/>
              <a:cs typeface="Times New Roman"/>
            </a:endParaRPr>
          </a:p>
          <a:p>
            <a:r>
              <a:rPr lang="zh-CN" altLang="en-US" sz="2400" b="1" dirty="0">
                <a:solidFill>
                  <a:srgbClr val="0070C0"/>
                </a:solidFill>
                <a:latin typeface="Times New Roman"/>
                <a:cs typeface="Times New Roman"/>
              </a:rPr>
              <a:t>朱桂祥 </a:t>
            </a:r>
            <a:r>
              <a:rPr lang="en-US" altLang="zh-CN" sz="2400" b="1" dirty="0">
                <a:solidFill>
                  <a:srgbClr val="0070C0"/>
                </a:solidFill>
                <a:latin typeface="Times New Roman"/>
                <a:cs typeface="Times New Roman"/>
              </a:rPr>
              <a:t>(9120201070@nufe.edu.cn)</a:t>
            </a:r>
          </a:p>
          <a:p>
            <a:r>
              <a:rPr lang="zh-CN" altLang="en-US" sz="2000" b="1" dirty="0">
                <a:solidFill>
                  <a:schemeClr val="tx1"/>
                </a:solidFill>
                <a:latin typeface="Times New Roman"/>
                <a:cs typeface="Times New Roman"/>
              </a:rPr>
              <a:t>南京财经大学信息工程学院</a:t>
            </a:r>
            <a:br>
              <a:rPr lang="zh-CN" altLang="en-US" sz="2000" b="1" dirty="0">
                <a:solidFill>
                  <a:schemeClr val="tx1"/>
                </a:solidFill>
                <a:latin typeface="Times New Roman"/>
                <a:cs typeface="Times New Roman"/>
              </a:rPr>
            </a:br>
            <a:r>
              <a:rPr lang="zh-CN" altLang="en-US" sz="2000" b="1" dirty="0">
                <a:solidFill>
                  <a:schemeClr val="tx1"/>
                </a:solidFill>
                <a:latin typeface="Times New Roman"/>
                <a:cs typeface="Times New Roman"/>
              </a:rPr>
              <a:t>江苏省电子商务重点实验室</a:t>
            </a:r>
            <a:br>
              <a:rPr lang="zh-CN" altLang="en-US" sz="2000" b="1" dirty="0">
                <a:solidFill>
                  <a:schemeClr val="tx1"/>
                </a:solidFill>
                <a:latin typeface="Times New Roman"/>
                <a:cs typeface="Times New Roman"/>
              </a:rPr>
            </a:br>
            <a:r>
              <a:rPr lang="zh-CN" altLang="en-US" sz="2000" b="1" dirty="0">
                <a:solidFill>
                  <a:schemeClr val="tx1"/>
                </a:solidFill>
                <a:latin typeface="Times New Roman"/>
                <a:cs typeface="Times New Roman"/>
              </a:rPr>
              <a:t>电子商务信息处理国家级国际联合研究中心</a:t>
            </a:r>
            <a:br>
              <a:rPr lang="zh-CN" altLang="en-US" sz="2000" b="1" dirty="0">
                <a:solidFill>
                  <a:schemeClr val="tx1"/>
                </a:solidFill>
                <a:latin typeface="Times New Roman"/>
                <a:cs typeface="Times New Roman"/>
              </a:rPr>
            </a:br>
            <a:r>
              <a:rPr lang="zh-CN" altLang="en-US" sz="2000" b="1" dirty="0">
                <a:solidFill>
                  <a:schemeClr val="tx1"/>
                </a:solidFill>
                <a:latin typeface="Times New Roman"/>
                <a:cs typeface="Times New Roman"/>
              </a:rPr>
              <a:t>电子商务交易技术国家地方联合工程实验室</a:t>
            </a:r>
            <a:endParaRPr lang="en-US" altLang="zh-CN" sz="2000" b="1" dirty="0">
              <a:solidFill>
                <a:schemeClr val="tx1"/>
              </a:solidFill>
              <a:latin typeface="Times New Roman"/>
              <a:cs typeface="Times New Roman"/>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7" name="Rectangle 6"/>
          <p:cNvSpPr>
            <a:spLocks noChangeArrowheads="1"/>
          </p:cNvSpPr>
          <p:nvPr/>
        </p:nvSpPr>
        <p:spPr bwMode="auto">
          <a:xfrm>
            <a:off x="0" y="5638800"/>
            <a:ext cx="9144000" cy="12192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800" b="1" dirty="0">
                <a:solidFill>
                  <a:schemeClr val="bg1"/>
                </a:solidFill>
                <a:latin typeface="Times New Roman"/>
                <a:cs typeface="Times New Roman"/>
              </a:rPr>
              <a:t>第</a:t>
            </a:r>
            <a:r>
              <a:rPr lang="en-US" altLang="zh-CN" sz="2800" b="1" dirty="0">
                <a:solidFill>
                  <a:schemeClr val="bg1"/>
                </a:solidFill>
                <a:latin typeface="Times New Roman"/>
                <a:cs typeface="Times New Roman"/>
              </a:rPr>
              <a:t>3</a:t>
            </a:r>
            <a:r>
              <a:rPr lang="zh-CN" altLang="en-US" sz="2800" b="1" dirty="0">
                <a:solidFill>
                  <a:schemeClr val="bg1"/>
                </a:solidFill>
                <a:latin typeface="Times New Roman"/>
                <a:cs typeface="Times New Roman"/>
              </a:rPr>
              <a:t>章：数据预处理</a:t>
            </a:r>
            <a:endParaRPr lang="en-US" sz="2800" b="1" dirty="0">
              <a:solidFill>
                <a:schemeClr val="bg1"/>
              </a:solidFill>
              <a:latin typeface="Times New Roman"/>
              <a:cs typeface="Times New Roman"/>
            </a:endParaRPr>
          </a:p>
        </p:txBody>
      </p:sp>
    </p:spTree>
    <p:extLst>
      <p:ext uri="{BB962C8B-B14F-4D97-AF65-F5344CB8AC3E}">
        <p14:creationId xmlns:p14="http://schemas.microsoft.com/office/powerpoint/2010/main" val="2303544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7" name="Rectangle 6"/>
          <p:cNvSpPr>
            <a:spLocks noChangeArrowheads="1"/>
          </p:cNvSpPr>
          <p:nvPr/>
        </p:nvSpPr>
        <p:spPr bwMode="auto">
          <a:xfrm>
            <a:off x="0" y="5638800"/>
            <a:ext cx="9144000" cy="12192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800" b="1" dirty="0">
                <a:solidFill>
                  <a:schemeClr val="bg1"/>
                </a:solidFill>
                <a:latin typeface="Times New Roman"/>
                <a:cs typeface="Times New Roman"/>
              </a:rPr>
              <a:t>第</a:t>
            </a:r>
            <a:r>
              <a:rPr lang="en-US" altLang="zh-CN" sz="2800" b="1" dirty="0">
                <a:solidFill>
                  <a:schemeClr val="bg1"/>
                </a:solidFill>
                <a:latin typeface="Times New Roman"/>
                <a:cs typeface="Times New Roman"/>
              </a:rPr>
              <a:t>3</a:t>
            </a:r>
            <a:r>
              <a:rPr lang="zh-CN" altLang="en-US" sz="2800" b="1" dirty="0">
                <a:solidFill>
                  <a:schemeClr val="bg1"/>
                </a:solidFill>
                <a:latin typeface="Times New Roman"/>
                <a:cs typeface="Times New Roman"/>
              </a:rPr>
              <a:t>章：数据预处理</a:t>
            </a:r>
            <a:endParaRPr lang="en-US" altLang="zh-CN" sz="2800" b="1" dirty="0">
              <a:solidFill>
                <a:schemeClr val="bg1"/>
              </a:solidFill>
              <a:latin typeface="Times New Roman"/>
              <a:cs typeface="Times New Roman"/>
            </a:endParaRPr>
          </a:p>
        </p:txBody>
      </p:sp>
      <p:sp>
        <p:nvSpPr>
          <p:cNvPr id="6" name="文本框 5">
            <a:extLst>
              <a:ext uri="{FF2B5EF4-FFF2-40B4-BE49-F238E27FC236}">
                <a16:creationId xmlns:a16="http://schemas.microsoft.com/office/drawing/2014/main" xmlns="" id="{F3426BD5-F4C1-40E2-A1BD-67880E0B457E}"/>
              </a:ext>
            </a:extLst>
          </p:cNvPr>
          <p:cNvSpPr txBox="1"/>
          <p:nvPr/>
        </p:nvSpPr>
        <p:spPr>
          <a:xfrm>
            <a:off x="400050" y="1403351"/>
            <a:ext cx="7943850" cy="6063198"/>
          </a:xfrm>
          <a:prstGeom prst="rect">
            <a:avLst/>
          </a:prstGeom>
          <a:noFill/>
        </p:spPr>
        <p:txBody>
          <a:bodyPr wrap="square" rtlCol="0">
            <a:spAutoFit/>
          </a:bodyPr>
          <a:lstStyle/>
          <a:p>
            <a:r>
              <a:rPr lang="zh-CN" altLang="en-US" sz="2400" b="1" dirty="0"/>
              <a:t>现实世界的数据：</a:t>
            </a:r>
            <a:endParaRPr lang="en-US" altLang="zh-CN" sz="2400" b="1" dirty="0"/>
          </a:p>
          <a:p>
            <a:pPr marL="342900" indent="-342900">
              <a:buFont typeface="Wingdings" panose="05000000000000000000" pitchFamily="2" charset="2"/>
              <a:buChar char="n"/>
            </a:pPr>
            <a:r>
              <a:rPr lang="zh-CN" altLang="en-US" sz="2000" dirty="0"/>
              <a:t>不完整的</a:t>
            </a:r>
            <a:endParaRPr lang="en-US" altLang="zh-CN" sz="2000" dirty="0"/>
          </a:p>
          <a:p>
            <a:r>
              <a:rPr lang="en-US" altLang="zh-CN" sz="2000" dirty="0"/>
              <a:t>      </a:t>
            </a:r>
            <a:r>
              <a:rPr lang="zh-CN" altLang="en-US" sz="2000" dirty="0"/>
              <a:t>缺少属性值或某些感兴趣的属性，或仅包含聚集数据。</a:t>
            </a:r>
          </a:p>
          <a:p>
            <a:pPr marL="342900" indent="-342900">
              <a:buFont typeface="Wingdings" panose="05000000000000000000" pitchFamily="2" charset="2"/>
              <a:buChar char="n"/>
            </a:pPr>
            <a:r>
              <a:rPr lang="zh-CN" altLang="en-US" sz="2000" dirty="0"/>
              <a:t>含噪声的</a:t>
            </a:r>
            <a:endParaRPr lang="en-US" altLang="zh-CN" sz="2000" dirty="0"/>
          </a:p>
          <a:p>
            <a:r>
              <a:rPr lang="en-US" altLang="zh-CN" sz="2000" dirty="0"/>
              <a:t>      </a:t>
            </a:r>
            <a:r>
              <a:rPr lang="zh-CN" altLang="en-US" sz="2000" dirty="0"/>
              <a:t>包含错误或存在偏离期望的离群值。</a:t>
            </a:r>
          </a:p>
          <a:p>
            <a:pPr marL="342900" indent="-342900">
              <a:buFont typeface="Wingdings" panose="05000000000000000000" pitchFamily="2" charset="2"/>
              <a:buChar char="n"/>
            </a:pPr>
            <a:r>
              <a:rPr lang="zh-CN" altLang="en-US" sz="2000" dirty="0"/>
              <a:t>不一致的</a:t>
            </a:r>
            <a:endParaRPr lang="en-US" altLang="zh-CN" sz="2000" dirty="0"/>
          </a:p>
          <a:p>
            <a:r>
              <a:rPr lang="en-US" altLang="zh-CN" sz="2000" dirty="0"/>
              <a:t>      </a:t>
            </a:r>
            <a:r>
              <a:rPr lang="zh-CN" altLang="en-US" sz="2000" dirty="0"/>
              <a:t>采用的编码或表示不同，如属性名称不同</a:t>
            </a:r>
          </a:p>
          <a:p>
            <a:pPr marL="342900" indent="-342900">
              <a:buFont typeface="Wingdings" panose="05000000000000000000" pitchFamily="2" charset="2"/>
              <a:buChar char="n"/>
            </a:pPr>
            <a:r>
              <a:rPr lang="zh-CN" altLang="en-US" sz="2000" dirty="0"/>
              <a:t>冗余的</a:t>
            </a:r>
            <a:endParaRPr lang="en-US" altLang="zh-CN" sz="2000" dirty="0"/>
          </a:p>
          <a:p>
            <a:r>
              <a:rPr lang="en-US" altLang="zh-CN" sz="2000" dirty="0"/>
              <a:t>      </a:t>
            </a:r>
            <a:r>
              <a:rPr lang="zh-CN" altLang="en-US" sz="2000" dirty="0"/>
              <a:t>如属性之间可以相互导出</a:t>
            </a:r>
            <a:endParaRPr lang="en-US" altLang="zh-CN" sz="2000" dirty="0"/>
          </a:p>
          <a:p>
            <a:r>
              <a:rPr lang="zh-CN" altLang="en-US" sz="2400" b="1" dirty="0"/>
              <a:t>数据错误的不可避免性</a:t>
            </a:r>
            <a:r>
              <a:rPr lang="en-US" altLang="zh-CN" sz="2400" b="1" dirty="0"/>
              <a:t>:</a:t>
            </a:r>
          </a:p>
          <a:p>
            <a:pPr marL="342900" indent="-342900">
              <a:buFont typeface="Wingdings" panose="05000000000000000000" pitchFamily="2" charset="2"/>
              <a:buChar char="n"/>
            </a:pPr>
            <a:r>
              <a:rPr lang="zh-CN" altLang="en-US" sz="2000" dirty="0"/>
              <a:t>数据输入和获得过程数据错误</a:t>
            </a:r>
          </a:p>
          <a:p>
            <a:pPr marL="342900" indent="-342900">
              <a:buFont typeface="Wingdings" panose="05000000000000000000" pitchFamily="2" charset="2"/>
              <a:buChar char="n"/>
            </a:pPr>
            <a:r>
              <a:rPr lang="zh-CN" altLang="en-US" sz="2000" dirty="0"/>
              <a:t>数据集成所表现出来的错误</a:t>
            </a:r>
          </a:p>
          <a:p>
            <a:pPr marL="342900" indent="-342900">
              <a:buFont typeface="Wingdings" panose="05000000000000000000" pitchFamily="2" charset="2"/>
              <a:buChar char="n"/>
            </a:pPr>
            <a:r>
              <a:rPr lang="zh-CN" altLang="en-US" sz="2000" dirty="0"/>
              <a:t>数据传输过程所引入的错误 </a:t>
            </a:r>
          </a:p>
          <a:p>
            <a:endParaRPr lang="zh-CN" altLang="en-US" sz="2400" b="1" dirty="0"/>
          </a:p>
          <a:p>
            <a:endParaRPr lang="en-US" altLang="zh-CN" sz="2400" b="1" dirty="0"/>
          </a:p>
          <a:p>
            <a:endParaRPr lang="en-US" altLang="zh-CN" sz="2000" b="1" dirty="0"/>
          </a:p>
          <a:p>
            <a:endParaRPr lang="en-US" altLang="zh-CN" sz="2000" b="1" dirty="0"/>
          </a:p>
          <a:p>
            <a:endParaRPr lang="zh-CN" altLang="en-US" sz="2000" b="1" dirty="0"/>
          </a:p>
        </p:txBody>
      </p:sp>
    </p:spTree>
    <p:extLst>
      <p:ext uri="{BB962C8B-B14F-4D97-AF65-F5344CB8AC3E}">
        <p14:creationId xmlns:p14="http://schemas.microsoft.com/office/powerpoint/2010/main" val="1825807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7" name="Rectangle 6"/>
          <p:cNvSpPr>
            <a:spLocks noChangeArrowheads="1"/>
          </p:cNvSpPr>
          <p:nvPr/>
        </p:nvSpPr>
        <p:spPr bwMode="auto">
          <a:xfrm>
            <a:off x="0" y="5638800"/>
            <a:ext cx="9144000" cy="12192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800" b="1" dirty="0">
                <a:solidFill>
                  <a:schemeClr val="bg1"/>
                </a:solidFill>
                <a:latin typeface="Times New Roman"/>
                <a:cs typeface="Times New Roman"/>
              </a:rPr>
              <a:t>第</a:t>
            </a:r>
            <a:r>
              <a:rPr lang="en-US" altLang="zh-CN" sz="2800" b="1" dirty="0">
                <a:solidFill>
                  <a:schemeClr val="bg1"/>
                </a:solidFill>
                <a:latin typeface="Times New Roman"/>
                <a:cs typeface="Times New Roman"/>
              </a:rPr>
              <a:t>3</a:t>
            </a:r>
            <a:r>
              <a:rPr lang="zh-CN" altLang="en-US" sz="2800" b="1" dirty="0">
                <a:solidFill>
                  <a:schemeClr val="bg1"/>
                </a:solidFill>
                <a:latin typeface="Times New Roman"/>
                <a:cs typeface="Times New Roman"/>
              </a:rPr>
              <a:t>章：数据预处理</a:t>
            </a:r>
            <a:endParaRPr lang="en-US" altLang="zh-CN" sz="2800" b="1" dirty="0">
              <a:solidFill>
                <a:schemeClr val="bg1"/>
              </a:solidFill>
              <a:latin typeface="Times New Roman"/>
              <a:cs typeface="Times New Roman"/>
            </a:endParaRPr>
          </a:p>
        </p:txBody>
      </p:sp>
      <p:sp>
        <p:nvSpPr>
          <p:cNvPr id="5" name="文本框 4">
            <a:extLst>
              <a:ext uri="{FF2B5EF4-FFF2-40B4-BE49-F238E27FC236}">
                <a16:creationId xmlns:a16="http://schemas.microsoft.com/office/drawing/2014/main" xmlns="" id="{B96537BA-2E36-4B93-8494-18E16F28998A}"/>
              </a:ext>
            </a:extLst>
          </p:cNvPr>
          <p:cNvSpPr txBox="1"/>
          <p:nvPr/>
        </p:nvSpPr>
        <p:spPr>
          <a:xfrm>
            <a:off x="211136" y="1403867"/>
            <a:ext cx="8355014" cy="4154984"/>
          </a:xfrm>
          <a:prstGeom prst="rect">
            <a:avLst/>
          </a:prstGeom>
          <a:noFill/>
        </p:spPr>
        <p:txBody>
          <a:bodyPr wrap="square" rtlCol="0">
            <a:spAutoFit/>
          </a:bodyPr>
          <a:lstStyle/>
          <a:p>
            <a:r>
              <a:rPr lang="zh-CN" altLang="en-US" sz="2400" b="1" dirty="0"/>
              <a:t>数据预处理的形式</a:t>
            </a:r>
            <a:r>
              <a:rPr lang="en-US" altLang="zh-CN" sz="2400" b="1" dirty="0"/>
              <a:t>:</a:t>
            </a:r>
          </a:p>
          <a:p>
            <a:pPr marL="342900" indent="-342900" eaLnBrk="1" hangingPunct="1">
              <a:buFont typeface="Wingdings" panose="05000000000000000000" pitchFamily="2" charset="2"/>
              <a:buChar char="n"/>
            </a:pPr>
            <a:r>
              <a:rPr lang="zh-CN" altLang="en-US" sz="2400" b="1" dirty="0"/>
              <a:t>数据清理</a:t>
            </a:r>
          </a:p>
          <a:p>
            <a:pPr lvl="1" eaLnBrk="1" hangingPunct="1"/>
            <a:r>
              <a:rPr lang="zh-CN" altLang="en-US" sz="2400" dirty="0"/>
              <a:t>补充缺失数据、平滑噪声数据、识别或删除离群点，解决不一致</a:t>
            </a:r>
          </a:p>
          <a:p>
            <a:pPr marL="342900" indent="-342900" eaLnBrk="1" hangingPunct="1">
              <a:buFont typeface="Wingdings" panose="05000000000000000000" pitchFamily="2" charset="2"/>
              <a:buChar char="n"/>
            </a:pPr>
            <a:r>
              <a:rPr lang="zh-CN" altLang="en-US" sz="2400" b="1" dirty="0"/>
              <a:t>数据集成</a:t>
            </a:r>
          </a:p>
          <a:p>
            <a:pPr lvl="1" eaLnBrk="1" hangingPunct="1"/>
            <a:r>
              <a:rPr lang="zh-CN" altLang="en-US" sz="2400" dirty="0"/>
              <a:t>集成多个数据库、数据立方或文件</a:t>
            </a:r>
          </a:p>
          <a:p>
            <a:pPr marL="342900" indent="-342900" eaLnBrk="1" hangingPunct="1">
              <a:buFont typeface="Wingdings" panose="05000000000000000000" pitchFamily="2" charset="2"/>
              <a:buChar char="n"/>
            </a:pPr>
            <a:r>
              <a:rPr lang="zh-CN" altLang="en-US" sz="2400" b="1" dirty="0"/>
              <a:t>数据变换</a:t>
            </a:r>
          </a:p>
          <a:p>
            <a:pPr lvl="1" eaLnBrk="1" hangingPunct="1"/>
            <a:r>
              <a:rPr lang="zh-CN" altLang="en-US" sz="2400" dirty="0"/>
              <a:t>规范化和聚集</a:t>
            </a:r>
          </a:p>
          <a:p>
            <a:pPr marL="342900" indent="-342900" eaLnBrk="1" hangingPunct="1">
              <a:buFont typeface="Wingdings" panose="05000000000000000000" pitchFamily="2" charset="2"/>
              <a:buChar char="n"/>
            </a:pPr>
            <a:r>
              <a:rPr lang="zh-CN" altLang="en-US" sz="2400" b="1" dirty="0"/>
              <a:t>数据归约</a:t>
            </a:r>
          </a:p>
          <a:p>
            <a:pPr lvl="1" eaLnBrk="1" hangingPunct="1"/>
            <a:r>
              <a:rPr lang="zh-CN" altLang="en-US" sz="2400" dirty="0"/>
              <a:t>简化数据、但产生同样或相似的结果</a:t>
            </a:r>
          </a:p>
          <a:p>
            <a:endParaRPr lang="zh-CN" altLang="en-US" sz="2400" b="1" dirty="0"/>
          </a:p>
        </p:txBody>
      </p:sp>
    </p:spTree>
    <p:extLst>
      <p:ext uri="{BB962C8B-B14F-4D97-AF65-F5344CB8AC3E}">
        <p14:creationId xmlns:p14="http://schemas.microsoft.com/office/powerpoint/2010/main" val="2245266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7" name="Rectangle 6"/>
          <p:cNvSpPr>
            <a:spLocks noChangeArrowheads="1"/>
          </p:cNvSpPr>
          <p:nvPr/>
        </p:nvSpPr>
        <p:spPr bwMode="auto">
          <a:xfrm>
            <a:off x="0" y="5638800"/>
            <a:ext cx="9144000" cy="12192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800" b="1" dirty="0">
                <a:solidFill>
                  <a:schemeClr val="bg1"/>
                </a:solidFill>
                <a:latin typeface="Times New Roman"/>
                <a:cs typeface="Times New Roman"/>
              </a:rPr>
              <a:t>第</a:t>
            </a:r>
            <a:r>
              <a:rPr lang="en-US" altLang="zh-CN" sz="2800" b="1" dirty="0">
                <a:solidFill>
                  <a:schemeClr val="bg1"/>
                </a:solidFill>
                <a:latin typeface="Times New Roman"/>
                <a:cs typeface="Times New Roman"/>
              </a:rPr>
              <a:t>3</a:t>
            </a:r>
            <a:r>
              <a:rPr lang="zh-CN" altLang="en-US" sz="2800" b="1" dirty="0">
                <a:solidFill>
                  <a:schemeClr val="bg1"/>
                </a:solidFill>
                <a:latin typeface="Times New Roman"/>
                <a:cs typeface="Times New Roman"/>
              </a:rPr>
              <a:t>章：数据预处理</a:t>
            </a:r>
            <a:endParaRPr lang="en-US" altLang="zh-CN" sz="2800" b="1" dirty="0">
              <a:solidFill>
                <a:schemeClr val="bg1"/>
              </a:solidFill>
              <a:latin typeface="Times New Roman"/>
              <a:cs typeface="Times New Roman"/>
            </a:endParaRPr>
          </a:p>
        </p:txBody>
      </p:sp>
      <p:sp>
        <p:nvSpPr>
          <p:cNvPr id="20" name="文本框 19">
            <a:extLst>
              <a:ext uri="{FF2B5EF4-FFF2-40B4-BE49-F238E27FC236}">
                <a16:creationId xmlns:a16="http://schemas.microsoft.com/office/drawing/2014/main" xmlns="" id="{EA4A0D22-1E55-465D-8376-342606237202}"/>
              </a:ext>
            </a:extLst>
          </p:cNvPr>
          <p:cNvSpPr txBox="1"/>
          <p:nvPr/>
        </p:nvSpPr>
        <p:spPr>
          <a:xfrm>
            <a:off x="358775" y="1538446"/>
            <a:ext cx="7635875" cy="3091231"/>
          </a:xfrm>
          <a:prstGeom prst="rect">
            <a:avLst/>
          </a:prstGeom>
          <a:noFill/>
        </p:spPr>
        <p:txBody>
          <a:bodyPr wrap="square">
            <a:spAutoFit/>
          </a:bodyPr>
          <a:lstStyle/>
          <a:p>
            <a:pPr>
              <a:lnSpc>
                <a:spcPct val="120000"/>
              </a:lnSpc>
            </a:pPr>
            <a:r>
              <a:rPr lang="zh-CN" altLang="en-US" sz="2400" b="1" dirty="0"/>
              <a:t>小结：</a:t>
            </a:r>
            <a:endParaRPr lang="en-US" altLang="zh-CN" sz="2400" b="1" dirty="0"/>
          </a:p>
          <a:p>
            <a:pPr marL="285750" indent="-285750">
              <a:lnSpc>
                <a:spcPct val="120000"/>
              </a:lnSpc>
              <a:buFont typeface="Wingdings" panose="05000000000000000000" pitchFamily="2" charset="2"/>
              <a:buChar char="n"/>
            </a:pPr>
            <a:r>
              <a:rPr lang="zh-CN" altLang="en-US" sz="2000" dirty="0"/>
              <a:t>现实世界的数据一般是脏的、不完整的和不一致的。</a:t>
            </a:r>
          </a:p>
          <a:p>
            <a:pPr marL="285750" indent="-285750">
              <a:lnSpc>
                <a:spcPct val="120000"/>
              </a:lnSpc>
              <a:buFont typeface="Wingdings" panose="05000000000000000000" pitchFamily="2" charset="2"/>
              <a:buChar char="n"/>
            </a:pPr>
            <a:r>
              <a:rPr lang="zh-CN" altLang="en-US" sz="2000" dirty="0"/>
              <a:t>数据预处理技术可以改进数据的质量，从而有助于提高其后的挖掘过程的精度和性能。</a:t>
            </a:r>
          </a:p>
          <a:p>
            <a:pPr marL="285750" indent="-285750">
              <a:lnSpc>
                <a:spcPct val="120000"/>
              </a:lnSpc>
              <a:buFont typeface="Wingdings" panose="05000000000000000000" pitchFamily="2" charset="2"/>
              <a:buChar char="n"/>
            </a:pPr>
            <a:r>
              <a:rPr lang="zh-CN" altLang="en-US" sz="2000" dirty="0"/>
              <a:t>高质量的决策必然依赖于高质量的数据，因此数据预处理是知识发现过程的重要步骤。</a:t>
            </a:r>
            <a:endParaRPr lang="en-US" altLang="zh-CN" sz="2000" dirty="0"/>
          </a:p>
          <a:p>
            <a:pPr marL="285750" indent="-285750">
              <a:lnSpc>
                <a:spcPct val="120000"/>
              </a:lnSpc>
              <a:buFont typeface="Wingdings" panose="05000000000000000000" pitchFamily="2" charset="2"/>
              <a:buChar char="n"/>
            </a:pPr>
            <a:r>
              <a:rPr lang="zh-CN" altLang="en-US" sz="2000" dirty="0"/>
              <a:t>检测异常数据、尽早地调整数据并归约待分析的数据，将在决策过程中得到高回报。</a:t>
            </a:r>
          </a:p>
        </p:txBody>
      </p:sp>
    </p:spTree>
    <p:extLst>
      <p:ext uri="{BB962C8B-B14F-4D97-AF65-F5344CB8AC3E}">
        <p14:creationId xmlns:p14="http://schemas.microsoft.com/office/powerpoint/2010/main" val="4202806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7" name="Rectangle 6"/>
          <p:cNvSpPr>
            <a:spLocks noChangeArrowheads="1"/>
          </p:cNvSpPr>
          <p:nvPr/>
        </p:nvSpPr>
        <p:spPr bwMode="auto">
          <a:xfrm>
            <a:off x="0" y="5638800"/>
            <a:ext cx="9144000" cy="12192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800" b="1" dirty="0">
                <a:solidFill>
                  <a:schemeClr val="bg1"/>
                </a:solidFill>
                <a:latin typeface="Times New Roman"/>
                <a:cs typeface="Times New Roman"/>
              </a:rPr>
              <a:t>第</a:t>
            </a:r>
            <a:r>
              <a:rPr lang="en-US" altLang="zh-CN" sz="2800" b="1" dirty="0">
                <a:solidFill>
                  <a:schemeClr val="bg1"/>
                </a:solidFill>
                <a:latin typeface="Times New Roman"/>
                <a:cs typeface="Times New Roman"/>
              </a:rPr>
              <a:t>3</a:t>
            </a:r>
            <a:r>
              <a:rPr lang="zh-CN" altLang="en-US" sz="2800" b="1" dirty="0">
                <a:solidFill>
                  <a:schemeClr val="bg1"/>
                </a:solidFill>
                <a:latin typeface="Times New Roman"/>
                <a:cs typeface="Times New Roman"/>
              </a:rPr>
              <a:t>章：数据预处理</a:t>
            </a:r>
            <a:endParaRPr lang="en-US" altLang="zh-CN" sz="2800" b="1" dirty="0">
              <a:solidFill>
                <a:schemeClr val="bg1"/>
              </a:solidFill>
              <a:latin typeface="Times New Roman"/>
              <a:cs typeface="Times New Roman"/>
            </a:endParaRPr>
          </a:p>
        </p:txBody>
      </p:sp>
      <p:sp>
        <p:nvSpPr>
          <p:cNvPr id="23" name="文本框 22">
            <a:extLst>
              <a:ext uri="{FF2B5EF4-FFF2-40B4-BE49-F238E27FC236}">
                <a16:creationId xmlns:a16="http://schemas.microsoft.com/office/drawing/2014/main" xmlns="" id="{DEA98095-9715-4094-83D6-F0ACBE7D5D78}"/>
              </a:ext>
            </a:extLst>
          </p:cNvPr>
          <p:cNvSpPr txBox="1"/>
          <p:nvPr/>
        </p:nvSpPr>
        <p:spPr>
          <a:xfrm>
            <a:off x="285750" y="1282364"/>
            <a:ext cx="8267700" cy="4339650"/>
          </a:xfrm>
          <a:prstGeom prst="rect">
            <a:avLst/>
          </a:prstGeom>
          <a:noFill/>
        </p:spPr>
        <p:txBody>
          <a:bodyPr wrap="square" rtlCol="0">
            <a:spAutoFit/>
          </a:bodyPr>
          <a:lstStyle/>
          <a:p>
            <a:r>
              <a:rPr lang="zh-CN" altLang="en-US" sz="2400" b="1" dirty="0">
                <a:latin typeface="Times New Roman" panose="02020603050405020304" pitchFamily="18" charset="0"/>
                <a:cs typeface="Times New Roman" panose="02020603050405020304" pitchFamily="18" charset="0"/>
              </a:rPr>
              <a:t>描述性数据汇总</a:t>
            </a:r>
            <a:endParaRPr lang="en-US" altLang="zh-CN" sz="2400" b="1" dirty="0">
              <a:latin typeface="Times New Roman" panose="02020603050405020304" pitchFamily="18" charset="0"/>
              <a:cs typeface="Times New Roman" panose="02020603050405020304" pitchFamily="18" charset="0"/>
            </a:endParaRPr>
          </a:p>
          <a:p>
            <a:r>
              <a:rPr lang="zh-CN" altLang="en-US" sz="1800" dirty="0"/>
              <a:t>获得数据的总体印象对于成功的数据预处理是至关重要的。</a:t>
            </a:r>
          </a:p>
          <a:p>
            <a:r>
              <a:rPr lang="zh-CN" altLang="en-US" sz="1800" dirty="0"/>
              <a:t>描述性数据汇总技术可以用来识别数据的典型性质，突显哪些数据值应当视为噪声或离群点。</a:t>
            </a:r>
          </a:p>
          <a:p>
            <a:pPr marL="285750" indent="-285750">
              <a:buFont typeface="Wingdings" panose="05000000000000000000" pitchFamily="2" charset="2"/>
              <a:buChar char="n"/>
            </a:pPr>
            <a:r>
              <a:rPr lang="zh-CN" altLang="en-US" sz="1800" dirty="0"/>
              <a:t>动机：更好的理解数据。</a:t>
            </a:r>
          </a:p>
          <a:p>
            <a:pPr marL="285750" indent="-285750">
              <a:buFont typeface="Wingdings" panose="05000000000000000000" pitchFamily="2" charset="2"/>
              <a:buChar char="n"/>
            </a:pPr>
            <a:r>
              <a:rPr lang="zh-CN" altLang="en-US" sz="1800" dirty="0"/>
              <a:t>主要内容：度量数据的中心趋势和离散程度、描述数据汇总的图形显示。</a:t>
            </a:r>
          </a:p>
          <a:p>
            <a:pPr marL="285750" indent="-285750">
              <a:buFont typeface="Wingdings" panose="05000000000000000000" pitchFamily="2" charset="2"/>
              <a:buChar char="n"/>
            </a:pPr>
            <a:r>
              <a:rPr lang="zh-CN" altLang="en-US" dirty="0"/>
              <a:t>算数平均值：最常用</a:t>
            </a:r>
          </a:p>
          <a:p>
            <a:pPr marL="285750" indent="-285750">
              <a:buFont typeface="Wingdings" panose="05000000000000000000" pitchFamily="2" charset="2"/>
              <a:buChar char="n"/>
            </a:pPr>
            <a:r>
              <a:rPr lang="zh-CN" altLang="en-US" dirty="0"/>
              <a:t>分布式度量</a:t>
            </a:r>
            <a:r>
              <a:rPr lang="en-US" altLang="zh-CN" dirty="0"/>
              <a:t>:</a:t>
            </a:r>
            <a:r>
              <a:rPr lang="zh-CN" altLang="en-US" dirty="0"/>
              <a:t>可以通过如下方法计算度量（即函数）：将数据集划分成较小的子集，计算每个子集的度量，然后合并计算结果，得到原（整个）数据集的度量值。</a:t>
            </a:r>
            <a:r>
              <a:rPr lang="en-US" altLang="zh-CN" dirty="0"/>
              <a:t>sum()</a:t>
            </a:r>
            <a:r>
              <a:rPr lang="zh-CN" altLang="en-US" dirty="0"/>
              <a:t>、</a:t>
            </a:r>
            <a:r>
              <a:rPr lang="en-US" altLang="zh-CN" dirty="0"/>
              <a:t>count()</a:t>
            </a:r>
            <a:r>
              <a:rPr lang="zh-CN" altLang="en-US" dirty="0"/>
              <a:t>、</a:t>
            </a:r>
            <a:r>
              <a:rPr lang="en-US" altLang="zh-CN" dirty="0"/>
              <a:t>min()</a:t>
            </a:r>
            <a:r>
              <a:rPr lang="zh-CN" altLang="en-US" dirty="0"/>
              <a:t>、</a:t>
            </a:r>
            <a:r>
              <a:rPr lang="en-US" altLang="zh-CN" dirty="0"/>
              <a:t>max()</a:t>
            </a:r>
          </a:p>
          <a:p>
            <a:pPr marL="285750" indent="-285750">
              <a:buFont typeface="Wingdings" panose="05000000000000000000" pitchFamily="2" charset="2"/>
              <a:buChar char="n"/>
            </a:pPr>
            <a:r>
              <a:rPr lang="zh-CN" altLang="en-US" dirty="0"/>
              <a:t>代数度量：可以通过应用一个代数函数于一个或多个分布度量计算的度。</a:t>
            </a:r>
            <a:r>
              <a:rPr lang="en-US" altLang="zh-CN" dirty="0"/>
              <a:t>mean()</a:t>
            </a:r>
            <a:r>
              <a:rPr lang="zh-CN" altLang="en-US" dirty="0"/>
              <a:t>、中列数</a:t>
            </a:r>
          </a:p>
          <a:p>
            <a:pPr marL="285750" indent="-285750">
              <a:buFont typeface="Wingdings" panose="05000000000000000000" pitchFamily="2" charset="2"/>
              <a:buChar char="n"/>
            </a:pPr>
            <a:r>
              <a:rPr lang="zh-CN" altLang="en-US" dirty="0"/>
              <a:t>整体度量</a:t>
            </a:r>
            <a:r>
              <a:rPr lang="en-US" altLang="zh-CN" dirty="0"/>
              <a:t>:</a:t>
            </a:r>
            <a:r>
              <a:rPr lang="zh-CN" altLang="en-US" dirty="0"/>
              <a:t>必须对整个数据集计算的度量。例如，中位数、众数。</a:t>
            </a:r>
          </a:p>
          <a:p>
            <a:pPr marL="285750" indent="-285750">
              <a:buFont typeface="Wingdings" panose="05000000000000000000" pitchFamily="2" charset="2"/>
              <a:buChar char="n"/>
            </a:pPr>
            <a:endParaRPr lang="zh-CN" altLang="en-US" dirty="0"/>
          </a:p>
          <a:p>
            <a:endParaRPr lang="zh-CN" altLang="en-US" dirty="0"/>
          </a:p>
        </p:txBody>
      </p:sp>
    </p:spTree>
    <p:extLst>
      <p:ext uri="{BB962C8B-B14F-4D97-AF65-F5344CB8AC3E}">
        <p14:creationId xmlns:p14="http://schemas.microsoft.com/office/powerpoint/2010/main" val="251087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7" name="Rectangle 6"/>
          <p:cNvSpPr>
            <a:spLocks noChangeArrowheads="1"/>
          </p:cNvSpPr>
          <p:nvPr/>
        </p:nvSpPr>
        <p:spPr bwMode="auto">
          <a:xfrm>
            <a:off x="0" y="5638800"/>
            <a:ext cx="9144000" cy="12192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800" b="1" dirty="0">
                <a:solidFill>
                  <a:schemeClr val="bg1"/>
                </a:solidFill>
                <a:latin typeface="Times New Roman"/>
                <a:cs typeface="Times New Roman"/>
              </a:rPr>
              <a:t>第</a:t>
            </a:r>
            <a:r>
              <a:rPr lang="en-US" altLang="zh-CN" sz="2800" b="1" dirty="0">
                <a:solidFill>
                  <a:schemeClr val="bg1"/>
                </a:solidFill>
                <a:latin typeface="Times New Roman"/>
                <a:cs typeface="Times New Roman"/>
              </a:rPr>
              <a:t>3</a:t>
            </a:r>
            <a:r>
              <a:rPr lang="zh-CN" altLang="en-US" sz="2800" b="1" dirty="0">
                <a:solidFill>
                  <a:schemeClr val="bg1"/>
                </a:solidFill>
                <a:latin typeface="Times New Roman"/>
                <a:cs typeface="Times New Roman"/>
              </a:rPr>
              <a:t>章：数据预处理</a:t>
            </a:r>
            <a:endParaRPr lang="en-US" altLang="zh-CN" sz="2800" b="1" dirty="0">
              <a:solidFill>
                <a:schemeClr val="bg1"/>
              </a:solidFill>
              <a:latin typeface="Times New Roman"/>
              <a:cs typeface="Times New Roman"/>
            </a:endParaRPr>
          </a:p>
        </p:txBody>
      </p:sp>
      <p:sp>
        <p:nvSpPr>
          <p:cNvPr id="2" name="文本框 1">
            <a:extLst>
              <a:ext uri="{FF2B5EF4-FFF2-40B4-BE49-F238E27FC236}">
                <a16:creationId xmlns:a16="http://schemas.microsoft.com/office/drawing/2014/main" xmlns="" id="{85742B3C-CDBF-4886-8199-5148653F25D0}"/>
              </a:ext>
            </a:extLst>
          </p:cNvPr>
          <p:cNvSpPr txBox="1"/>
          <p:nvPr/>
        </p:nvSpPr>
        <p:spPr>
          <a:xfrm>
            <a:off x="482600" y="1466850"/>
            <a:ext cx="8261350" cy="2985433"/>
          </a:xfrm>
          <a:prstGeom prst="rect">
            <a:avLst/>
          </a:prstGeom>
          <a:noFill/>
        </p:spPr>
        <p:txBody>
          <a:bodyPr wrap="square" rtlCol="0">
            <a:spAutoFit/>
          </a:bodyPr>
          <a:lstStyle/>
          <a:p>
            <a:r>
              <a:rPr lang="zh-CN" altLang="en-US" sz="2400" b="1" dirty="0"/>
              <a:t>代数度量：</a:t>
            </a:r>
            <a:endParaRPr lang="en-US" altLang="zh-CN" sz="2400" b="1" dirty="0"/>
          </a:p>
          <a:p>
            <a:pPr marL="285750" indent="-285750">
              <a:buFont typeface="Wingdings" panose="05000000000000000000" pitchFamily="2" charset="2"/>
              <a:buChar char="n"/>
            </a:pPr>
            <a:r>
              <a:rPr lang="zh-CN" altLang="en-US" b="1" dirty="0"/>
              <a:t>平均值 </a:t>
            </a:r>
            <a:r>
              <a:rPr lang="en-US" altLang="zh-CN" sz="1800" b="1" dirty="0"/>
              <a:t>mean()</a:t>
            </a:r>
            <a:r>
              <a:rPr lang="zh-CN" altLang="en-US" sz="1800" b="1" dirty="0"/>
              <a:t>：</a:t>
            </a:r>
          </a:p>
          <a:p>
            <a:pPr marL="285750" indent="-285750">
              <a:buFont typeface="Wingdings" panose="05000000000000000000" pitchFamily="2" charset="2"/>
              <a:buChar char="n"/>
            </a:pPr>
            <a:endParaRPr lang="en-US" altLang="zh-CN" sz="1800" dirty="0"/>
          </a:p>
          <a:p>
            <a:pPr marL="285750" indent="-285750">
              <a:buFont typeface="Wingdings" panose="05000000000000000000" pitchFamily="2" charset="2"/>
              <a:buChar char="n"/>
            </a:pPr>
            <a:endParaRPr lang="en-US" altLang="zh-CN" dirty="0"/>
          </a:p>
          <a:p>
            <a:pPr marL="285750" indent="-285750">
              <a:buFont typeface="Wingdings" panose="05000000000000000000" pitchFamily="2" charset="2"/>
              <a:buChar char="n"/>
            </a:pPr>
            <a:r>
              <a:rPr lang="zh-CN" altLang="en-US" sz="1800" b="1" dirty="0"/>
              <a:t>加权平均：</a:t>
            </a:r>
          </a:p>
          <a:p>
            <a:endParaRPr lang="zh-CN" altLang="en-US" sz="1800" dirty="0"/>
          </a:p>
          <a:p>
            <a:pPr marL="285750" indent="-285750">
              <a:buFont typeface="Wingdings" panose="05000000000000000000" pitchFamily="2" charset="2"/>
              <a:buChar char="n"/>
            </a:pPr>
            <a:r>
              <a:rPr lang="zh-CN" altLang="en-US" sz="1800" b="1" dirty="0"/>
              <a:t>截断均值：</a:t>
            </a:r>
            <a:r>
              <a:rPr lang="zh-CN" altLang="en-US" sz="1800" dirty="0"/>
              <a:t>去掉高、低极端值得到的均值。</a:t>
            </a:r>
            <a:r>
              <a:rPr lang="zh-CN" altLang="en-US" sz="1800" dirty="0">
                <a:latin typeface="宋体" panose="02010600030101010101" pitchFamily="2" charset="-122"/>
              </a:rPr>
              <a:t>减小极端值对均值的影响。</a:t>
            </a:r>
            <a:endParaRPr lang="en-US" altLang="zh-CN" sz="1800" dirty="0">
              <a:latin typeface="宋体" panose="02010600030101010101" pitchFamily="2" charset="-122"/>
            </a:endParaRPr>
          </a:p>
          <a:p>
            <a:pPr marL="285750" indent="-285750">
              <a:buFont typeface="Wingdings" panose="05000000000000000000" pitchFamily="2" charset="2"/>
              <a:buChar char="n"/>
            </a:pPr>
            <a:endParaRPr lang="zh-CN" altLang="en-US" sz="1800" dirty="0"/>
          </a:p>
          <a:p>
            <a:pPr marL="285750" indent="-285750">
              <a:buFont typeface="Wingdings" panose="05000000000000000000" pitchFamily="2" charset="2"/>
              <a:buChar char="n"/>
            </a:pPr>
            <a:r>
              <a:rPr lang="zh-CN" altLang="en-US" sz="1800" b="1" dirty="0">
                <a:latin typeface="Times New Roman" panose="02020603050405020304" pitchFamily="18" charset="0"/>
                <a:cs typeface="Times New Roman" panose="02020603050405020304" pitchFamily="18" charset="0"/>
              </a:rPr>
              <a:t>中列数</a:t>
            </a:r>
            <a:r>
              <a:rPr lang="en-US" altLang="zh-CN" sz="1800" b="1" dirty="0">
                <a:latin typeface="Times New Roman" panose="02020603050405020304" pitchFamily="18" charset="0"/>
                <a:cs typeface="Times New Roman" panose="02020603050405020304" pitchFamily="18" charset="0"/>
              </a:rPr>
              <a:t>(midrange)</a:t>
            </a:r>
            <a:r>
              <a:rPr lang="en-US" altLang="zh-CN" sz="1200" b="1" dirty="0">
                <a:latin typeface="Times New Roman" panose="02020603050405020304" pitchFamily="18" charset="0"/>
                <a:cs typeface="Times New Roman" panose="02020603050405020304" pitchFamily="18" charset="0"/>
              </a:rPr>
              <a:t> </a:t>
            </a:r>
            <a:r>
              <a:rPr lang="zh-CN" altLang="en-US" sz="1800" b="1" dirty="0">
                <a:latin typeface="Times New Roman" panose="02020603050405020304" pitchFamily="18" charset="0"/>
                <a:cs typeface="Times New Roman" panose="02020603050405020304" pitchFamily="18" charset="0"/>
              </a:rPr>
              <a:t>：</a:t>
            </a:r>
            <a:r>
              <a:rPr lang="zh-CN" altLang="en-US" sz="1800" dirty="0">
                <a:latin typeface="Times New Roman" panose="02020603050405020304" pitchFamily="18" charset="0"/>
                <a:cs typeface="Times New Roman" panose="02020603050405020304" pitchFamily="18" charset="0"/>
              </a:rPr>
              <a:t>是指样本中极大值与极小值的平均，</a:t>
            </a:r>
            <a:r>
              <a:rPr lang="en-US" altLang="zh-CN"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max+min</a:t>
            </a:r>
            <a:r>
              <a:rPr lang="en-US" altLang="zh-CN" sz="2000"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p>
            <a:endParaRPr lang="zh-CN" altLang="en-US" b="1" dirty="0"/>
          </a:p>
        </p:txBody>
      </p:sp>
      <p:pic>
        <p:nvPicPr>
          <p:cNvPr id="5" name="图片 4">
            <a:extLst>
              <a:ext uri="{FF2B5EF4-FFF2-40B4-BE49-F238E27FC236}">
                <a16:creationId xmlns:a16="http://schemas.microsoft.com/office/drawing/2014/main" xmlns="" id="{4D4D2FF5-9BB9-4B59-9674-69865FA58255}"/>
              </a:ext>
            </a:extLst>
          </p:cNvPr>
          <p:cNvPicPr>
            <a:picLocks noChangeAspect="1"/>
          </p:cNvPicPr>
          <p:nvPr/>
        </p:nvPicPr>
        <p:blipFill>
          <a:blip r:embed="rId9"/>
          <a:stretch>
            <a:fillRect/>
          </a:stretch>
        </p:blipFill>
        <p:spPr>
          <a:xfrm>
            <a:off x="2474912" y="1641946"/>
            <a:ext cx="1181101" cy="724322"/>
          </a:xfrm>
          <a:prstGeom prst="rect">
            <a:avLst/>
          </a:prstGeom>
        </p:spPr>
      </p:pic>
      <p:pic>
        <p:nvPicPr>
          <p:cNvPr id="10" name="图片 9">
            <a:extLst>
              <a:ext uri="{FF2B5EF4-FFF2-40B4-BE49-F238E27FC236}">
                <a16:creationId xmlns:a16="http://schemas.microsoft.com/office/drawing/2014/main" xmlns="" id="{185EFE6C-2421-4147-BA41-9B292766541E}"/>
              </a:ext>
            </a:extLst>
          </p:cNvPr>
          <p:cNvPicPr>
            <a:picLocks noChangeAspect="1"/>
          </p:cNvPicPr>
          <p:nvPr/>
        </p:nvPicPr>
        <p:blipFill>
          <a:blip r:embed="rId10"/>
          <a:stretch>
            <a:fillRect/>
          </a:stretch>
        </p:blipFill>
        <p:spPr>
          <a:xfrm>
            <a:off x="2285206" y="2334298"/>
            <a:ext cx="3557587" cy="884957"/>
          </a:xfrm>
          <a:prstGeom prst="rect">
            <a:avLst/>
          </a:prstGeom>
        </p:spPr>
      </p:pic>
    </p:spTree>
    <p:extLst>
      <p:ext uri="{BB962C8B-B14F-4D97-AF65-F5344CB8AC3E}">
        <p14:creationId xmlns:p14="http://schemas.microsoft.com/office/powerpoint/2010/main" val="1598272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7" name="Rectangle 6"/>
          <p:cNvSpPr>
            <a:spLocks noChangeArrowheads="1"/>
          </p:cNvSpPr>
          <p:nvPr/>
        </p:nvSpPr>
        <p:spPr bwMode="auto">
          <a:xfrm>
            <a:off x="0" y="5638800"/>
            <a:ext cx="9144000" cy="12192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800" b="1" dirty="0">
                <a:solidFill>
                  <a:schemeClr val="bg1"/>
                </a:solidFill>
                <a:latin typeface="Times New Roman"/>
                <a:cs typeface="Times New Roman"/>
              </a:rPr>
              <a:t>第</a:t>
            </a:r>
            <a:r>
              <a:rPr lang="en-US" altLang="zh-CN" sz="2800" b="1" dirty="0">
                <a:solidFill>
                  <a:schemeClr val="bg1"/>
                </a:solidFill>
                <a:latin typeface="Times New Roman"/>
                <a:cs typeface="Times New Roman"/>
              </a:rPr>
              <a:t>3</a:t>
            </a:r>
            <a:r>
              <a:rPr lang="zh-CN" altLang="en-US" sz="2800" b="1" dirty="0">
                <a:solidFill>
                  <a:schemeClr val="bg1"/>
                </a:solidFill>
                <a:latin typeface="Times New Roman"/>
                <a:cs typeface="Times New Roman"/>
              </a:rPr>
              <a:t>章：数据预处理</a:t>
            </a:r>
            <a:endParaRPr lang="en-US" altLang="zh-CN" sz="2800" b="1" dirty="0">
              <a:solidFill>
                <a:schemeClr val="bg1"/>
              </a:solidFill>
              <a:latin typeface="Times New Roman"/>
              <a:cs typeface="Times New Roman"/>
            </a:endParaRPr>
          </a:p>
        </p:txBody>
      </p:sp>
      <p:sp>
        <p:nvSpPr>
          <p:cNvPr id="3" name="文本框 2">
            <a:extLst>
              <a:ext uri="{FF2B5EF4-FFF2-40B4-BE49-F238E27FC236}">
                <a16:creationId xmlns:a16="http://schemas.microsoft.com/office/drawing/2014/main" xmlns="" id="{1F5250CF-3757-44DA-982B-D91BEE7AE781}"/>
              </a:ext>
            </a:extLst>
          </p:cNvPr>
          <p:cNvSpPr txBox="1"/>
          <p:nvPr/>
        </p:nvSpPr>
        <p:spPr>
          <a:xfrm>
            <a:off x="374650" y="1517650"/>
            <a:ext cx="8451850" cy="4893647"/>
          </a:xfrm>
          <a:prstGeom prst="rect">
            <a:avLst/>
          </a:prstGeom>
          <a:noFill/>
        </p:spPr>
        <p:txBody>
          <a:bodyPr wrap="square" rtlCol="0">
            <a:spAutoFit/>
          </a:bodyPr>
          <a:lstStyle/>
          <a:p>
            <a:r>
              <a:rPr lang="zh-CN" altLang="en-US" sz="2400" b="1" dirty="0"/>
              <a:t>整体度量</a:t>
            </a:r>
            <a:endParaRPr lang="en-US" altLang="zh-CN" sz="2400" b="1" dirty="0"/>
          </a:p>
          <a:p>
            <a:pPr marL="342900" indent="-342900">
              <a:buFont typeface="Wingdings" panose="05000000000000000000" pitchFamily="2" charset="2"/>
              <a:buChar char="n"/>
            </a:pPr>
            <a:r>
              <a:rPr lang="zh-CN" altLang="en-US" sz="2000" dirty="0"/>
              <a:t>中位数（</a:t>
            </a:r>
            <a:r>
              <a:rPr lang="en-US" altLang="zh-CN" sz="2000" dirty="0"/>
              <a:t>median</a:t>
            </a:r>
            <a:r>
              <a:rPr lang="zh-CN" altLang="en-US" sz="2000" dirty="0"/>
              <a:t>）：</a:t>
            </a:r>
            <a:r>
              <a:rPr lang="zh-CN" altLang="en-US" sz="2000" b="0" i="0" dirty="0">
                <a:solidFill>
                  <a:srgbClr val="000000"/>
                </a:solidFill>
                <a:effectLst/>
                <a:latin typeface="宋体" panose="02010600030101010101" pitchFamily="2" charset="-122"/>
                <a:ea typeface="宋体" panose="02010600030101010101" pitchFamily="2" charset="-122"/>
              </a:rPr>
              <a:t>中位数是指将数据按大小顺序排列起来，形成一个数列，居于数列中间位置的那个数据</a:t>
            </a:r>
            <a:r>
              <a:rPr lang="zh-CN" altLang="en-US" sz="2000" dirty="0"/>
              <a:t>：</a:t>
            </a:r>
            <a:endParaRPr lang="en-US" altLang="zh-CN" sz="2000" dirty="0"/>
          </a:p>
          <a:p>
            <a:pPr marL="342900" indent="-342900">
              <a:buFont typeface="Wingdings" panose="05000000000000000000" pitchFamily="2" charset="2"/>
              <a:buChar char="n"/>
            </a:pPr>
            <a:endParaRPr lang="en-US" altLang="zh-CN" sz="2400" dirty="0"/>
          </a:p>
          <a:p>
            <a:pPr marL="342900" indent="-342900">
              <a:buFont typeface="Wingdings" panose="05000000000000000000" pitchFamily="2" charset="2"/>
              <a:buChar char="n"/>
            </a:pPr>
            <a:endParaRPr lang="en-US" altLang="zh-CN" sz="2400" dirty="0"/>
          </a:p>
          <a:p>
            <a:pPr marL="342900" indent="-342900">
              <a:buFont typeface="Wingdings" panose="05000000000000000000" pitchFamily="2" charset="2"/>
              <a:buChar char="n"/>
            </a:pPr>
            <a:endParaRPr lang="en-US" altLang="zh-CN" sz="2400" dirty="0"/>
          </a:p>
          <a:p>
            <a:endParaRPr lang="en-US" altLang="zh-CN" sz="2400" dirty="0"/>
          </a:p>
          <a:p>
            <a:endParaRPr lang="en-US" altLang="zh-CN" sz="2400" dirty="0"/>
          </a:p>
          <a:p>
            <a:r>
              <a:rPr lang="zh-CN" altLang="en-US" sz="2000" dirty="0">
                <a:latin typeface="Times New Roman" panose="02020603050405020304" pitchFamily="18" charset="0"/>
                <a:cs typeface="Times New Roman" panose="02020603050405020304" pitchFamily="18" charset="0"/>
              </a:rPr>
              <a:t>设</a:t>
            </a:r>
            <a:r>
              <a:rPr lang="en-US" altLang="zh-CN" sz="2000" dirty="0">
                <a:latin typeface="Times New Roman" panose="02020603050405020304" pitchFamily="18" charset="0"/>
                <a:cs typeface="Times New Roman" panose="02020603050405020304" pitchFamily="18" charset="0"/>
              </a:rPr>
              <a:t>N</a:t>
            </a:r>
            <a:r>
              <a:rPr lang="zh-CN" altLang="en-US" sz="2000" dirty="0">
                <a:latin typeface="Times New Roman" panose="02020603050405020304" pitchFamily="18" charset="0"/>
                <a:cs typeface="Times New Roman" panose="02020603050405020304" pitchFamily="18" charset="0"/>
              </a:rPr>
              <a:t>个数值排序，若</a:t>
            </a:r>
            <a:r>
              <a:rPr lang="en-US" altLang="zh-CN" sz="2000" dirty="0">
                <a:latin typeface="Times New Roman" panose="02020603050405020304" pitchFamily="18" charset="0"/>
                <a:cs typeface="Times New Roman" panose="02020603050405020304" pitchFamily="18" charset="0"/>
              </a:rPr>
              <a:t>N</a:t>
            </a:r>
            <a:r>
              <a:rPr lang="zh-CN" altLang="en-US" sz="2000" dirty="0">
                <a:latin typeface="Times New Roman" panose="02020603050405020304" pitchFamily="18" charset="0"/>
                <a:cs typeface="Times New Roman" panose="02020603050405020304" pitchFamily="18" charset="0"/>
              </a:rPr>
              <a:t>为奇数，中位数是有序集的中间值；若</a:t>
            </a:r>
            <a:r>
              <a:rPr lang="en-US" altLang="zh-CN" sz="2000" dirty="0">
                <a:latin typeface="Times New Roman" panose="02020603050405020304" pitchFamily="18" charset="0"/>
                <a:cs typeface="Times New Roman" panose="02020603050405020304" pitchFamily="18" charset="0"/>
              </a:rPr>
              <a:t>N</a:t>
            </a:r>
            <a:r>
              <a:rPr lang="zh-CN" altLang="en-US" sz="2000" dirty="0">
                <a:latin typeface="Times New Roman" panose="02020603050405020304" pitchFamily="18" charset="0"/>
                <a:cs typeface="Times New Roman" panose="02020603050405020304" pitchFamily="18" charset="0"/>
              </a:rPr>
              <a:t>为偶数，中位数是中间两个值的平均值。</a:t>
            </a:r>
          </a:p>
          <a:p>
            <a:r>
              <a:rPr lang="zh-CN" altLang="en-US" sz="2000" dirty="0">
                <a:latin typeface="Times New Roman" panose="02020603050405020304" pitchFamily="18" charset="0"/>
                <a:cs typeface="Times New Roman" panose="02020603050405020304" pitchFamily="18" charset="0"/>
              </a:rPr>
              <a:t>例如：</a:t>
            </a:r>
            <a:r>
              <a:rPr lang="en-US" altLang="zh-CN" sz="2000" dirty="0">
                <a:latin typeface="Times New Roman" panose="02020603050405020304" pitchFamily="18" charset="0"/>
                <a:cs typeface="Times New Roman" panose="02020603050405020304" pitchFamily="18" charset="0"/>
              </a:rPr>
              <a:t>1,3,5,7      </a:t>
            </a:r>
            <a:r>
              <a:rPr lang="zh-CN" altLang="en-US" sz="2000" dirty="0">
                <a:latin typeface="Times New Roman" panose="02020603050405020304" pitchFamily="18" charset="0"/>
                <a:cs typeface="Times New Roman" panose="02020603050405020304" pitchFamily="18" charset="0"/>
              </a:rPr>
              <a:t>中位数</a:t>
            </a:r>
            <a:r>
              <a:rPr lang="en-US" altLang="zh-CN" sz="2000" dirty="0">
                <a:latin typeface="Times New Roman" panose="02020603050405020304" pitchFamily="18" charset="0"/>
                <a:cs typeface="Times New Roman" panose="02020603050405020304" pitchFamily="18" charset="0"/>
              </a:rPr>
              <a:t>4</a:t>
            </a:r>
          </a:p>
          <a:p>
            <a:r>
              <a:rPr lang="en-US" altLang="zh-CN" sz="2000" dirty="0">
                <a:latin typeface="Times New Roman" panose="02020603050405020304" pitchFamily="18" charset="0"/>
                <a:cs typeface="Times New Roman" panose="02020603050405020304" pitchFamily="18" charset="0"/>
              </a:rPr>
              <a:t>          1,3,5,6,7   </a:t>
            </a:r>
            <a:r>
              <a:rPr lang="zh-CN" altLang="en-US" sz="2000" dirty="0">
                <a:latin typeface="Times New Roman" panose="02020603050405020304" pitchFamily="18" charset="0"/>
                <a:cs typeface="Times New Roman" panose="02020603050405020304" pitchFamily="18" charset="0"/>
              </a:rPr>
              <a:t>中位数</a:t>
            </a:r>
            <a:r>
              <a:rPr lang="en-US" altLang="zh-CN" sz="2000" dirty="0">
                <a:latin typeface="Times New Roman" panose="02020603050405020304" pitchFamily="18" charset="0"/>
                <a:cs typeface="Times New Roman" panose="02020603050405020304" pitchFamily="18" charset="0"/>
              </a:rPr>
              <a:t>5</a:t>
            </a:r>
            <a:endParaRPr lang="zh-CN" altLang="en-US" sz="2000" dirty="0">
              <a:latin typeface="Times New Roman" panose="02020603050405020304" pitchFamily="18" charset="0"/>
              <a:cs typeface="Times New Roman" panose="02020603050405020304" pitchFamily="18" charset="0"/>
            </a:endParaRPr>
          </a:p>
          <a:p>
            <a:endParaRPr lang="zh-CN" altLang="en-US" sz="2400" dirty="0"/>
          </a:p>
          <a:p>
            <a:pPr marL="342900" indent="-342900">
              <a:buFont typeface="Wingdings" panose="05000000000000000000" pitchFamily="2" charset="2"/>
              <a:buChar char="n"/>
            </a:pPr>
            <a:endParaRPr lang="zh-CN" altLang="en-US" sz="2400" b="1" dirty="0"/>
          </a:p>
        </p:txBody>
      </p:sp>
      <p:pic>
        <p:nvPicPr>
          <p:cNvPr id="6" name="图片 5">
            <a:extLst>
              <a:ext uri="{FF2B5EF4-FFF2-40B4-BE49-F238E27FC236}">
                <a16:creationId xmlns:a16="http://schemas.microsoft.com/office/drawing/2014/main" xmlns="" id="{8EF80378-F867-453E-BE19-1ABEB317BAEF}"/>
              </a:ext>
            </a:extLst>
          </p:cNvPr>
          <p:cNvPicPr>
            <a:picLocks noChangeAspect="1"/>
          </p:cNvPicPr>
          <p:nvPr/>
        </p:nvPicPr>
        <p:blipFill>
          <a:blip r:embed="rId9"/>
          <a:stretch>
            <a:fillRect/>
          </a:stretch>
        </p:blipFill>
        <p:spPr>
          <a:xfrm>
            <a:off x="2413000" y="2634917"/>
            <a:ext cx="3176330" cy="1588165"/>
          </a:xfrm>
          <a:prstGeom prst="rect">
            <a:avLst/>
          </a:prstGeom>
        </p:spPr>
      </p:pic>
    </p:spTree>
    <p:extLst>
      <p:ext uri="{BB962C8B-B14F-4D97-AF65-F5344CB8AC3E}">
        <p14:creationId xmlns:p14="http://schemas.microsoft.com/office/powerpoint/2010/main" val="3306774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800" b="1" dirty="0">
                <a:solidFill>
                  <a:schemeClr val="bg1"/>
                </a:solidFill>
                <a:latin typeface="Times New Roman"/>
                <a:cs typeface="Times New Roman"/>
              </a:rPr>
              <a:t>第</a:t>
            </a:r>
            <a:r>
              <a:rPr lang="en-US" altLang="zh-CN" sz="2800" b="1" dirty="0">
                <a:solidFill>
                  <a:schemeClr val="bg1"/>
                </a:solidFill>
                <a:latin typeface="Times New Roman"/>
                <a:cs typeface="Times New Roman"/>
              </a:rPr>
              <a:t>3</a:t>
            </a:r>
            <a:r>
              <a:rPr lang="zh-CN" altLang="en-US" sz="2800" b="1" dirty="0">
                <a:solidFill>
                  <a:schemeClr val="bg1"/>
                </a:solidFill>
                <a:latin typeface="Times New Roman"/>
                <a:cs typeface="Times New Roman"/>
              </a:rPr>
              <a:t>章：数据预处理</a:t>
            </a:r>
            <a:endParaRPr lang="en-US" altLang="zh-CN" sz="2800" b="1" dirty="0">
              <a:solidFill>
                <a:schemeClr val="bg1"/>
              </a:solidFill>
              <a:latin typeface="Times New Roman"/>
              <a:cs typeface="Times New Roman"/>
            </a:endParaRPr>
          </a:p>
        </p:txBody>
      </p:sp>
      <p:sp>
        <p:nvSpPr>
          <p:cNvPr id="2" name="文本框 1">
            <a:extLst>
              <a:ext uri="{FF2B5EF4-FFF2-40B4-BE49-F238E27FC236}">
                <a16:creationId xmlns:a16="http://schemas.microsoft.com/office/drawing/2014/main" xmlns="" id="{A13E7171-D298-4959-B58E-8EA969BDCCD8}"/>
              </a:ext>
            </a:extLst>
          </p:cNvPr>
          <p:cNvSpPr txBox="1"/>
          <p:nvPr/>
        </p:nvSpPr>
        <p:spPr>
          <a:xfrm>
            <a:off x="476250" y="1593850"/>
            <a:ext cx="4806950" cy="5170646"/>
          </a:xfrm>
          <a:prstGeom prst="rect">
            <a:avLst/>
          </a:prstGeom>
          <a:noFill/>
        </p:spPr>
        <p:txBody>
          <a:bodyPr wrap="square" rtlCol="0">
            <a:spAutoFit/>
          </a:bodyPr>
          <a:lstStyle/>
          <a:p>
            <a:r>
              <a:rPr lang="zh-CN" altLang="en-US" b="1" dirty="0">
                <a:latin typeface="+mn-ea"/>
                <a:cs typeface="Times New Roman" panose="02020603050405020304" pitchFamily="18" charset="0"/>
              </a:rPr>
              <a:t>度量数据的离散程度</a:t>
            </a:r>
            <a:r>
              <a:rPr lang="en-US" altLang="zh-CN" b="1" dirty="0">
                <a:latin typeface="+mn-ea"/>
                <a:cs typeface="Times New Roman" panose="02020603050405020304" pitchFamily="18" charset="0"/>
              </a:rPr>
              <a:t>:</a:t>
            </a:r>
          </a:p>
          <a:p>
            <a:pPr marL="285750" indent="-285750">
              <a:buFont typeface="Wingdings" panose="05000000000000000000" pitchFamily="2" charset="2"/>
              <a:buChar char="n"/>
            </a:pPr>
            <a:r>
              <a:rPr lang="zh-CN" altLang="en-US" b="1" dirty="0">
                <a:latin typeface="+mn-ea"/>
                <a:cs typeface="Times New Roman" panose="02020603050405020304" pitchFamily="18" charset="0"/>
              </a:rPr>
              <a:t>极差</a:t>
            </a:r>
            <a:r>
              <a:rPr lang="en-US" altLang="zh-CN" b="1" dirty="0">
                <a:latin typeface="+mn-ea"/>
                <a:cs typeface="Times New Roman" panose="02020603050405020304" pitchFamily="18" charset="0"/>
              </a:rPr>
              <a:t>:</a:t>
            </a:r>
            <a:r>
              <a:rPr lang="zh-CN" altLang="en-US" b="1" dirty="0">
                <a:latin typeface="+mn-ea"/>
                <a:cs typeface="Times New Roman" panose="02020603050405020304" pitchFamily="18" charset="0"/>
              </a:rPr>
              <a:t>最大值与最小值之差</a:t>
            </a:r>
          </a:p>
          <a:p>
            <a:endParaRPr lang="en-US" altLang="zh-CN" b="1" dirty="0">
              <a:latin typeface="+mn-ea"/>
              <a:cs typeface="Times New Roman" panose="02020603050405020304" pitchFamily="18" charset="0"/>
            </a:endParaRPr>
          </a:p>
          <a:p>
            <a:pPr marL="285750" indent="-285750">
              <a:buFont typeface="Wingdings" panose="05000000000000000000" pitchFamily="2" charset="2"/>
              <a:buChar char="n"/>
            </a:pPr>
            <a:r>
              <a:rPr lang="zh-CN" altLang="en-US" b="1" dirty="0">
                <a:latin typeface="+mn-ea"/>
                <a:cs typeface="Times New Roman" panose="02020603050405020304" pitchFamily="18" charset="0"/>
              </a:rPr>
              <a:t>四分位数</a:t>
            </a:r>
            <a:r>
              <a:rPr lang="en-US" altLang="zh-CN" b="1" dirty="0">
                <a:latin typeface="+mn-ea"/>
                <a:cs typeface="Times New Roman" panose="02020603050405020304" pitchFamily="18" charset="0"/>
              </a:rPr>
              <a:t>:</a:t>
            </a:r>
            <a:endParaRPr lang="zh-CN" altLang="en-US" b="1" dirty="0">
              <a:latin typeface="+mn-ea"/>
              <a:cs typeface="Times New Roman" panose="02020603050405020304" pitchFamily="18" charset="0"/>
            </a:endParaRPr>
          </a:p>
          <a:p>
            <a:r>
              <a:rPr lang="zh-CN" altLang="en-US" dirty="0">
                <a:latin typeface="+mn-ea"/>
                <a:cs typeface="Times New Roman" panose="02020603050405020304" pitchFamily="18" charset="0"/>
              </a:rPr>
              <a:t>中位数是第</a:t>
            </a:r>
            <a:r>
              <a:rPr lang="en-US" altLang="zh-CN" dirty="0">
                <a:latin typeface="+mn-ea"/>
                <a:cs typeface="Times New Roman" panose="02020603050405020304" pitchFamily="18" charset="0"/>
              </a:rPr>
              <a:t>50</a:t>
            </a:r>
            <a:r>
              <a:rPr lang="zh-CN" altLang="en-US" dirty="0">
                <a:latin typeface="+mn-ea"/>
                <a:cs typeface="Times New Roman" panose="02020603050405020304" pitchFamily="18" charset="0"/>
              </a:rPr>
              <a:t>个百分位数，是第</a:t>
            </a:r>
            <a:r>
              <a:rPr lang="en-US" altLang="zh-CN" dirty="0">
                <a:latin typeface="+mn-ea"/>
                <a:cs typeface="Times New Roman" panose="02020603050405020304" pitchFamily="18" charset="0"/>
              </a:rPr>
              <a:t>2</a:t>
            </a:r>
            <a:r>
              <a:rPr lang="zh-CN" altLang="en-US" dirty="0">
                <a:latin typeface="+mn-ea"/>
                <a:cs typeface="Times New Roman" panose="02020603050405020304" pitchFamily="18" charset="0"/>
              </a:rPr>
              <a:t>个四分位数</a:t>
            </a:r>
          </a:p>
          <a:p>
            <a:r>
              <a:rPr lang="zh-CN" altLang="en-US" dirty="0">
                <a:latin typeface="+mn-ea"/>
                <a:cs typeface="Times New Roman" panose="02020603050405020304" pitchFamily="18" charset="0"/>
              </a:rPr>
              <a:t>第</a:t>
            </a:r>
            <a:r>
              <a:rPr lang="en-US" altLang="zh-CN" dirty="0">
                <a:latin typeface="+mn-ea"/>
                <a:cs typeface="Times New Roman" panose="02020603050405020304" pitchFamily="18" charset="0"/>
              </a:rPr>
              <a:t>1</a:t>
            </a:r>
            <a:r>
              <a:rPr lang="zh-CN" altLang="en-US" dirty="0">
                <a:latin typeface="+mn-ea"/>
                <a:cs typeface="Times New Roman" panose="02020603050405020304" pitchFamily="18" charset="0"/>
              </a:rPr>
              <a:t>个是第</a:t>
            </a:r>
            <a:r>
              <a:rPr lang="en-US" altLang="zh-CN" dirty="0">
                <a:latin typeface="+mn-ea"/>
                <a:cs typeface="Times New Roman" panose="02020603050405020304" pitchFamily="18" charset="0"/>
              </a:rPr>
              <a:t>25</a:t>
            </a:r>
            <a:r>
              <a:rPr lang="zh-CN" altLang="en-US" dirty="0">
                <a:latin typeface="+mn-ea"/>
                <a:cs typeface="Times New Roman" panose="02020603050405020304" pitchFamily="18" charset="0"/>
              </a:rPr>
              <a:t>个百分位数</a:t>
            </a:r>
            <a:r>
              <a:rPr lang="en-US" altLang="zh-CN" dirty="0">
                <a:latin typeface="+mn-ea"/>
                <a:cs typeface="Times New Roman" panose="02020603050405020304" pitchFamily="18" charset="0"/>
              </a:rPr>
              <a:t>Q1 </a:t>
            </a:r>
          </a:p>
          <a:p>
            <a:endParaRPr lang="en-US" altLang="zh-CN" b="1" dirty="0">
              <a:latin typeface="+mn-ea"/>
              <a:cs typeface="Times New Roman" panose="02020603050405020304" pitchFamily="18" charset="0"/>
            </a:endParaRPr>
          </a:p>
          <a:p>
            <a:pPr marL="285750" indent="-285750">
              <a:buFont typeface="Wingdings" panose="05000000000000000000" pitchFamily="2" charset="2"/>
              <a:buChar char="n"/>
            </a:pPr>
            <a:r>
              <a:rPr lang="zh-CN" altLang="en-US" b="1" dirty="0">
                <a:latin typeface="+mn-ea"/>
                <a:cs typeface="Times New Roman" panose="02020603050405020304" pitchFamily="18" charset="0"/>
              </a:rPr>
              <a:t>离群点</a:t>
            </a:r>
            <a:r>
              <a:rPr lang="en-US" altLang="zh-CN" b="1" dirty="0">
                <a:latin typeface="+mn-ea"/>
                <a:cs typeface="Times New Roman" panose="02020603050405020304" pitchFamily="18" charset="0"/>
              </a:rPr>
              <a:t>outlier</a:t>
            </a:r>
          </a:p>
          <a:p>
            <a:r>
              <a:rPr lang="zh-CN" altLang="en-US" dirty="0">
                <a:latin typeface="+mn-ea"/>
                <a:cs typeface="Times New Roman" panose="02020603050405020304" pitchFamily="18" charset="0"/>
              </a:rPr>
              <a:t>与数据的一般行为或模型不一致的数据对象</a:t>
            </a:r>
            <a:endParaRPr lang="en-US" altLang="zh-CN" dirty="0">
              <a:latin typeface="+mn-ea"/>
              <a:cs typeface="Times New Roman" panose="02020603050405020304" pitchFamily="18" charset="0"/>
            </a:endParaRPr>
          </a:p>
          <a:p>
            <a:endParaRPr lang="zh-CN" altLang="en-US" b="1" dirty="0">
              <a:latin typeface="+mn-ea"/>
              <a:cs typeface="Times New Roman" panose="02020603050405020304" pitchFamily="18" charset="0"/>
            </a:endParaRPr>
          </a:p>
          <a:p>
            <a:pPr marL="285750" indent="-285750">
              <a:buFont typeface="Wingdings" panose="05000000000000000000" pitchFamily="2" charset="2"/>
              <a:buChar char="n"/>
            </a:pPr>
            <a:r>
              <a:rPr lang="zh-CN" altLang="en-US" b="1" dirty="0">
                <a:latin typeface="+mn-ea"/>
                <a:cs typeface="Times New Roman" panose="02020603050405020304" pitchFamily="18" charset="0"/>
              </a:rPr>
              <a:t>箱形图：</a:t>
            </a:r>
            <a:endParaRPr lang="en-US" altLang="zh-CN" b="1" dirty="0">
              <a:latin typeface="+mn-ea"/>
              <a:cs typeface="Times New Roman" panose="02020603050405020304" pitchFamily="18" charset="0"/>
            </a:endParaRPr>
          </a:p>
          <a:p>
            <a:r>
              <a:rPr lang="zh-CN" altLang="en-US" sz="1600" dirty="0">
                <a:latin typeface="+mn-ea"/>
                <a:cs typeface="Times New Roman" panose="02020603050405020304" pitchFamily="18" charset="0"/>
              </a:rPr>
              <a:t>箱形图主要用于反映原始数据分布的特征，还可以进行多组数据分布特征的比较。箱线图的绘制方法是：先找出一组数据的上边缘、下边缘、中位数和两个四分位数；然后，连接两个四分位数画出箱体；再将上边缘和下边缘与箱体相连接，中位数在箱体中间。</a:t>
            </a:r>
            <a:endParaRPr lang="en-US" altLang="zh-CN" sz="1600" dirty="0">
              <a:latin typeface="+mn-ea"/>
              <a:cs typeface="Times New Roman" panose="02020603050405020304" pitchFamily="18" charset="0"/>
            </a:endParaRPr>
          </a:p>
          <a:p>
            <a:pPr marL="285750" indent="-285750">
              <a:buFont typeface="Wingdings" panose="05000000000000000000" pitchFamily="2" charset="2"/>
              <a:buChar char="n"/>
            </a:pPr>
            <a:endParaRPr lang="zh-CN" altLang="en-US" b="1" dirty="0">
              <a:latin typeface="+mn-ea"/>
              <a:cs typeface="Times New Roman" panose="02020603050405020304" pitchFamily="18" charset="0"/>
            </a:endParaRPr>
          </a:p>
          <a:p>
            <a:endParaRPr lang="zh-CN" altLang="en-US" b="1" dirty="0"/>
          </a:p>
        </p:txBody>
      </p:sp>
      <p:pic>
        <p:nvPicPr>
          <p:cNvPr id="20" name="图片 19">
            <a:extLst>
              <a:ext uri="{FF2B5EF4-FFF2-40B4-BE49-F238E27FC236}">
                <a16:creationId xmlns:a16="http://schemas.microsoft.com/office/drawing/2014/main" xmlns="" id="{5911422D-E563-4892-A614-BACF9E9806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19700" y="1519218"/>
            <a:ext cx="3794419" cy="2718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xmlns="" id="{42C7F262-D013-4EA4-AC7D-DC559D9F249F}"/>
              </a:ext>
            </a:extLst>
          </p:cNvPr>
          <p:cNvSpPr txBox="1"/>
          <p:nvPr/>
        </p:nvSpPr>
        <p:spPr>
          <a:xfrm>
            <a:off x="5321124" y="4297532"/>
            <a:ext cx="3822875" cy="1477328"/>
          </a:xfrm>
          <a:prstGeom prst="rect">
            <a:avLst/>
          </a:prstGeom>
          <a:noFill/>
        </p:spPr>
        <p:txBody>
          <a:bodyPr wrap="square" rtlCol="0">
            <a:spAutoFit/>
          </a:bodyPr>
          <a:lstStyle/>
          <a:p>
            <a:r>
              <a:rPr lang="zh-CN" altLang="en-US" dirty="0"/>
              <a:t>箱线图</a:t>
            </a:r>
            <a:r>
              <a:rPr lang="zh-CN" altLang="en-US" sz="1800" dirty="0"/>
              <a:t>的功能</a:t>
            </a:r>
          </a:p>
          <a:p>
            <a:r>
              <a:rPr lang="en-US" altLang="zh-CN" sz="1800" dirty="0"/>
              <a:t>1.</a:t>
            </a:r>
            <a:r>
              <a:rPr lang="zh-CN" altLang="en-US" sz="1800" dirty="0"/>
              <a:t>直观明了地识别数据集中的离群点   </a:t>
            </a:r>
          </a:p>
          <a:p>
            <a:r>
              <a:rPr lang="en-US" altLang="zh-CN" sz="1800" dirty="0"/>
              <a:t>2.</a:t>
            </a:r>
            <a:r>
              <a:rPr lang="zh-CN" altLang="en-US" sz="1800" dirty="0"/>
              <a:t>判断数据集的偏态和尾重   </a:t>
            </a:r>
          </a:p>
          <a:p>
            <a:r>
              <a:rPr lang="en-US" altLang="zh-CN" sz="1800" dirty="0"/>
              <a:t>3.</a:t>
            </a:r>
            <a:r>
              <a:rPr lang="zh-CN" altLang="en-US" sz="1800" dirty="0"/>
              <a:t>比较几批数据的形状 </a:t>
            </a:r>
          </a:p>
          <a:p>
            <a:endParaRPr lang="zh-CN" altLang="en-US" dirty="0"/>
          </a:p>
        </p:txBody>
      </p:sp>
    </p:spTree>
    <p:extLst>
      <p:ext uri="{BB962C8B-B14F-4D97-AF65-F5344CB8AC3E}">
        <p14:creationId xmlns:p14="http://schemas.microsoft.com/office/powerpoint/2010/main" val="20716718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800" b="1" dirty="0">
                <a:solidFill>
                  <a:schemeClr val="bg1"/>
                </a:solidFill>
                <a:latin typeface="Times New Roman"/>
                <a:cs typeface="Times New Roman"/>
              </a:rPr>
              <a:t>第</a:t>
            </a:r>
            <a:r>
              <a:rPr lang="en-US" altLang="zh-CN" sz="2800" b="1" dirty="0">
                <a:solidFill>
                  <a:schemeClr val="bg1"/>
                </a:solidFill>
                <a:latin typeface="Times New Roman"/>
                <a:cs typeface="Times New Roman"/>
              </a:rPr>
              <a:t>3</a:t>
            </a:r>
            <a:r>
              <a:rPr lang="zh-CN" altLang="en-US" sz="2800" b="1" dirty="0">
                <a:solidFill>
                  <a:schemeClr val="bg1"/>
                </a:solidFill>
                <a:latin typeface="Times New Roman"/>
                <a:cs typeface="Times New Roman"/>
              </a:rPr>
              <a:t>章：数据预处理</a:t>
            </a:r>
            <a:endParaRPr lang="en-US" altLang="zh-CN" sz="2800" b="1" dirty="0">
              <a:solidFill>
                <a:schemeClr val="bg1"/>
              </a:solidFill>
              <a:latin typeface="Times New Roman"/>
              <a:cs typeface="Times New Roman"/>
            </a:endParaRPr>
          </a:p>
        </p:txBody>
      </p:sp>
      <p:sp>
        <p:nvSpPr>
          <p:cNvPr id="2" name="文本框 1">
            <a:extLst>
              <a:ext uri="{FF2B5EF4-FFF2-40B4-BE49-F238E27FC236}">
                <a16:creationId xmlns:a16="http://schemas.microsoft.com/office/drawing/2014/main" xmlns="" id="{A13E7171-D298-4959-B58E-8EA969BDCCD8}"/>
              </a:ext>
            </a:extLst>
          </p:cNvPr>
          <p:cNvSpPr txBox="1"/>
          <p:nvPr/>
        </p:nvSpPr>
        <p:spPr>
          <a:xfrm>
            <a:off x="476249" y="1593850"/>
            <a:ext cx="8026816" cy="5755422"/>
          </a:xfrm>
          <a:prstGeom prst="rect">
            <a:avLst/>
          </a:prstGeom>
          <a:noFill/>
        </p:spPr>
        <p:txBody>
          <a:bodyPr wrap="square" rtlCol="0">
            <a:spAutoFit/>
          </a:bodyPr>
          <a:lstStyle/>
          <a:p>
            <a:pPr marL="285750" indent="-285750">
              <a:buFont typeface="Wingdings" panose="05000000000000000000" pitchFamily="2" charset="2"/>
              <a:buChar char="n"/>
            </a:pPr>
            <a:r>
              <a:rPr lang="zh-CN" altLang="en-US" b="1" dirty="0">
                <a:latin typeface="+mn-ea"/>
                <a:cs typeface="Times New Roman" panose="02020603050405020304" pitchFamily="18" charset="0"/>
              </a:rPr>
              <a:t>箱线图分析案例</a:t>
            </a:r>
            <a:r>
              <a:rPr lang="en-US" altLang="zh-CN" b="1" dirty="0">
                <a:latin typeface="+mn-ea"/>
                <a:cs typeface="Times New Roman" panose="02020603050405020304" pitchFamily="18" charset="0"/>
              </a:rPr>
              <a:t>:</a:t>
            </a:r>
            <a:endParaRPr lang="zh-CN" altLang="en-US" b="1" dirty="0">
              <a:latin typeface="+mn-ea"/>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sz="1600" dirty="0"/>
              <a:t>我们调查顾客浏览的旅游包区域对在线购买决策的影响。箱线图比较了旅游区域分布的熵，此处较小的熵值代表用户聚焦于比较少的旅游区域。显而易见，在 </a:t>
            </a:r>
            <a:r>
              <a:rPr lang="en-US" altLang="zh-CN" sz="1600" dirty="0"/>
              <a:t>3 </a:t>
            </a:r>
            <a:r>
              <a:rPr lang="zh-CN" altLang="en-US" sz="1600" dirty="0"/>
              <a:t>个旅游数据集上，有购买行为的样本组中位数和变异系数都比较小。这意味着有很强购买意图的顾客更加喜欢浏览的旅游包以其感兴趣的地区为目的地。相比之下，广泛浏览各种旅游包的在线用户很难做出购买决定。 </a:t>
            </a:r>
            <a:r>
              <a:rPr lang="zh-CN" altLang="en-US" dirty="0"/>
              <a:t/>
            </a:r>
            <a:br>
              <a:rPr lang="zh-CN" altLang="en-US" dirty="0"/>
            </a:br>
            <a:r>
              <a:rPr lang="zh-CN" altLang="en-US" dirty="0"/>
              <a:t> </a:t>
            </a:r>
            <a:br>
              <a:rPr lang="zh-CN" altLang="en-US" dirty="0"/>
            </a:br>
            <a:r>
              <a:rPr lang="zh-CN" altLang="en-US" dirty="0"/>
              <a:t> </a:t>
            </a:r>
            <a:br>
              <a:rPr lang="zh-CN" altLang="en-US" dirty="0"/>
            </a:br>
            <a:endParaRPr lang="en-US" altLang="zh-CN" b="1" dirty="0">
              <a:latin typeface="+mn-ea"/>
              <a:cs typeface="Times New Roman" panose="02020603050405020304" pitchFamily="18" charset="0"/>
            </a:endParaRPr>
          </a:p>
          <a:p>
            <a:pPr marL="285750" indent="-285750">
              <a:buFont typeface="Wingdings" panose="05000000000000000000" pitchFamily="2" charset="2"/>
              <a:buChar char="n"/>
            </a:pPr>
            <a:endParaRPr lang="zh-CN" altLang="en-US" b="1" dirty="0">
              <a:latin typeface="+mn-ea"/>
              <a:cs typeface="Times New Roman" panose="02020603050405020304" pitchFamily="18" charset="0"/>
            </a:endParaRPr>
          </a:p>
          <a:p>
            <a:endParaRPr lang="zh-CN" altLang="en-US" b="1" dirty="0"/>
          </a:p>
        </p:txBody>
      </p:sp>
      <p:pic>
        <p:nvPicPr>
          <p:cNvPr id="5" name="图片 4"/>
          <p:cNvPicPr>
            <a:picLocks noChangeAspect="1"/>
          </p:cNvPicPr>
          <p:nvPr/>
        </p:nvPicPr>
        <p:blipFill>
          <a:blip r:embed="rId9"/>
          <a:stretch>
            <a:fillRect/>
          </a:stretch>
        </p:blipFill>
        <p:spPr>
          <a:xfrm>
            <a:off x="2079479" y="2008691"/>
            <a:ext cx="4312776" cy="2526328"/>
          </a:xfrm>
          <a:prstGeom prst="rect">
            <a:avLst/>
          </a:prstGeom>
        </p:spPr>
      </p:pic>
      <p:sp>
        <p:nvSpPr>
          <p:cNvPr id="22" name="Rectangle 6"/>
          <p:cNvSpPr>
            <a:spLocks noChangeArrowheads="1"/>
          </p:cNvSpPr>
          <p:nvPr/>
        </p:nvSpPr>
        <p:spPr bwMode="auto">
          <a:xfrm>
            <a:off x="0" y="5883778"/>
            <a:ext cx="9144000" cy="974221"/>
          </a:xfrm>
          <a:prstGeom prst="rect">
            <a:avLst/>
          </a:prstGeom>
          <a:solidFill>
            <a:schemeClr val="tx2"/>
          </a:solidFill>
          <a:ln w="9525">
            <a:solidFill>
              <a:srgbClr val="2461AA"/>
            </a:solidFill>
            <a:miter lim="800000"/>
            <a:headEnd/>
            <a:tailEnd/>
          </a:ln>
        </p:spPr>
        <p:txBody>
          <a:bodyPr lIns="91411" tIns="45706" rIns="91411" bIns="45706" anchor="ctr"/>
          <a:lstStyle/>
          <a:p>
            <a:pPr defTabSz="1406525"/>
            <a:r>
              <a:rPr lang="en-US" altLang="zh-CN" sz="1600" b="1" dirty="0" err="1">
                <a:solidFill>
                  <a:schemeClr val="bg1"/>
                </a:solidFill>
                <a:latin typeface="Times New Roman" panose="02020603050405020304" pitchFamily="18" charset="0"/>
                <a:cs typeface="Times New Roman" panose="02020603050405020304" pitchFamily="18" charset="0"/>
              </a:rPr>
              <a:t>Guixiang</a:t>
            </a:r>
            <a:r>
              <a:rPr lang="en-US" altLang="zh-CN" sz="1600" b="1" dirty="0">
                <a:solidFill>
                  <a:schemeClr val="bg1"/>
                </a:solidFill>
                <a:latin typeface="Times New Roman" panose="02020603050405020304" pitchFamily="18" charset="0"/>
                <a:cs typeface="Times New Roman" panose="02020603050405020304" pitchFamily="18" charset="0"/>
              </a:rPr>
              <a:t> Zhu</a:t>
            </a:r>
            <a:r>
              <a:rPr lang="en-US" altLang="zh-CN" sz="1600" dirty="0">
                <a:solidFill>
                  <a:schemeClr val="bg1"/>
                </a:solidFill>
                <a:latin typeface="Times New Roman" panose="02020603050405020304" pitchFamily="18" charset="0"/>
                <a:cs typeface="Times New Roman" panose="02020603050405020304" pitchFamily="18" charset="0"/>
              </a:rPr>
              <a:t>, </a:t>
            </a:r>
            <a:r>
              <a:rPr lang="en-US" altLang="zh-CN" sz="1600" dirty="0" err="1">
                <a:solidFill>
                  <a:schemeClr val="bg1"/>
                </a:solidFill>
                <a:latin typeface="Times New Roman" panose="02020603050405020304" pitchFamily="18" charset="0"/>
                <a:cs typeface="Times New Roman" panose="02020603050405020304" pitchFamily="18" charset="0"/>
              </a:rPr>
              <a:t>Zhiang</a:t>
            </a:r>
            <a:r>
              <a:rPr lang="en-US" altLang="zh-CN" sz="1600" dirty="0">
                <a:solidFill>
                  <a:schemeClr val="bg1"/>
                </a:solidFill>
                <a:latin typeface="Times New Roman" panose="02020603050405020304" pitchFamily="18" charset="0"/>
                <a:cs typeface="Times New Roman" panose="02020603050405020304" pitchFamily="18" charset="0"/>
              </a:rPr>
              <a:t> Wu, </a:t>
            </a:r>
            <a:r>
              <a:rPr lang="en-US" altLang="zh-CN" sz="1600" dirty="0" err="1">
                <a:solidFill>
                  <a:schemeClr val="bg1"/>
                </a:solidFill>
                <a:latin typeface="Times New Roman" panose="02020603050405020304" pitchFamily="18" charset="0"/>
                <a:cs typeface="Times New Roman" panose="02020603050405020304" pitchFamily="18" charset="0"/>
              </a:rPr>
              <a:t>Youquan</a:t>
            </a:r>
            <a:r>
              <a:rPr lang="en-US" altLang="zh-CN" sz="1600" dirty="0">
                <a:solidFill>
                  <a:schemeClr val="bg1"/>
                </a:solidFill>
                <a:latin typeface="Times New Roman" panose="02020603050405020304" pitchFamily="18" charset="0"/>
                <a:cs typeface="Times New Roman" panose="02020603050405020304" pitchFamily="18" charset="0"/>
              </a:rPr>
              <a:t> Wang, </a:t>
            </a:r>
            <a:r>
              <a:rPr lang="en-US" altLang="zh-CN" sz="1600" dirty="0" err="1">
                <a:solidFill>
                  <a:schemeClr val="bg1"/>
                </a:solidFill>
                <a:latin typeface="Times New Roman" panose="02020603050405020304" pitchFamily="18" charset="0"/>
                <a:cs typeface="Times New Roman" panose="02020603050405020304" pitchFamily="18" charset="0"/>
              </a:rPr>
              <a:t>Shanshan</a:t>
            </a:r>
            <a:r>
              <a:rPr lang="en-US" altLang="zh-CN" sz="1600" dirty="0">
                <a:solidFill>
                  <a:schemeClr val="bg1"/>
                </a:solidFill>
                <a:latin typeface="Times New Roman" panose="02020603050405020304" pitchFamily="18" charset="0"/>
                <a:cs typeface="Times New Roman" panose="02020603050405020304" pitchFamily="18" charset="0"/>
              </a:rPr>
              <a:t> Cao, </a:t>
            </a:r>
            <a:r>
              <a:rPr lang="en-US" altLang="zh-CN" sz="1600" dirty="0" err="1">
                <a:solidFill>
                  <a:schemeClr val="bg1"/>
                </a:solidFill>
                <a:latin typeface="Times New Roman" panose="02020603050405020304" pitchFamily="18" charset="0"/>
                <a:cs typeface="Times New Roman" panose="02020603050405020304" pitchFamily="18" charset="0"/>
              </a:rPr>
              <a:t>Jie</a:t>
            </a:r>
            <a:r>
              <a:rPr lang="en-US" altLang="zh-CN" sz="1600" dirty="0">
                <a:solidFill>
                  <a:schemeClr val="bg1"/>
                </a:solidFill>
                <a:latin typeface="Times New Roman" panose="02020603050405020304" pitchFamily="18" charset="0"/>
                <a:cs typeface="Times New Roman" panose="02020603050405020304" pitchFamily="18" charset="0"/>
              </a:rPr>
              <a:t> Cao. Online purchase decisions for tourism e-commerce[J]. </a:t>
            </a:r>
            <a:r>
              <a:rPr lang="en-US" altLang="zh-CN" sz="1600" i="1" dirty="0">
                <a:solidFill>
                  <a:schemeClr val="bg1"/>
                </a:solidFill>
                <a:latin typeface="Times New Roman" panose="02020603050405020304" pitchFamily="18" charset="0"/>
                <a:cs typeface="Times New Roman" panose="02020603050405020304" pitchFamily="18" charset="0"/>
              </a:rPr>
              <a:t>Electronic Commerce Research and Applications</a:t>
            </a:r>
            <a:r>
              <a:rPr lang="en-US" altLang="zh-CN" sz="1600" dirty="0">
                <a:solidFill>
                  <a:schemeClr val="bg1"/>
                </a:solidFill>
                <a:latin typeface="Times New Roman" panose="02020603050405020304" pitchFamily="18" charset="0"/>
                <a:cs typeface="Times New Roman" panose="02020603050405020304" pitchFamily="18" charset="0"/>
              </a:rPr>
              <a:t>, 2019, 38: 100887. </a:t>
            </a:r>
            <a:r>
              <a:rPr lang="en-US" altLang="zh-CN" dirty="0"/>
              <a:t/>
            </a:r>
            <a:br>
              <a:rPr lang="en-US" altLang="zh-CN" dirty="0"/>
            </a:br>
            <a:endParaRPr lang="zh-CN" altLang="en-US" dirty="0">
              <a:solidFill>
                <a:srgbClr val="FFFFFF"/>
              </a:solidFill>
              <a:latin typeface="Calibri" charset="0"/>
            </a:endParaRPr>
          </a:p>
        </p:txBody>
      </p:sp>
    </p:spTree>
    <p:extLst>
      <p:ext uri="{BB962C8B-B14F-4D97-AF65-F5344CB8AC3E}">
        <p14:creationId xmlns:p14="http://schemas.microsoft.com/office/powerpoint/2010/main" val="1699230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800" b="1" dirty="0">
                <a:solidFill>
                  <a:schemeClr val="bg1"/>
                </a:solidFill>
                <a:latin typeface="Times New Roman"/>
                <a:cs typeface="Times New Roman"/>
              </a:rPr>
              <a:t>第</a:t>
            </a:r>
            <a:r>
              <a:rPr lang="en-US" altLang="zh-CN" sz="2800" b="1" dirty="0">
                <a:solidFill>
                  <a:schemeClr val="bg1"/>
                </a:solidFill>
                <a:latin typeface="Times New Roman"/>
                <a:cs typeface="Times New Roman"/>
              </a:rPr>
              <a:t>3</a:t>
            </a:r>
            <a:r>
              <a:rPr lang="zh-CN" altLang="en-US" sz="2800" b="1" dirty="0">
                <a:solidFill>
                  <a:schemeClr val="bg1"/>
                </a:solidFill>
                <a:latin typeface="Times New Roman"/>
                <a:cs typeface="Times New Roman"/>
              </a:rPr>
              <a:t>章：数据预处理</a:t>
            </a:r>
            <a:endParaRPr lang="en-US" altLang="zh-CN" sz="2800" b="1" dirty="0">
              <a:solidFill>
                <a:schemeClr val="bg1"/>
              </a:solidFill>
              <a:latin typeface="Times New Roman"/>
              <a:cs typeface="Times New Roman"/>
            </a:endParaRPr>
          </a:p>
        </p:txBody>
      </p:sp>
      <p:sp>
        <p:nvSpPr>
          <p:cNvPr id="2" name="文本框 1">
            <a:extLst>
              <a:ext uri="{FF2B5EF4-FFF2-40B4-BE49-F238E27FC236}">
                <a16:creationId xmlns:a16="http://schemas.microsoft.com/office/drawing/2014/main" xmlns="" id="{3FAF8263-5D91-40BD-81F0-16B5D8B86CC9}"/>
              </a:ext>
            </a:extLst>
          </p:cNvPr>
          <p:cNvSpPr txBox="1"/>
          <p:nvPr/>
        </p:nvSpPr>
        <p:spPr>
          <a:xfrm>
            <a:off x="273050" y="1439605"/>
            <a:ext cx="8248650" cy="2523768"/>
          </a:xfrm>
          <a:prstGeom prst="rect">
            <a:avLst/>
          </a:prstGeom>
          <a:noFill/>
        </p:spPr>
        <p:txBody>
          <a:bodyPr wrap="square" rtlCol="0">
            <a:spAutoFit/>
          </a:bodyPr>
          <a:lstStyle/>
          <a:p>
            <a:r>
              <a:rPr lang="zh-CN" altLang="en-US" b="1" dirty="0"/>
              <a:t>数据规范化：</a:t>
            </a:r>
            <a:endParaRPr lang="en-US" altLang="zh-CN" sz="1600" b="1" dirty="0">
              <a:latin typeface="Times New Roman" panose="02020603050405020304" pitchFamily="18" charset="0"/>
              <a:ea typeface="+mj-ea"/>
              <a:cs typeface="Times New Roman" panose="02020603050405020304" pitchFamily="18" charset="0"/>
            </a:endParaRPr>
          </a:p>
          <a:p>
            <a:r>
              <a:rPr lang="zh-CN" altLang="en-US" sz="1600" dirty="0">
                <a:latin typeface="Times New Roman" panose="02020603050405020304" pitchFamily="18" charset="0"/>
                <a:ea typeface="+mj-ea"/>
                <a:cs typeface="Times New Roman" panose="02020603050405020304" pitchFamily="18" charset="0"/>
              </a:rPr>
              <a:t>建模之前，都需要对数据进行标准化处理，以消除量纲的影响。如果对未标准化的数据直接进行建模，可能会导致模型对数值大的变量学习过多，而对数值小的变量训练不够充分，往往模型效果会不好。</a:t>
            </a:r>
            <a:endParaRPr lang="en-US" altLang="zh-CN" sz="1600" dirty="0">
              <a:latin typeface="Times New Roman" panose="02020603050405020304" pitchFamily="18" charset="0"/>
              <a:ea typeface="+mj-ea"/>
              <a:cs typeface="Times New Roman" panose="02020603050405020304" pitchFamily="18" charset="0"/>
            </a:endParaRPr>
          </a:p>
          <a:p>
            <a:pPr marL="285750" indent="-285750">
              <a:buFont typeface="Wingdings" panose="05000000000000000000" pitchFamily="2" charset="2"/>
              <a:buChar char="n"/>
            </a:pPr>
            <a:r>
              <a:rPr lang="zh-CN" altLang="en-US" b="1" dirty="0">
                <a:latin typeface="Times New Roman" panose="02020603050405020304" pitchFamily="18" charset="0"/>
                <a:cs typeface="Times New Roman" panose="02020603050405020304" pitchFamily="18" charset="0"/>
              </a:rPr>
              <a:t>最小</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最大规范化</a:t>
            </a:r>
            <a:r>
              <a:rPr lang="en-US" altLang="zh-CN" b="1" dirty="0">
                <a:latin typeface="Times New Roman" panose="02020603050405020304" pitchFamily="18" charset="0"/>
                <a:cs typeface="Times New Roman" panose="02020603050405020304" pitchFamily="18" charset="0"/>
              </a:rPr>
              <a:t>(min-max normalization)</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r>
              <a:rPr lang="zh-CN" altLang="en-US" sz="1600" dirty="0"/>
              <a:t>就是利用数据列中的最大值和最小值进行标准化处理，标准化后的数值处于</a:t>
            </a:r>
            <a:r>
              <a:rPr lang="en-US" altLang="zh-CN" sz="1600" dirty="0"/>
              <a:t>[0,1]</a:t>
            </a:r>
            <a:r>
              <a:rPr lang="zh-CN" altLang="en-US" sz="1600" dirty="0"/>
              <a:t>之间，但不改变原始数据的分布，计算方式为数据与该列的最小值作差，再除以极差</a:t>
            </a:r>
            <a:r>
              <a:rPr lang="zh-CN" altLang="en-US" sz="1600" b="1" dirty="0"/>
              <a:t>。</a:t>
            </a:r>
            <a:endParaRPr lang="en-US" altLang="zh-CN" sz="1600" b="1" dirty="0"/>
          </a:p>
          <a:p>
            <a:pPr algn="ctr"/>
            <a:r>
              <a:rPr lang="en-US" altLang="zh-CN" sz="2000" dirty="0">
                <a:latin typeface="Times New Roman" panose="02020603050405020304" pitchFamily="18" charset="0"/>
                <a:cs typeface="Times New Roman" panose="02020603050405020304" pitchFamily="18" charset="0"/>
              </a:rPr>
              <a:t>y = (x- min)/(max - min)</a:t>
            </a:r>
          </a:p>
          <a:p>
            <a:pPr algn="ctr"/>
            <a:endParaRPr lang="en-US" altLang="zh-CN" sz="20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xmlns="" id="{98472320-07DE-48C5-AD79-2C2F534C6E1F}"/>
              </a:ext>
            </a:extLst>
          </p:cNvPr>
          <p:cNvPicPr>
            <a:picLocks noChangeAspect="1"/>
          </p:cNvPicPr>
          <p:nvPr/>
        </p:nvPicPr>
        <p:blipFill>
          <a:blip r:embed="rId9"/>
          <a:stretch>
            <a:fillRect/>
          </a:stretch>
        </p:blipFill>
        <p:spPr>
          <a:xfrm>
            <a:off x="885825" y="3623488"/>
            <a:ext cx="6731379" cy="3199775"/>
          </a:xfrm>
          <a:prstGeom prst="rect">
            <a:avLst/>
          </a:prstGeom>
        </p:spPr>
      </p:pic>
    </p:spTree>
    <p:extLst>
      <p:ext uri="{BB962C8B-B14F-4D97-AF65-F5344CB8AC3E}">
        <p14:creationId xmlns:p14="http://schemas.microsoft.com/office/powerpoint/2010/main" val="1179763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800" b="1" dirty="0">
                <a:solidFill>
                  <a:schemeClr val="bg1"/>
                </a:solidFill>
                <a:latin typeface="Times New Roman"/>
                <a:cs typeface="Times New Roman"/>
              </a:rPr>
              <a:t>第</a:t>
            </a:r>
            <a:r>
              <a:rPr lang="en-US" altLang="zh-CN" sz="2800" b="1" dirty="0">
                <a:solidFill>
                  <a:schemeClr val="bg1"/>
                </a:solidFill>
                <a:latin typeface="Times New Roman"/>
                <a:cs typeface="Times New Roman"/>
              </a:rPr>
              <a:t>3</a:t>
            </a:r>
            <a:r>
              <a:rPr lang="zh-CN" altLang="en-US" sz="2800" b="1" dirty="0">
                <a:solidFill>
                  <a:schemeClr val="bg1"/>
                </a:solidFill>
                <a:latin typeface="Times New Roman"/>
                <a:cs typeface="Times New Roman"/>
              </a:rPr>
              <a:t>章：数据预处理</a:t>
            </a:r>
            <a:endParaRPr lang="en-US" altLang="zh-CN" sz="2800" b="1" dirty="0">
              <a:solidFill>
                <a:schemeClr val="bg1"/>
              </a:solidFill>
              <a:latin typeface="Times New Roman"/>
              <a:cs typeface="Times New Roman"/>
            </a:endParaRPr>
          </a:p>
        </p:txBody>
      </p:sp>
      <p:sp>
        <p:nvSpPr>
          <p:cNvPr id="2" name="文本框 1">
            <a:extLst>
              <a:ext uri="{FF2B5EF4-FFF2-40B4-BE49-F238E27FC236}">
                <a16:creationId xmlns:a16="http://schemas.microsoft.com/office/drawing/2014/main" xmlns="" id="{3FAF8263-5D91-40BD-81F0-16B5D8B86CC9}"/>
              </a:ext>
            </a:extLst>
          </p:cNvPr>
          <p:cNvSpPr txBox="1"/>
          <p:nvPr/>
        </p:nvSpPr>
        <p:spPr>
          <a:xfrm>
            <a:off x="295275" y="1368425"/>
            <a:ext cx="8553450" cy="3046988"/>
          </a:xfrm>
          <a:prstGeom prst="rect">
            <a:avLst/>
          </a:prstGeom>
          <a:noFill/>
        </p:spPr>
        <p:txBody>
          <a:bodyPr wrap="square" rtlCol="0">
            <a:spAutoFit/>
          </a:bodyPr>
          <a:lstStyle/>
          <a:p>
            <a:r>
              <a:rPr lang="zh-CN" altLang="en-US" sz="2400" b="1" dirty="0"/>
              <a:t>数据规范化：</a:t>
            </a:r>
            <a:endParaRPr lang="en-US" altLang="zh-CN" sz="2000" b="1" dirty="0">
              <a:latin typeface="Times New Roman" panose="02020603050405020304" pitchFamily="18" charset="0"/>
              <a:ea typeface="+mj-ea"/>
              <a:cs typeface="Times New Roman" panose="02020603050405020304" pitchFamily="18" charset="0"/>
            </a:endParaRPr>
          </a:p>
          <a:p>
            <a:r>
              <a:rPr lang="zh-CN" altLang="en-US" sz="1600" b="1" dirty="0">
                <a:latin typeface="Times New Roman" panose="02020603050405020304" pitchFamily="18" charset="0"/>
                <a:ea typeface="+mj-ea"/>
                <a:cs typeface="Times New Roman" panose="02020603050405020304" pitchFamily="18" charset="0"/>
              </a:rPr>
              <a:t>建模之前，都需要对数据进行标准化处理，以消除量纲的影响。如果对未标准化的数据直接进行建模，可能会导致模型对数值大的变量学习过多，而对数值小的变量训练不够充分，往往模型效果会不好。</a:t>
            </a:r>
            <a:endParaRPr lang="en-US" altLang="zh-CN" sz="1600" b="1" dirty="0">
              <a:latin typeface="Times New Roman" panose="02020603050405020304" pitchFamily="18" charset="0"/>
              <a:ea typeface="+mj-ea"/>
              <a:cs typeface="Times New Roman" panose="02020603050405020304" pitchFamily="18" charset="0"/>
            </a:endParaRPr>
          </a:p>
          <a:p>
            <a:pPr marL="285750" indent="-285750">
              <a:buFont typeface="Wingdings" panose="05000000000000000000" pitchFamily="2" charset="2"/>
              <a:buChar char="n"/>
            </a:pPr>
            <a:r>
              <a:rPr lang="zh-CN" altLang="en-US" b="1" dirty="0">
                <a:latin typeface="Times New Roman" panose="02020603050405020304" pitchFamily="18" charset="0"/>
                <a:cs typeface="Times New Roman" panose="02020603050405020304" pitchFamily="18" charset="0"/>
              </a:rPr>
              <a:t>最小</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最大规范化</a:t>
            </a:r>
            <a:r>
              <a:rPr lang="en-US" altLang="zh-CN" b="1" dirty="0">
                <a:latin typeface="Times New Roman" panose="02020603050405020304" pitchFamily="18" charset="0"/>
                <a:cs typeface="Times New Roman" panose="02020603050405020304" pitchFamily="18" charset="0"/>
              </a:rPr>
              <a:t>(Min-Max Normalization)</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r>
              <a:rPr lang="zh-CN" altLang="en-US" sz="1600" b="1" dirty="0"/>
              <a:t>也称为</a:t>
            </a:r>
            <a:r>
              <a:rPr lang="zh-CN" altLang="en-US" sz="1600" b="1" dirty="0">
                <a:solidFill>
                  <a:srgbClr val="C00000"/>
                </a:solidFill>
              </a:rPr>
              <a:t>归一化</a:t>
            </a:r>
            <a:r>
              <a:rPr lang="zh-CN" altLang="en-US" sz="1600" b="1" dirty="0"/>
              <a:t>，就是利用数据列中的最大值和最小值进行标准化处理，标准化后的数值处于</a:t>
            </a:r>
            <a:r>
              <a:rPr lang="en-US" altLang="zh-CN" sz="1600" b="1" dirty="0"/>
              <a:t>[0,1]</a:t>
            </a:r>
            <a:r>
              <a:rPr lang="zh-CN" altLang="en-US" sz="1600" b="1" dirty="0"/>
              <a:t>之间，但不改变原始数据的分布，计算方式为数据与该列的最小值作差，再除以极差。</a:t>
            </a:r>
            <a:endParaRPr lang="en-US" altLang="zh-CN" sz="1600" b="1" dirty="0"/>
          </a:p>
          <a:p>
            <a:pPr algn="ctr"/>
            <a:endParaRPr lang="en-US" altLang="zh-CN" sz="2400" b="1" dirty="0">
              <a:latin typeface="Times New Roman" panose="02020603050405020304" pitchFamily="18" charset="0"/>
              <a:cs typeface="Times New Roman" panose="02020603050405020304" pitchFamily="18" charset="0"/>
            </a:endParaRPr>
          </a:p>
          <a:p>
            <a:pPr algn="ctr"/>
            <a:r>
              <a:rPr lang="en-US" altLang="zh-CN" sz="2400" b="1" dirty="0">
                <a:latin typeface="Times New Roman" panose="02020603050405020304" pitchFamily="18" charset="0"/>
                <a:cs typeface="Times New Roman" panose="02020603050405020304" pitchFamily="18" charset="0"/>
              </a:rPr>
              <a:t>y = (</a:t>
            </a:r>
            <a:r>
              <a:rPr lang="en-US" altLang="zh-CN" sz="2400" b="1" i="1" dirty="0">
                <a:latin typeface="Times New Roman" panose="02020603050405020304" pitchFamily="18" charset="0"/>
                <a:cs typeface="Times New Roman" panose="02020603050405020304" pitchFamily="18" charset="0"/>
              </a:rPr>
              <a:t>x</a:t>
            </a:r>
            <a:r>
              <a:rPr lang="en-US" altLang="zh-CN" sz="2400" b="1" dirty="0">
                <a:latin typeface="Times New Roman" panose="02020603050405020304" pitchFamily="18" charset="0"/>
                <a:cs typeface="Times New Roman" panose="02020603050405020304" pitchFamily="18" charset="0"/>
              </a:rPr>
              <a:t>- min)/(max - min)</a:t>
            </a:r>
          </a:p>
          <a:p>
            <a:pPr algn="ctr"/>
            <a:endParaRPr lang="en-US" altLang="zh-CN" sz="2000"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6876524" y="4176098"/>
            <a:ext cx="2178575" cy="923330"/>
          </a:xfrm>
          <a:prstGeom prst="rect">
            <a:avLst/>
          </a:prstGeom>
          <a:noFill/>
        </p:spPr>
        <p:txBody>
          <a:bodyPr wrap="square" rtlCol="0">
            <a:spAutoFit/>
          </a:bodyPr>
          <a:lstStyle/>
          <a:p>
            <a:r>
              <a:rPr lang="zh-CN" altLang="en-US" b="1" dirty="0">
                <a:solidFill>
                  <a:schemeClr val="tx2"/>
                </a:solidFill>
                <a:latin typeface="Times New Roman" panose="02020603050405020304" pitchFamily="18" charset="0"/>
                <a:cs typeface="Times New Roman" panose="02020603050405020304" pitchFamily="18" charset="0"/>
              </a:rPr>
              <a:t>安装</a:t>
            </a:r>
            <a:r>
              <a:rPr lang="en-US" altLang="zh-CN" b="1" dirty="0">
                <a:solidFill>
                  <a:schemeClr val="tx2"/>
                </a:solidFill>
                <a:latin typeface="Times New Roman" panose="02020603050405020304" pitchFamily="18" charset="0"/>
                <a:cs typeface="Times New Roman" panose="02020603050405020304" pitchFamily="18" charset="0"/>
              </a:rPr>
              <a:t>:</a:t>
            </a:r>
          </a:p>
          <a:p>
            <a:r>
              <a:rPr lang="en-US" altLang="zh-CN" b="1" dirty="0">
                <a:solidFill>
                  <a:schemeClr val="tx2"/>
                </a:solidFill>
                <a:latin typeface="Times New Roman" panose="02020603050405020304" pitchFamily="18" charset="0"/>
                <a:cs typeface="Times New Roman" panose="02020603050405020304" pitchFamily="18" charset="0"/>
              </a:rPr>
              <a:t>pip install </a:t>
            </a:r>
            <a:r>
              <a:rPr lang="en-US" altLang="zh-CN" b="1" dirty="0" err="1">
                <a:solidFill>
                  <a:schemeClr val="tx2"/>
                </a:solidFill>
                <a:latin typeface="Times New Roman" panose="02020603050405020304" pitchFamily="18" charset="0"/>
                <a:cs typeface="Times New Roman" panose="02020603050405020304" pitchFamily="18" charset="0"/>
              </a:rPr>
              <a:t>sklearn</a:t>
            </a:r>
            <a:endParaRPr lang="en-US" altLang="zh-CN" b="1" dirty="0">
              <a:solidFill>
                <a:schemeClr val="tx2"/>
              </a:solidFill>
              <a:latin typeface="Times New Roman" panose="02020603050405020304" pitchFamily="18" charset="0"/>
              <a:cs typeface="Times New Roman" panose="02020603050405020304" pitchFamily="18" charset="0"/>
            </a:endParaRPr>
          </a:p>
          <a:p>
            <a:r>
              <a:rPr lang="en-US" altLang="zh-CN" b="1" dirty="0">
                <a:solidFill>
                  <a:schemeClr val="tx2"/>
                </a:solidFill>
                <a:latin typeface="Times New Roman" panose="02020603050405020304" pitchFamily="18" charset="0"/>
                <a:cs typeface="Times New Roman" panose="02020603050405020304" pitchFamily="18" charset="0"/>
              </a:rPr>
              <a:t>pip install </a:t>
            </a:r>
            <a:r>
              <a:rPr lang="en-US" altLang="zh-CN" b="1" dirty="0" err="1">
                <a:solidFill>
                  <a:schemeClr val="tx2"/>
                </a:solidFill>
                <a:latin typeface="Times New Roman" panose="02020603050405020304" pitchFamily="18" charset="0"/>
                <a:cs typeface="Times New Roman" panose="02020603050405020304" pitchFamily="18" charset="0"/>
              </a:rPr>
              <a:t>numpy</a:t>
            </a:r>
            <a:endParaRPr lang="zh-CN" altLang="en-US" b="1" dirty="0">
              <a:solidFill>
                <a:schemeClr val="tx2"/>
              </a:solidFill>
              <a:latin typeface="Times New Roman" panose="02020603050405020304" pitchFamily="18" charset="0"/>
              <a:cs typeface="Times New Roman" panose="02020603050405020304" pitchFamily="18" charset="0"/>
            </a:endParaRPr>
          </a:p>
        </p:txBody>
      </p:sp>
      <p:sp>
        <p:nvSpPr>
          <p:cNvPr id="5" name="矩形 4"/>
          <p:cNvSpPr/>
          <p:nvPr/>
        </p:nvSpPr>
        <p:spPr>
          <a:xfrm>
            <a:off x="222250" y="4747599"/>
            <a:ext cx="6267450" cy="923330"/>
          </a:xfrm>
          <a:prstGeom prst="rect">
            <a:avLst/>
          </a:prstGeom>
        </p:spPr>
        <p:txBody>
          <a:bodyPr wrap="square">
            <a:spAutoFit/>
          </a:bodyPr>
          <a:lstStyle/>
          <a:p>
            <a:r>
              <a:rPr lang="zh-CN" altLang="en-US" b="1" dirty="0">
                <a:solidFill>
                  <a:srgbClr val="444444"/>
                </a:solidFill>
                <a:latin typeface="Times New Roman" panose="02020603050405020304" pitchFamily="18" charset="0"/>
                <a:cs typeface="Times New Roman" panose="02020603050405020304" pitchFamily="18" charset="0"/>
              </a:rPr>
              <a:t>问题：假设属性</a:t>
            </a:r>
            <a:r>
              <a:rPr lang="en-US" altLang="zh-CN" b="1" dirty="0">
                <a:solidFill>
                  <a:srgbClr val="444444"/>
                </a:solidFill>
                <a:latin typeface="Times New Roman" panose="02020603050405020304" pitchFamily="18" charset="0"/>
                <a:cs typeface="Times New Roman" panose="02020603050405020304" pitchFamily="18" charset="0"/>
              </a:rPr>
              <a:t>income</a:t>
            </a:r>
            <a:r>
              <a:rPr lang="zh-CN" altLang="en-US" b="1" dirty="0">
                <a:solidFill>
                  <a:srgbClr val="444444"/>
                </a:solidFill>
                <a:latin typeface="Times New Roman" panose="02020603050405020304" pitchFamily="18" charset="0"/>
                <a:cs typeface="Times New Roman" panose="02020603050405020304" pitchFamily="18" charset="0"/>
              </a:rPr>
              <a:t>的最小值和最大值分别是</a:t>
            </a:r>
            <a:r>
              <a:rPr lang="en-US" altLang="zh-CN" b="1" dirty="0">
                <a:solidFill>
                  <a:srgbClr val="444444"/>
                </a:solidFill>
                <a:latin typeface="Times New Roman" panose="02020603050405020304" pitchFamily="18" charset="0"/>
                <a:cs typeface="Times New Roman" panose="02020603050405020304" pitchFamily="18" charset="0"/>
              </a:rPr>
              <a:t>5000</a:t>
            </a:r>
            <a:r>
              <a:rPr lang="zh-CN" altLang="en-US" b="1" dirty="0">
                <a:solidFill>
                  <a:srgbClr val="444444"/>
                </a:solidFill>
                <a:latin typeface="Times New Roman" panose="02020603050405020304" pitchFamily="18" charset="0"/>
                <a:cs typeface="Times New Roman" panose="02020603050405020304" pitchFamily="18" charset="0"/>
              </a:rPr>
              <a:t>元和</a:t>
            </a:r>
            <a:r>
              <a:rPr lang="en-US" altLang="zh-CN" b="1" dirty="0">
                <a:solidFill>
                  <a:srgbClr val="444444"/>
                </a:solidFill>
                <a:latin typeface="Times New Roman" panose="02020603050405020304" pitchFamily="18" charset="0"/>
                <a:cs typeface="Times New Roman" panose="02020603050405020304" pitchFamily="18" charset="0"/>
              </a:rPr>
              <a:t>58000</a:t>
            </a:r>
            <a:r>
              <a:rPr lang="zh-CN" altLang="en-US" b="1" dirty="0">
                <a:solidFill>
                  <a:srgbClr val="444444"/>
                </a:solidFill>
                <a:latin typeface="Times New Roman" panose="02020603050405020304" pitchFamily="18" charset="0"/>
                <a:cs typeface="Times New Roman" panose="02020603050405020304" pitchFamily="18" charset="0"/>
              </a:rPr>
              <a:t>元。利用</a:t>
            </a:r>
            <a:r>
              <a:rPr lang="en-US" altLang="zh-CN" b="1" dirty="0">
                <a:solidFill>
                  <a:srgbClr val="444444"/>
                </a:solidFill>
                <a:latin typeface="Times New Roman" panose="02020603050405020304" pitchFamily="18" charset="0"/>
                <a:cs typeface="Times New Roman" panose="02020603050405020304" pitchFamily="18" charset="0"/>
              </a:rPr>
              <a:t>Min-Max</a:t>
            </a:r>
            <a:r>
              <a:rPr lang="zh-CN" altLang="en-US" b="1" dirty="0">
                <a:solidFill>
                  <a:srgbClr val="444444"/>
                </a:solidFill>
                <a:latin typeface="Times New Roman" panose="02020603050405020304" pitchFamily="18" charset="0"/>
                <a:cs typeface="Times New Roman" panose="02020603050405020304" pitchFamily="18" charset="0"/>
              </a:rPr>
              <a:t>规范化的方法将属性的值映射到</a:t>
            </a:r>
            <a:r>
              <a:rPr lang="en-US" altLang="zh-CN" b="1" dirty="0">
                <a:solidFill>
                  <a:srgbClr val="444444"/>
                </a:solidFill>
                <a:latin typeface="Times New Roman" panose="02020603050405020304" pitchFamily="18" charset="0"/>
                <a:cs typeface="Times New Roman" panose="02020603050405020304" pitchFamily="18" charset="0"/>
              </a:rPr>
              <a:t>0</a:t>
            </a:r>
            <a:r>
              <a:rPr lang="zh-CN" altLang="en-US" b="1" dirty="0">
                <a:solidFill>
                  <a:srgbClr val="444444"/>
                </a:solidFill>
                <a:latin typeface="Times New Roman" panose="02020603050405020304" pitchFamily="18" charset="0"/>
                <a:cs typeface="Times New Roman" panose="02020603050405020304" pitchFamily="18" charset="0"/>
              </a:rPr>
              <a:t>至</a:t>
            </a:r>
            <a:r>
              <a:rPr lang="en-US" altLang="zh-CN" b="1" dirty="0">
                <a:solidFill>
                  <a:srgbClr val="444444"/>
                </a:solidFill>
                <a:latin typeface="Times New Roman" panose="02020603050405020304" pitchFamily="18" charset="0"/>
                <a:cs typeface="Times New Roman" panose="02020603050405020304" pitchFamily="18" charset="0"/>
              </a:rPr>
              <a:t>1</a:t>
            </a:r>
            <a:r>
              <a:rPr lang="zh-CN" altLang="en-US" b="1" dirty="0">
                <a:solidFill>
                  <a:srgbClr val="444444"/>
                </a:solidFill>
                <a:latin typeface="Times New Roman" panose="02020603050405020304" pitchFamily="18" charset="0"/>
                <a:cs typeface="Times New Roman" panose="02020603050405020304" pitchFamily="18" charset="0"/>
              </a:rPr>
              <a:t>的范围内，那么属性</a:t>
            </a:r>
            <a:r>
              <a:rPr lang="en-US" altLang="zh-CN" b="1" dirty="0">
                <a:solidFill>
                  <a:srgbClr val="444444"/>
                </a:solidFill>
                <a:latin typeface="Times New Roman" panose="02020603050405020304" pitchFamily="18" charset="0"/>
                <a:cs typeface="Times New Roman" panose="02020603050405020304" pitchFamily="18" charset="0"/>
              </a:rPr>
              <a:t>income</a:t>
            </a:r>
            <a:r>
              <a:rPr lang="zh-CN" altLang="en-US" b="1" dirty="0">
                <a:solidFill>
                  <a:srgbClr val="444444"/>
                </a:solidFill>
                <a:latin typeface="Times New Roman" panose="02020603050405020304" pitchFamily="18" charset="0"/>
                <a:cs typeface="Times New Roman" panose="02020603050405020304" pitchFamily="18" charset="0"/>
              </a:rPr>
              <a:t>的</a:t>
            </a:r>
            <a:r>
              <a:rPr lang="en-US" altLang="zh-CN" b="1" dirty="0">
                <a:solidFill>
                  <a:srgbClr val="444444"/>
                </a:solidFill>
                <a:latin typeface="Times New Roman" panose="02020603050405020304" pitchFamily="18" charset="0"/>
                <a:cs typeface="Times New Roman" panose="02020603050405020304" pitchFamily="18" charset="0"/>
              </a:rPr>
              <a:t>16000</a:t>
            </a:r>
            <a:r>
              <a:rPr lang="zh-CN" altLang="en-US" b="1" dirty="0">
                <a:solidFill>
                  <a:srgbClr val="444444"/>
                </a:solidFill>
                <a:latin typeface="Times New Roman" panose="02020603050405020304" pitchFamily="18" charset="0"/>
                <a:cs typeface="Times New Roman" panose="02020603050405020304" pitchFamily="18" charset="0"/>
              </a:rPr>
              <a:t>元将被转化为多少？</a:t>
            </a:r>
            <a:endParaRPr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95406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dirty="0">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sz="2800" b="1" dirty="0">
              <a:solidFill>
                <a:schemeClr val="bg1"/>
              </a:solidFill>
              <a:latin typeface="Times New Roman"/>
              <a:cs typeface="Times New Roman"/>
            </a:endParaRPr>
          </a:p>
        </p:txBody>
      </p:sp>
      <p:sp>
        <p:nvSpPr>
          <p:cNvPr id="6" name="副标题 5">
            <a:extLst>
              <a:ext uri="{FF2B5EF4-FFF2-40B4-BE49-F238E27FC236}">
                <a16:creationId xmlns:a16="http://schemas.microsoft.com/office/drawing/2014/main" xmlns="" id="{A5AE6D05-A564-41E5-B677-5C9B5B3A0FF8}"/>
              </a:ext>
            </a:extLst>
          </p:cNvPr>
          <p:cNvSpPr>
            <a:spLocks noGrp="1"/>
          </p:cNvSpPr>
          <p:nvPr>
            <p:ph type="subTitle" idx="1"/>
          </p:nvPr>
        </p:nvSpPr>
        <p:spPr/>
        <p:txBody>
          <a:bodyPr/>
          <a:lstStyle/>
          <a:p>
            <a:endParaRPr lang="zh-CN" altLang="en-US" dirty="0"/>
          </a:p>
        </p:txBody>
      </p:sp>
      <p:sp>
        <p:nvSpPr>
          <p:cNvPr id="9" name="标题 8">
            <a:extLst>
              <a:ext uri="{FF2B5EF4-FFF2-40B4-BE49-F238E27FC236}">
                <a16:creationId xmlns:a16="http://schemas.microsoft.com/office/drawing/2014/main" xmlns="" id="{E0D150C8-7D91-4822-94B3-818B0BB8A07B}"/>
              </a:ext>
            </a:extLst>
          </p:cNvPr>
          <p:cNvSpPr>
            <a:spLocks noGrp="1"/>
          </p:cNvSpPr>
          <p:nvPr>
            <p:ph type="ctrTitle"/>
          </p:nvPr>
        </p:nvSpPr>
        <p:spPr/>
        <p:txBody>
          <a:bodyPr/>
          <a:lstStyle/>
          <a:p>
            <a:endParaRPr lang="zh-CN" altLang="en-US" dirty="0"/>
          </a:p>
        </p:txBody>
      </p:sp>
      <p:sp>
        <p:nvSpPr>
          <p:cNvPr id="20" name="文本框 19">
            <a:extLst>
              <a:ext uri="{FF2B5EF4-FFF2-40B4-BE49-F238E27FC236}">
                <a16:creationId xmlns:a16="http://schemas.microsoft.com/office/drawing/2014/main" xmlns="" id="{53C5F40B-746C-486C-ABC2-16C698536370}"/>
              </a:ext>
            </a:extLst>
          </p:cNvPr>
          <p:cNvSpPr txBox="1"/>
          <p:nvPr/>
        </p:nvSpPr>
        <p:spPr>
          <a:xfrm>
            <a:off x="6094535" y="492676"/>
            <a:ext cx="1849839" cy="523220"/>
          </a:xfrm>
          <a:prstGeom prst="rect">
            <a:avLst/>
          </a:prstGeom>
          <a:noFill/>
        </p:spPr>
        <p:txBody>
          <a:bodyPr wrap="square" rtlCol="0">
            <a:spAutoFit/>
          </a:bodyPr>
          <a:lstStyle/>
          <a:p>
            <a:r>
              <a:rPr lang="zh-CN" altLang="en-US" sz="2800" b="1" dirty="0">
                <a:solidFill>
                  <a:schemeClr val="bg1"/>
                </a:solidFill>
              </a:rPr>
              <a:t>参会心得</a:t>
            </a:r>
          </a:p>
        </p:txBody>
      </p:sp>
      <p:pic>
        <p:nvPicPr>
          <p:cNvPr id="2" name="图片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1262063"/>
            <a:ext cx="4124518" cy="5499357"/>
          </a:xfrm>
          <a:prstGeom prst="rect">
            <a:avLst/>
          </a:prstGeom>
        </p:spPr>
      </p:pic>
      <p:pic>
        <p:nvPicPr>
          <p:cNvPr id="3" name="图片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08449" y="1272536"/>
            <a:ext cx="4545236" cy="2556695"/>
          </a:xfrm>
          <a:prstGeom prst="rect">
            <a:avLst/>
          </a:prstGeom>
        </p:spPr>
      </p:pic>
      <p:pic>
        <p:nvPicPr>
          <p:cNvPr id="5" name="图片 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08449" y="3872983"/>
            <a:ext cx="2155657" cy="2905066"/>
          </a:xfrm>
          <a:prstGeom prst="rect">
            <a:avLst/>
          </a:prstGeom>
        </p:spPr>
      </p:pic>
      <p:pic>
        <p:nvPicPr>
          <p:cNvPr id="7" name="图片 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344" y="1328132"/>
            <a:ext cx="4105762" cy="5428157"/>
          </a:xfrm>
          <a:prstGeom prst="rect">
            <a:avLst/>
          </a:prstGeom>
        </p:spPr>
      </p:pic>
      <p:sp>
        <p:nvSpPr>
          <p:cNvPr id="8" name="文本框 7"/>
          <p:cNvSpPr txBox="1"/>
          <p:nvPr/>
        </p:nvSpPr>
        <p:spPr>
          <a:xfrm>
            <a:off x="6448036" y="4779584"/>
            <a:ext cx="2515641" cy="584775"/>
          </a:xfrm>
          <a:prstGeom prst="rect">
            <a:avLst/>
          </a:prstGeom>
          <a:noFill/>
        </p:spPr>
        <p:txBody>
          <a:bodyPr wrap="square" rtlCol="0">
            <a:spAutoFit/>
          </a:bodyPr>
          <a:lstStyle/>
          <a:p>
            <a:r>
              <a:rPr lang="zh-CN" altLang="en-US" b="1" dirty="0"/>
              <a:t>主编 曹杰、李树青</a:t>
            </a:r>
            <a:endParaRPr lang="en-US" altLang="zh-CN" b="1" dirty="0"/>
          </a:p>
          <a:p>
            <a:r>
              <a:rPr lang="zh-CN" altLang="en-US" sz="1400" b="1" dirty="0"/>
              <a:t>（南京财经大学信息工程学院）</a:t>
            </a:r>
          </a:p>
        </p:txBody>
      </p:sp>
    </p:spTree>
    <p:extLst>
      <p:ext uri="{BB962C8B-B14F-4D97-AF65-F5344CB8AC3E}">
        <p14:creationId xmlns:p14="http://schemas.microsoft.com/office/powerpoint/2010/main" val="3523917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800" b="1" dirty="0">
                <a:solidFill>
                  <a:schemeClr val="bg1"/>
                </a:solidFill>
                <a:latin typeface="Times New Roman"/>
                <a:cs typeface="Times New Roman"/>
              </a:rPr>
              <a:t>第</a:t>
            </a:r>
            <a:r>
              <a:rPr lang="en-US" altLang="zh-CN" sz="2800" b="1" dirty="0">
                <a:solidFill>
                  <a:schemeClr val="bg1"/>
                </a:solidFill>
                <a:latin typeface="Times New Roman"/>
                <a:cs typeface="Times New Roman"/>
              </a:rPr>
              <a:t>3</a:t>
            </a:r>
            <a:r>
              <a:rPr lang="zh-CN" altLang="en-US" sz="2800" b="1" dirty="0">
                <a:solidFill>
                  <a:schemeClr val="bg1"/>
                </a:solidFill>
                <a:latin typeface="Times New Roman"/>
                <a:cs typeface="Times New Roman"/>
              </a:rPr>
              <a:t>章：数据预处理</a:t>
            </a:r>
            <a:endParaRPr lang="en-US" altLang="zh-CN" sz="2800" b="1" dirty="0">
              <a:solidFill>
                <a:schemeClr val="bg1"/>
              </a:solidFill>
              <a:latin typeface="Times New Roman"/>
              <a:cs typeface="Times New Roman"/>
            </a:endParaRPr>
          </a:p>
        </p:txBody>
      </p:sp>
      <p:sp>
        <p:nvSpPr>
          <p:cNvPr id="2" name="文本框 1">
            <a:extLst>
              <a:ext uri="{FF2B5EF4-FFF2-40B4-BE49-F238E27FC236}">
                <a16:creationId xmlns:a16="http://schemas.microsoft.com/office/drawing/2014/main" xmlns="" id="{3FAF8263-5D91-40BD-81F0-16B5D8B86CC9}"/>
              </a:ext>
            </a:extLst>
          </p:cNvPr>
          <p:cNvSpPr txBox="1"/>
          <p:nvPr/>
        </p:nvSpPr>
        <p:spPr>
          <a:xfrm>
            <a:off x="200025" y="1450300"/>
            <a:ext cx="8553450" cy="1077218"/>
          </a:xfrm>
          <a:prstGeom prst="rect">
            <a:avLst/>
          </a:prstGeom>
          <a:noFill/>
        </p:spPr>
        <p:txBody>
          <a:bodyPr wrap="square" rtlCol="0">
            <a:spAutoFit/>
          </a:bodyPr>
          <a:lstStyle/>
          <a:p>
            <a:r>
              <a:rPr lang="zh-CN" altLang="en-US" sz="2400" b="1" dirty="0"/>
              <a:t>数据规范化：</a:t>
            </a:r>
            <a:endParaRPr lang="en-US" altLang="zh-CN" sz="2000" b="1" dirty="0">
              <a:latin typeface="Times New Roman" panose="02020603050405020304" pitchFamily="18" charset="0"/>
              <a:ea typeface="+mj-ea"/>
              <a:cs typeface="Times New Roman" panose="02020603050405020304" pitchFamily="18" charset="0"/>
            </a:endParaRPr>
          </a:p>
          <a:p>
            <a:pPr marL="285750" indent="-285750">
              <a:buFont typeface="Wingdings" panose="05000000000000000000" pitchFamily="2" charset="2"/>
              <a:buChar char="n"/>
            </a:pPr>
            <a:r>
              <a:rPr lang="zh-CN" altLang="en-US" b="1" dirty="0">
                <a:latin typeface="Times New Roman" panose="02020603050405020304" pitchFamily="18" charset="0"/>
                <a:cs typeface="Times New Roman" panose="02020603050405020304" pitchFamily="18" charset="0"/>
              </a:rPr>
              <a:t>最小</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最大规范化</a:t>
            </a:r>
            <a:r>
              <a:rPr lang="en-US" altLang="zh-CN" b="1" dirty="0">
                <a:latin typeface="Times New Roman" panose="02020603050405020304" pitchFamily="18" charset="0"/>
                <a:cs typeface="Times New Roman" panose="02020603050405020304" pitchFamily="18" charset="0"/>
              </a:rPr>
              <a:t>(Min-Max Normalization)</a:t>
            </a:r>
            <a:r>
              <a:rPr lang="en-US" altLang="zh-CN" sz="2000" b="1" dirty="0">
                <a:latin typeface="Times New Roman" panose="02020603050405020304" pitchFamily="18" charset="0"/>
                <a:cs typeface="Times New Roman" panose="02020603050405020304" pitchFamily="18" charset="0"/>
              </a:rPr>
              <a:t> Python</a:t>
            </a:r>
            <a:r>
              <a:rPr lang="zh-CN" altLang="en-US" sz="2000" b="1" dirty="0">
                <a:latin typeface="Times New Roman" panose="02020603050405020304" pitchFamily="18" charset="0"/>
                <a:cs typeface="Times New Roman" panose="02020603050405020304" pitchFamily="18" charset="0"/>
              </a:rPr>
              <a:t>实现</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algn="ctr"/>
            <a:endParaRPr lang="en-US" altLang="zh-CN" sz="2000"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6784975" y="1450300"/>
            <a:ext cx="2178575" cy="923330"/>
          </a:xfrm>
          <a:prstGeom prst="rect">
            <a:avLst/>
          </a:prstGeom>
          <a:noFill/>
        </p:spPr>
        <p:txBody>
          <a:bodyPr wrap="square" rtlCol="0">
            <a:spAutoFit/>
          </a:bodyPr>
          <a:lstStyle/>
          <a:p>
            <a:r>
              <a:rPr lang="zh-CN" altLang="en-US" b="1" dirty="0">
                <a:solidFill>
                  <a:schemeClr val="tx2"/>
                </a:solidFill>
                <a:latin typeface="Times New Roman" panose="02020603050405020304" pitchFamily="18" charset="0"/>
                <a:cs typeface="Times New Roman" panose="02020603050405020304" pitchFamily="18" charset="0"/>
              </a:rPr>
              <a:t>安装</a:t>
            </a:r>
            <a:r>
              <a:rPr lang="en-US" altLang="zh-CN" b="1" dirty="0">
                <a:solidFill>
                  <a:schemeClr val="tx2"/>
                </a:solidFill>
                <a:latin typeface="Times New Roman" panose="02020603050405020304" pitchFamily="18" charset="0"/>
                <a:cs typeface="Times New Roman" panose="02020603050405020304" pitchFamily="18" charset="0"/>
              </a:rPr>
              <a:t>:</a:t>
            </a:r>
          </a:p>
          <a:p>
            <a:r>
              <a:rPr lang="en-US" altLang="zh-CN" b="1" dirty="0">
                <a:solidFill>
                  <a:schemeClr val="tx2"/>
                </a:solidFill>
                <a:latin typeface="Times New Roman" panose="02020603050405020304" pitchFamily="18" charset="0"/>
                <a:cs typeface="Times New Roman" panose="02020603050405020304" pitchFamily="18" charset="0"/>
              </a:rPr>
              <a:t>pip install </a:t>
            </a:r>
            <a:r>
              <a:rPr lang="en-US" altLang="zh-CN" b="1" dirty="0" err="1">
                <a:solidFill>
                  <a:schemeClr val="tx2"/>
                </a:solidFill>
                <a:latin typeface="Times New Roman" panose="02020603050405020304" pitchFamily="18" charset="0"/>
                <a:cs typeface="Times New Roman" panose="02020603050405020304" pitchFamily="18" charset="0"/>
              </a:rPr>
              <a:t>sklearn</a:t>
            </a:r>
            <a:endParaRPr lang="en-US" altLang="zh-CN" b="1" dirty="0">
              <a:solidFill>
                <a:schemeClr val="tx2"/>
              </a:solidFill>
              <a:latin typeface="Times New Roman" panose="02020603050405020304" pitchFamily="18" charset="0"/>
              <a:cs typeface="Times New Roman" panose="02020603050405020304" pitchFamily="18" charset="0"/>
            </a:endParaRPr>
          </a:p>
          <a:p>
            <a:r>
              <a:rPr lang="en-US" altLang="zh-CN" b="1" dirty="0">
                <a:solidFill>
                  <a:schemeClr val="tx2"/>
                </a:solidFill>
                <a:latin typeface="Times New Roman" panose="02020603050405020304" pitchFamily="18" charset="0"/>
                <a:cs typeface="Times New Roman" panose="02020603050405020304" pitchFamily="18" charset="0"/>
              </a:rPr>
              <a:t>pip install </a:t>
            </a:r>
            <a:r>
              <a:rPr lang="en-US" altLang="zh-CN" b="1" dirty="0" err="1">
                <a:solidFill>
                  <a:schemeClr val="tx2"/>
                </a:solidFill>
                <a:latin typeface="Times New Roman" panose="02020603050405020304" pitchFamily="18" charset="0"/>
                <a:cs typeface="Times New Roman" panose="02020603050405020304" pitchFamily="18" charset="0"/>
              </a:rPr>
              <a:t>numpy</a:t>
            </a:r>
            <a:endParaRPr lang="zh-CN" altLang="en-US" b="1" dirty="0">
              <a:solidFill>
                <a:schemeClr val="tx2"/>
              </a:solidFill>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9"/>
          <a:stretch>
            <a:fillRect/>
          </a:stretch>
        </p:blipFill>
        <p:spPr>
          <a:xfrm>
            <a:off x="531812" y="2527518"/>
            <a:ext cx="6317721" cy="2175294"/>
          </a:xfrm>
          <a:prstGeom prst="rect">
            <a:avLst/>
          </a:prstGeom>
        </p:spPr>
      </p:pic>
      <p:pic>
        <p:nvPicPr>
          <p:cNvPr id="10" name="图片 9"/>
          <p:cNvPicPr>
            <a:picLocks noChangeAspect="1"/>
          </p:cNvPicPr>
          <p:nvPr/>
        </p:nvPicPr>
        <p:blipFill>
          <a:blip r:embed="rId10"/>
          <a:stretch>
            <a:fillRect/>
          </a:stretch>
        </p:blipFill>
        <p:spPr>
          <a:xfrm>
            <a:off x="521758" y="4856700"/>
            <a:ext cx="5471302" cy="1887000"/>
          </a:xfrm>
          <a:prstGeom prst="rect">
            <a:avLst/>
          </a:prstGeom>
        </p:spPr>
      </p:pic>
    </p:spTree>
    <p:extLst>
      <p:ext uri="{BB962C8B-B14F-4D97-AF65-F5344CB8AC3E}">
        <p14:creationId xmlns:p14="http://schemas.microsoft.com/office/powerpoint/2010/main" val="23768516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800" b="1" dirty="0">
                <a:solidFill>
                  <a:schemeClr val="bg1"/>
                </a:solidFill>
                <a:latin typeface="Times New Roman"/>
                <a:cs typeface="Times New Roman"/>
              </a:rPr>
              <a:t>第</a:t>
            </a:r>
            <a:r>
              <a:rPr lang="en-US" altLang="zh-CN" sz="2800" b="1" dirty="0">
                <a:solidFill>
                  <a:schemeClr val="bg1"/>
                </a:solidFill>
                <a:latin typeface="Times New Roman"/>
                <a:cs typeface="Times New Roman"/>
              </a:rPr>
              <a:t>3</a:t>
            </a:r>
            <a:r>
              <a:rPr lang="zh-CN" altLang="en-US" sz="2800" b="1" dirty="0">
                <a:solidFill>
                  <a:schemeClr val="bg1"/>
                </a:solidFill>
                <a:latin typeface="Times New Roman"/>
                <a:cs typeface="Times New Roman"/>
              </a:rPr>
              <a:t>章：数据预处理</a:t>
            </a:r>
            <a:endParaRPr lang="en-US" altLang="zh-CN" sz="2800" b="1" dirty="0">
              <a:solidFill>
                <a:schemeClr val="bg1"/>
              </a:solidFill>
              <a:latin typeface="Times New Roman"/>
              <a:cs typeface="Times New Roman"/>
            </a:endParaRPr>
          </a:p>
        </p:txBody>
      </p:sp>
      <p:sp>
        <p:nvSpPr>
          <p:cNvPr id="3" name="文本框 2">
            <a:extLst>
              <a:ext uri="{FF2B5EF4-FFF2-40B4-BE49-F238E27FC236}">
                <a16:creationId xmlns:a16="http://schemas.microsoft.com/office/drawing/2014/main" xmlns="" id="{BFA554AA-892B-413B-A85B-CD237B54F284}"/>
              </a:ext>
            </a:extLst>
          </p:cNvPr>
          <p:cNvSpPr txBox="1"/>
          <p:nvPr/>
        </p:nvSpPr>
        <p:spPr>
          <a:xfrm>
            <a:off x="311150" y="1416050"/>
            <a:ext cx="7931150" cy="923330"/>
          </a:xfrm>
          <a:prstGeom prst="rect">
            <a:avLst/>
          </a:prstGeom>
          <a:noFill/>
        </p:spPr>
        <p:txBody>
          <a:bodyPr wrap="square" rtlCol="0">
            <a:spAutoFit/>
          </a:bodyPr>
          <a:lstStyle/>
          <a:p>
            <a:pPr marL="285750" indent="-285750">
              <a:buFont typeface="Wingdings" panose="05000000000000000000" pitchFamily="2" charset="2"/>
              <a:buChar char="n"/>
            </a:pPr>
            <a:r>
              <a:rPr lang="zh-CN" altLang="en-US" b="1" dirty="0">
                <a:latin typeface="Times New Roman" panose="02020603050405020304" pitchFamily="18" charset="0"/>
                <a:cs typeface="Times New Roman" panose="02020603050405020304" pitchFamily="18" charset="0"/>
              </a:rPr>
              <a:t>零</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均值规范化</a:t>
            </a:r>
            <a:r>
              <a:rPr lang="zh-CN" altLang="en-US" sz="1800"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Z-score Normalization</a:t>
            </a:r>
            <a:r>
              <a:rPr lang="zh-CN" altLang="en-US" b="1" dirty="0">
                <a:latin typeface="Times New Roman" panose="02020603050405020304" pitchFamily="18" charset="0"/>
                <a:cs typeface="Times New Roman" panose="02020603050405020304" pitchFamily="18" charset="0"/>
              </a:rPr>
              <a:t>）</a:t>
            </a:r>
            <a:endParaRPr lang="en-US" altLang="zh-CN" sz="1800" b="1" dirty="0">
              <a:latin typeface="Times New Roman" panose="02020603050405020304" pitchFamily="18" charset="0"/>
              <a:cs typeface="Times New Roman" panose="02020603050405020304" pitchFamily="18" charset="0"/>
            </a:endParaRPr>
          </a:p>
          <a:p>
            <a:r>
              <a:rPr lang="zh-CN" altLang="en-US" sz="1800" b="1" dirty="0">
                <a:latin typeface="Times New Roman" panose="02020603050405020304" pitchFamily="18" charset="0"/>
                <a:cs typeface="Times New Roman" panose="02020603050405020304" pitchFamily="18" charset="0"/>
              </a:rPr>
              <a:t>也</a:t>
            </a:r>
            <a:r>
              <a:rPr lang="zh-CN" altLang="en-US" sz="1800" b="1" dirty="0" smtClean="0">
                <a:latin typeface="Times New Roman" panose="02020603050405020304" pitchFamily="18" charset="0"/>
                <a:cs typeface="Times New Roman" panose="02020603050405020304" pitchFamily="18" charset="0"/>
              </a:rPr>
              <a:t>称为标准差</a:t>
            </a:r>
            <a:r>
              <a:rPr lang="zh-CN" altLang="en-US" sz="1800" b="1" dirty="0">
                <a:solidFill>
                  <a:srgbClr val="C00000"/>
                </a:solidFill>
                <a:latin typeface="Times New Roman" panose="02020603050405020304" pitchFamily="18" charset="0"/>
                <a:cs typeface="Times New Roman" panose="02020603050405020304" pitchFamily="18" charset="0"/>
              </a:rPr>
              <a:t>标准化</a:t>
            </a:r>
            <a:r>
              <a:rPr lang="zh-CN" altLang="en-US" sz="1800" b="1" dirty="0">
                <a:latin typeface="Times New Roman" panose="02020603050405020304" pitchFamily="18" charset="0"/>
                <a:cs typeface="Times New Roman" panose="02020603050405020304" pitchFamily="18" charset="0"/>
              </a:rPr>
              <a:t>，经过处理的数据的均值为</a:t>
            </a:r>
            <a:r>
              <a:rPr lang="en-US" altLang="zh-CN" sz="1800" b="1" dirty="0">
                <a:latin typeface="Times New Roman" panose="02020603050405020304" pitchFamily="18" charset="0"/>
                <a:cs typeface="Times New Roman" panose="02020603050405020304" pitchFamily="18" charset="0"/>
              </a:rPr>
              <a:t>0</a:t>
            </a:r>
            <a:r>
              <a:rPr lang="zh-CN" altLang="en-US" sz="1800" b="1" dirty="0">
                <a:latin typeface="Times New Roman" panose="02020603050405020304" pitchFamily="18" charset="0"/>
                <a:cs typeface="Times New Roman" panose="02020603050405020304" pitchFamily="18" charset="0"/>
              </a:rPr>
              <a:t>，标准差为</a:t>
            </a:r>
            <a:r>
              <a:rPr lang="en-US" altLang="zh-CN" sz="1800" b="1" dirty="0">
                <a:latin typeface="Times New Roman" panose="02020603050405020304" pitchFamily="18" charset="0"/>
                <a:cs typeface="Times New Roman" panose="02020603050405020304" pitchFamily="18" charset="0"/>
              </a:rPr>
              <a:t>1</a:t>
            </a:r>
            <a:r>
              <a:rPr lang="en-US" altLang="zh-CN" b="1" dirty="0">
                <a:latin typeface="Times New Roman" panose="02020603050405020304" pitchFamily="18" charset="0"/>
                <a:cs typeface="Times New Roman" panose="02020603050405020304" pitchFamily="18" charset="0"/>
              </a:rPr>
              <a:t>:</a:t>
            </a:r>
            <a:endParaRPr lang="en-US" altLang="zh-CN" sz="1800" b="1" dirty="0">
              <a:latin typeface="Times New Roman" panose="02020603050405020304" pitchFamily="18" charset="0"/>
              <a:cs typeface="Times New Roman" panose="02020603050405020304" pitchFamily="18" charset="0"/>
            </a:endParaRPr>
          </a:p>
          <a:p>
            <a:endParaRPr lang="zh-CN" altLang="en-US" dirty="0"/>
          </a:p>
        </p:txBody>
      </p:sp>
      <mc:AlternateContent xmlns:mc="http://schemas.openxmlformats.org/markup-compatibility/2006" xmlns:a14="http://schemas.microsoft.com/office/drawing/2010/main">
        <mc:Choice Requires="a14">
          <p:sp>
            <p:nvSpPr>
              <p:cNvPr id="2" name="Rectangle 1"/>
              <p:cNvSpPr>
                <a:spLocks noChangeArrowheads="1"/>
              </p:cNvSpPr>
              <p:nvPr/>
            </p:nvSpPr>
            <p:spPr bwMode="auto">
              <a:xfrm>
                <a:off x="676274" y="2899481"/>
                <a:ext cx="7566025" cy="3283528"/>
              </a:xfrm>
              <a:prstGeom prst="rect">
                <a:avLst/>
              </a:prstGeom>
              <a:solidFill>
                <a:srgbClr val="FFFFFF"/>
              </a:solidFill>
              <a:ln>
                <a:noFill/>
              </a:ln>
              <a:effectLst/>
              <a:extLs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14:m>
                  <m:oMathPara xmlns:m="http://schemas.openxmlformats.org/officeDocument/2006/math">
                    <m:oMathParaPr>
                      <m:jc m:val="centerGroup"/>
                    </m:oMathParaPr>
                    <m:oMath xmlns:m="http://schemas.openxmlformats.org/officeDocument/2006/math">
                      <m:r>
                        <a:rPr kumimoji="0" lang="zh-CN" altLang="en-US" sz="2400" b="1" i="1" u="none" strike="noStrike" cap="none" normalizeH="0" baseline="0" smtClean="0">
                          <a:ln>
                            <a:noFill/>
                          </a:ln>
                          <a:solidFill>
                            <a:schemeClr val="tx1"/>
                          </a:solidFill>
                          <a:effectLst/>
                          <a:latin typeface="Cambria Math" panose="02040503050406030204" pitchFamily="18" charset="0"/>
                        </a:rPr>
                        <m:t>𝝈</m:t>
                      </m:r>
                      <m:r>
                        <a:rPr lang="en-US" altLang="zh-CN" sz="2400" b="1" i="1" smtClean="0">
                          <a:latin typeface="Cambria Math" panose="02040503050406030204" pitchFamily="18" charset="0"/>
                        </a:rPr>
                        <m:t>=</m:t>
                      </m:r>
                      <m:rad>
                        <m:radPr>
                          <m:degHide m:val="on"/>
                          <m:ctrlPr>
                            <a:rPr lang="en-US" altLang="zh-CN" sz="2400" b="1" i="1" smtClean="0">
                              <a:latin typeface="Cambria Math"/>
                            </a:rPr>
                          </m:ctrlPr>
                        </m:radPr>
                        <m:deg/>
                        <m:e>
                          <m:f>
                            <m:fPr>
                              <m:ctrlPr>
                                <a:rPr lang="en-US" altLang="zh-CN" sz="2400" b="1" i="1">
                                  <a:latin typeface="Cambria Math"/>
                                </a:rPr>
                              </m:ctrlPr>
                            </m:fPr>
                            <m:num>
                              <m:r>
                                <a:rPr lang="en-US" altLang="zh-CN" sz="2400" b="1" i="1">
                                  <a:latin typeface="Cambria Math" panose="02040503050406030204" pitchFamily="18" charset="0"/>
                                </a:rPr>
                                <m:t>𝟏</m:t>
                              </m:r>
                            </m:num>
                            <m:den>
                              <m:r>
                                <a:rPr lang="en-US" altLang="zh-CN" sz="2400" b="1" i="1">
                                  <a:latin typeface="Cambria Math" panose="02040503050406030204" pitchFamily="18" charset="0"/>
                                </a:rPr>
                                <m:t>𝑵</m:t>
                              </m:r>
                            </m:den>
                          </m:f>
                          <m:nary>
                            <m:naryPr>
                              <m:chr m:val="∑"/>
                              <m:ctrlPr>
                                <a:rPr lang="en-US" altLang="zh-CN" sz="2400" b="1" i="1">
                                  <a:latin typeface="Cambria Math"/>
                                </a:rPr>
                              </m:ctrlPr>
                            </m:naryPr>
                            <m:sub>
                              <m:r>
                                <m:rPr>
                                  <m:brk m:alnAt="23"/>
                                </m:rPr>
                                <a:rPr lang="en-US" altLang="zh-CN" sz="2400" b="1" i="1">
                                  <a:latin typeface="Cambria Math" panose="02040503050406030204" pitchFamily="18" charset="0"/>
                                </a:rPr>
                                <m:t>𝒊</m:t>
                              </m:r>
                              <m:r>
                                <a:rPr lang="en-US" altLang="zh-CN" sz="2400" b="1" i="1">
                                  <a:latin typeface="Cambria Math" panose="02040503050406030204" pitchFamily="18" charset="0"/>
                                </a:rPr>
                                <m:t>=</m:t>
                              </m:r>
                              <m:r>
                                <a:rPr lang="en-US" altLang="zh-CN" sz="2400" b="1" i="1">
                                  <a:latin typeface="Cambria Math" panose="02040503050406030204" pitchFamily="18" charset="0"/>
                                </a:rPr>
                                <m:t>𝟏</m:t>
                              </m:r>
                            </m:sub>
                            <m:sup>
                              <m:r>
                                <a:rPr lang="en-US" altLang="zh-CN" sz="2400" b="1" i="1">
                                  <a:latin typeface="Cambria Math" panose="02040503050406030204" pitchFamily="18" charset="0"/>
                                </a:rPr>
                                <m:t>𝑵</m:t>
                              </m:r>
                            </m:sup>
                            <m:e>
                              <m:sSup>
                                <m:sSupPr>
                                  <m:ctrlPr>
                                    <a:rPr lang="en-US" altLang="zh-CN" sz="2400" b="1" i="1">
                                      <a:latin typeface="Cambria Math"/>
                                    </a:rPr>
                                  </m:ctrlPr>
                                </m:sSupPr>
                                <m:e>
                                  <m:r>
                                    <a:rPr lang="en-US" altLang="zh-CN" sz="2400" b="1" i="1">
                                      <a:latin typeface="Cambria Math" panose="02040503050406030204" pitchFamily="18" charset="0"/>
                                    </a:rPr>
                                    <m:t>(</m:t>
                                  </m:r>
                                  <m:sSub>
                                    <m:sSubPr>
                                      <m:ctrlPr>
                                        <a:rPr lang="en-US" altLang="zh-CN" sz="2400" b="1" i="1">
                                          <a:latin typeface="Cambria Math"/>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𝒊</m:t>
                                      </m:r>
                                    </m:sub>
                                  </m:sSub>
                                  <m:r>
                                    <a:rPr lang="en-US" altLang="zh-CN" sz="2400" b="1" i="1">
                                      <a:latin typeface="Cambria Math" panose="02040503050406030204" pitchFamily="18" charset="0"/>
                                    </a:rPr>
                                    <m:t>−</m:t>
                                  </m:r>
                                  <m:r>
                                    <a:rPr lang="zh-CN" altLang="en-US" sz="2400" b="1" i="1">
                                      <a:latin typeface="Cambria Math" panose="02040503050406030204" pitchFamily="18" charset="0"/>
                                    </a:rPr>
                                    <m:t>𝝁</m:t>
                                  </m:r>
                                  <m:r>
                                    <a:rPr lang="en-US" altLang="zh-CN" sz="2400" b="1" i="1">
                                      <a:latin typeface="Cambria Math" panose="02040503050406030204" pitchFamily="18" charset="0"/>
                                    </a:rPr>
                                    <m:t>)</m:t>
                                  </m:r>
                                </m:e>
                                <m:sup>
                                  <m:r>
                                    <a:rPr lang="en-US" altLang="zh-CN" sz="2400" b="1" i="1">
                                      <a:latin typeface="Cambria Math" panose="02040503050406030204" pitchFamily="18" charset="0"/>
                                    </a:rPr>
                                    <m:t>𝟐</m:t>
                                  </m:r>
                                </m:sup>
                              </m:sSup>
                            </m:e>
                          </m:nary>
                        </m:e>
                      </m:rad>
                    </m:oMath>
                  </m:oMathPara>
                </a14:m>
                <a:endParaRPr lang="en-US" altLang="zh-CN" sz="2000" b="1" dirty="0"/>
              </a:p>
              <a:p>
                <a:pPr defTabSz="914400"/>
                <a:r>
                  <a:rPr lang="en-US" altLang="zh-CN" sz="2000" b="1" dirty="0">
                    <a:latin typeface="Times New Roman" panose="02020603050405020304" pitchFamily="18" charset="0"/>
                    <a:cs typeface="Times New Roman" panose="02020603050405020304" pitchFamily="18" charset="0"/>
                  </a:rPr>
                  <a:t>X=(</a:t>
                </a:r>
                <a14:m>
                  <m:oMath xmlns:m="http://schemas.openxmlformats.org/officeDocument/2006/math">
                    <m:sSub>
                      <m:sSubPr>
                        <m:ctrlPr>
                          <a:rPr lang="en-US" altLang="zh-CN" sz="2000" b="1" i="1" smtClean="0">
                            <a:latin typeface="Cambria Math"/>
                          </a:rPr>
                        </m:ctrlPr>
                      </m:sSubPr>
                      <m:e>
                        <m:r>
                          <a:rPr lang="en-US" altLang="zh-CN" sz="2000" b="1" i="1">
                            <a:latin typeface="Cambria Math" panose="02040503050406030204" pitchFamily="18" charset="0"/>
                          </a:rPr>
                          <m:t>𝒙</m:t>
                        </m:r>
                      </m:e>
                      <m:sub>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
                      <m:sSubPr>
                        <m:ctrlPr>
                          <a:rPr lang="en-US" altLang="zh-CN" sz="2000" b="1" i="1">
                            <a:latin typeface="Cambria Math"/>
                          </a:rPr>
                        </m:ctrlPr>
                      </m:sSubPr>
                      <m:e>
                        <m:r>
                          <a:rPr lang="en-US" altLang="zh-CN" sz="2000" b="1" i="1">
                            <a:latin typeface="Cambria Math" panose="02040503050406030204" pitchFamily="18" charset="0"/>
                          </a:rPr>
                          <m:t>𝒙</m:t>
                        </m:r>
                      </m:e>
                      <m:sub>
                        <m:r>
                          <a:rPr lang="en-US" altLang="zh-CN" sz="2000" b="1" i="1" smtClean="0">
                            <a:latin typeface="Cambria Math" panose="02040503050406030204" pitchFamily="18" charset="0"/>
                          </a:rPr>
                          <m:t>𝟐</m:t>
                        </m:r>
                      </m:sub>
                    </m:sSub>
                    <m:r>
                      <a:rPr lang="en-US" altLang="zh-CN" sz="2000" b="1" i="1">
                        <a:latin typeface="Cambria Math" panose="02040503050406030204" pitchFamily="18" charset="0"/>
                      </a:rPr>
                      <m:t>,</m:t>
                    </m:r>
                  </m:oMath>
                </a14:m>
                <a:r>
                  <a:rPr lang="en-US" altLang="zh-CN" sz="2000" b="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000" b="1" i="1">
                            <a:latin typeface="Cambria Math"/>
                          </a:rPr>
                        </m:ctrlPr>
                      </m:sSubPr>
                      <m:e>
                        <m:r>
                          <a:rPr lang="en-US" altLang="zh-CN" sz="2000" b="1" i="1">
                            <a:latin typeface="Cambria Math" panose="02040503050406030204" pitchFamily="18" charset="0"/>
                          </a:rPr>
                          <m:t>𝒙</m:t>
                        </m:r>
                      </m:e>
                      <m:sub>
                        <m:r>
                          <a:rPr lang="en-US" altLang="zh-CN" sz="2000" b="1" i="1" smtClean="0">
                            <a:latin typeface="Cambria Math" panose="02040503050406030204" pitchFamily="18" charset="0"/>
                          </a:rPr>
                          <m:t>𝑵</m:t>
                        </m:r>
                      </m:sub>
                    </m:sSub>
                  </m:oMath>
                </a14:m>
                <a:r>
                  <a:rPr lang="en-US" altLang="zh-CN" sz="2000" b="1" dirty="0">
                    <a:latin typeface="Times New Roman" panose="02020603050405020304" pitchFamily="18" charset="0"/>
                    <a:cs typeface="Times New Roman" panose="02020603050405020304" pitchFamily="18" charset="0"/>
                  </a:rPr>
                  <a:t>),</a:t>
                </a:r>
                <a:r>
                  <a:rPr lang="zh-CN" altLang="zh-CN" sz="2000" dirty="0">
                    <a:solidFill>
                      <a:srgbClr val="121212"/>
                    </a:solidFill>
                    <a:latin typeface="Times New Roman" panose="02020603050405020304" pitchFamily="18" charset="0"/>
                    <a:ea typeface="-apple-system"/>
                    <a:cs typeface="Times New Roman" panose="02020603050405020304" pitchFamily="18" charset="0"/>
                  </a:rPr>
                  <a:t>其中</a:t>
                </a:r>
                <a14:m>
                  <m:oMath xmlns:m="http://schemas.openxmlformats.org/officeDocument/2006/math">
                    <m:sSub>
                      <m:sSubPr>
                        <m:ctrlPr>
                          <a:rPr lang="en-US" altLang="zh-CN" sz="2000" b="1" i="1">
                            <a:latin typeface="Cambria Math"/>
                          </a:rPr>
                        </m:ctrlPr>
                      </m:sSubPr>
                      <m:e>
                        <m:r>
                          <a:rPr lang="en-US" altLang="zh-CN" sz="2000" b="1" i="1">
                            <a:latin typeface="Cambria Math" panose="02040503050406030204" pitchFamily="18" charset="0"/>
                          </a:rPr>
                          <m:t>𝒙</m:t>
                        </m:r>
                      </m:e>
                      <m:sub>
                        <m:r>
                          <a:rPr lang="en-US" altLang="zh-CN" sz="2000" b="1" i="1">
                            <a:latin typeface="Cambria Math" panose="02040503050406030204" pitchFamily="18" charset="0"/>
                          </a:rPr>
                          <m:t>𝒊</m:t>
                        </m:r>
                      </m:sub>
                    </m:sSub>
                  </m:oMath>
                </a14:m>
                <a:r>
                  <a:rPr lang="zh-CN" altLang="zh-CN" sz="2000" dirty="0">
                    <a:solidFill>
                      <a:srgbClr val="121212"/>
                    </a:solidFill>
                    <a:latin typeface="Times New Roman" panose="02020603050405020304" pitchFamily="18" charset="0"/>
                    <a:ea typeface="-apple-system"/>
                    <a:cs typeface="Times New Roman" panose="02020603050405020304" pitchFamily="18" charset="0"/>
                  </a:rPr>
                  <a:t>为某个特征的原始值</a:t>
                </a:r>
                <a:r>
                  <a:rPr lang="zh-CN" altLang="en-US" sz="2000" dirty="0">
                    <a:solidFill>
                      <a:srgbClr val="121212"/>
                    </a:solidFill>
                    <a:latin typeface="Times New Roman" panose="02020603050405020304" pitchFamily="18" charset="0"/>
                    <a:ea typeface="-apple-system"/>
                    <a:cs typeface="Times New Roman" panose="02020603050405020304" pitchFamily="18" charset="0"/>
                  </a:rPr>
                  <a:t>，</a:t>
                </a:r>
                <a14:m>
                  <m:oMath xmlns:m="http://schemas.openxmlformats.org/officeDocument/2006/math">
                    <m:r>
                      <a:rPr lang="zh-CN" altLang="en-US" sz="2000" b="1" i="1">
                        <a:latin typeface="Cambria Math" panose="02040503050406030204" pitchFamily="18" charset="0"/>
                      </a:rPr>
                      <m:t>𝝁</m:t>
                    </m:r>
                  </m:oMath>
                </a14:m>
                <a:r>
                  <a:rPr lang="zh-CN" altLang="zh-CN" sz="2000" dirty="0">
                    <a:solidFill>
                      <a:srgbClr val="121212"/>
                    </a:solidFill>
                    <a:latin typeface="Times New Roman" panose="02020603050405020304" pitchFamily="18" charset="0"/>
                    <a:ea typeface="-apple-system"/>
                    <a:cs typeface="Times New Roman" panose="02020603050405020304" pitchFamily="18" charset="0"/>
                  </a:rPr>
                  <a:t>为该特征在所有样本中的平均值</a:t>
                </a:r>
                <a:r>
                  <a:rPr lang="zh-CN" altLang="en-US" sz="2000" dirty="0">
                    <a:solidFill>
                      <a:srgbClr val="121212"/>
                    </a:solidFill>
                    <a:latin typeface="Times New Roman" panose="02020603050405020304" pitchFamily="18" charset="0"/>
                    <a:ea typeface="-apple-system"/>
                    <a:cs typeface="Times New Roman" panose="02020603050405020304" pitchFamily="18" charset="0"/>
                  </a:rPr>
                  <a:t>，</a:t>
                </a:r>
                <a14:m>
                  <m:oMath xmlns:m="http://schemas.openxmlformats.org/officeDocument/2006/math">
                    <m:r>
                      <a:rPr lang="zh-CN" altLang="en-US" sz="2000" b="1" i="1">
                        <a:latin typeface="Cambria Math" panose="02040503050406030204" pitchFamily="18" charset="0"/>
                      </a:rPr>
                      <m:t>𝝈</m:t>
                    </m:r>
                  </m:oMath>
                </a14:m>
                <a:r>
                  <a:rPr lang="zh-CN" altLang="zh-CN" sz="2000" dirty="0">
                    <a:solidFill>
                      <a:srgbClr val="121212"/>
                    </a:solidFill>
                    <a:latin typeface="Times New Roman" panose="02020603050405020304" pitchFamily="18" charset="0"/>
                    <a:ea typeface="-apple-system"/>
                    <a:cs typeface="Times New Roman" panose="02020603050405020304" pitchFamily="18" charset="0"/>
                  </a:rPr>
                  <a:t>为该特征在所有样本中的标准差，</a:t>
                </a:r>
                <a14:m>
                  <m:oMath xmlns:m="http://schemas.openxmlformats.org/officeDocument/2006/math">
                    <m:sSup>
                      <m:sSupPr>
                        <m:ctrlPr>
                          <a:rPr lang="en-US" altLang="zh-CN" sz="2000" b="1" i="1">
                            <a:latin typeface="Cambria Math"/>
                          </a:rPr>
                        </m:ctrlPr>
                      </m:sSupPr>
                      <m:e>
                        <m:r>
                          <a:rPr lang="en-US" altLang="zh-CN" sz="2000" b="1" i="1">
                            <a:latin typeface="Cambria Math" panose="02040503050406030204" pitchFamily="18" charset="0"/>
                          </a:rPr>
                          <m:t>𝒙</m:t>
                        </m:r>
                      </m:e>
                      <m:sup>
                        <m:r>
                          <a:rPr lang="zh-CN" altLang="en-US" sz="2000" b="1" i="1">
                            <a:latin typeface="Cambria Math" panose="02040503050406030204" pitchFamily="18" charset="0"/>
                          </a:rPr>
                          <m:t>∗</m:t>
                        </m:r>
                      </m:sup>
                    </m:sSup>
                  </m:oMath>
                </a14:m>
                <a:r>
                  <a:rPr lang="zh-CN" altLang="zh-CN" sz="2000" dirty="0">
                    <a:solidFill>
                      <a:srgbClr val="121212"/>
                    </a:solidFill>
                    <a:latin typeface="Times New Roman" panose="02020603050405020304" pitchFamily="18" charset="0"/>
                    <a:ea typeface="-apple-system"/>
                    <a:cs typeface="Times New Roman" panose="02020603050405020304" pitchFamily="18" charset="0"/>
                  </a:rPr>
                  <a:t>为经过</a:t>
                </a:r>
                <a:r>
                  <a:rPr lang="zh-CN" altLang="en-US" sz="2000" dirty="0">
                    <a:solidFill>
                      <a:srgbClr val="121212"/>
                    </a:solidFill>
                    <a:latin typeface="Times New Roman" panose="02020603050405020304" pitchFamily="18" charset="0"/>
                    <a:ea typeface="-apple-system"/>
                    <a:cs typeface="Times New Roman" panose="02020603050405020304" pitchFamily="18" charset="0"/>
                  </a:rPr>
                  <a:t>零</a:t>
                </a:r>
                <a:r>
                  <a:rPr lang="en-US" altLang="zh-CN" sz="2000" dirty="0">
                    <a:solidFill>
                      <a:srgbClr val="121212"/>
                    </a:solidFill>
                    <a:latin typeface="Times New Roman" panose="02020603050405020304" pitchFamily="18" charset="0"/>
                    <a:ea typeface="-apple-system"/>
                    <a:cs typeface="Times New Roman" panose="02020603050405020304" pitchFamily="18" charset="0"/>
                  </a:rPr>
                  <a:t>-</a:t>
                </a:r>
                <a:r>
                  <a:rPr lang="zh-CN" altLang="en-US" sz="2000" dirty="0">
                    <a:solidFill>
                      <a:srgbClr val="121212"/>
                    </a:solidFill>
                    <a:latin typeface="Times New Roman" panose="02020603050405020304" pitchFamily="18" charset="0"/>
                    <a:ea typeface="-apple-system"/>
                    <a:cs typeface="Times New Roman" panose="02020603050405020304" pitchFamily="18" charset="0"/>
                  </a:rPr>
                  <a:t>均值规范化</a:t>
                </a:r>
                <a:r>
                  <a:rPr lang="zh-CN" altLang="zh-CN" sz="2000" dirty="0">
                    <a:solidFill>
                      <a:srgbClr val="121212"/>
                    </a:solidFill>
                    <a:latin typeface="Times New Roman" panose="02020603050405020304" pitchFamily="18" charset="0"/>
                    <a:ea typeface="-apple-system"/>
                    <a:cs typeface="Times New Roman" panose="02020603050405020304" pitchFamily="18" charset="0"/>
                  </a:rPr>
                  <a:t>处理后的特征值</a:t>
                </a:r>
                <a:r>
                  <a:rPr lang="zh-CN" altLang="en-US" b="1" dirty="0">
                    <a:latin typeface="Times New Roman" panose="02020603050405020304" pitchFamily="18" charset="0"/>
                    <a:cs typeface="Times New Roman" panose="02020603050405020304" pitchFamily="18" charset="0"/>
                  </a:rPr>
                  <a:t>，符合标准正态分布，记为</a:t>
                </a:r>
                <a:r>
                  <a:rPr lang="en-US" altLang="zh-CN" b="1" dirty="0">
                    <a:latin typeface="Times New Roman" panose="02020603050405020304" pitchFamily="18" charset="0"/>
                    <a:cs typeface="Times New Roman" panose="02020603050405020304" pitchFamily="18" charset="0"/>
                  </a:rPr>
                  <a:t>X ~N(0, 1) </a:t>
                </a:r>
                <a:r>
                  <a:rPr lang="zh-CN" altLang="zh-CN" sz="2000" dirty="0">
                    <a:solidFill>
                      <a:srgbClr val="121212"/>
                    </a:solidFill>
                    <a:latin typeface="Times New Roman" panose="02020603050405020304" pitchFamily="18" charset="0"/>
                    <a:ea typeface="-apple-system"/>
                    <a:cs typeface="Times New Roman" panose="02020603050405020304" pitchFamily="18" charset="0"/>
                  </a:rPr>
                  <a:t>。</a:t>
                </a:r>
                <a:endParaRPr lang="en-US" altLang="zh-CN" sz="2000" dirty="0">
                  <a:solidFill>
                    <a:srgbClr val="121212"/>
                  </a:solidFill>
                  <a:latin typeface="Times New Roman" panose="02020603050405020304" pitchFamily="18" charset="0"/>
                  <a:ea typeface="-apple-system"/>
                  <a:cs typeface="Times New Roman" panose="02020603050405020304" pitchFamily="18" charset="0"/>
                </a:endParaRPr>
              </a:p>
              <a:p>
                <a:pPr defTabSz="914400"/>
                <a:endParaRPr lang="en-US" altLang="zh-CN" b="1" dirty="0">
                  <a:latin typeface="Times New Roman" panose="02020603050405020304" pitchFamily="18" charset="0"/>
                  <a:cs typeface="Times New Roman" panose="02020603050405020304" pitchFamily="18" charset="0"/>
                </a:endParaRPr>
              </a:p>
              <a:p>
                <a:pPr defTabSz="914400"/>
                <a:endParaRPr lang="zh-CN" altLang="zh-CN" dirty="0"/>
              </a:p>
              <a:p>
                <a:pPr lvl="0" defTabSz="914400"/>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2" name="Rectangle 1"/>
              <p:cNvSpPr>
                <a:spLocks noRot="1" noChangeAspect="1" noMove="1" noResize="1" noEditPoints="1" noAdjustHandles="1" noChangeArrowheads="1" noChangeShapeType="1" noTextEdit="1"/>
              </p:cNvSpPr>
              <p:nvPr/>
            </p:nvSpPr>
            <p:spPr bwMode="auto">
              <a:xfrm>
                <a:off x="676274" y="2899481"/>
                <a:ext cx="7566025" cy="3283528"/>
              </a:xfrm>
              <a:prstGeom prst="rect">
                <a:avLst/>
              </a:prstGeom>
              <a:blipFill>
                <a:blip r:embed="rId9"/>
                <a:stretch>
                  <a:fillRect l="-886" r="-564"/>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5" name="AutoShape 2" descr="[公式]"/>
          <p:cNvSpPr>
            <a:spLocks noChangeAspect="1" noChangeArrowheads="1"/>
          </p:cNvSpPr>
          <p:nvPr/>
        </p:nvSpPr>
        <p:spPr bwMode="auto">
          <a:xfrm>
            <a:off x="6762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3" descr="[公式]"/>
          <p:cNvSpPr>
            <a:spLocks noChangeAspect="1" noChangeArrowheads="1"/>
          </p:cNvSpPr>
          <p:nvPr/>
        </p:nvSpPr>
        <p:spPr bwMode="auto">
          <a:xfrm>
            <a:off x="67754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4" descr="[公式]"/>
          <p:cNvSpPr>
            <a:spLocks noChangeAspect="1" noChangeArrowheads="1"/>
          </p:cNvSpPr>
          <p:nvPr/>
        </p:nvSpPr>
        <p:spPr bwMode="auto">
          <a:xfrm>
            <a:off x="104616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mc:AlternateContent xmlns:mc="http://schemas.openxmlformats.org/markup-compatibility/2006" xmlns:a14="http://schemas.microsoft.com/office/drawing/2010/main">
        <mc:Choice Requires="a14">
          <p:sp>
            <p:nvSpPr>
              <p:cNvPr id="10" name="文本框 9"/>
              <p:cNvSpPr txBox="1"/>
              <p:nvPr/>
            </p:nvSpPr>
            <p:spPr>
              <a:xfrm>
                <a:off x="2529988" y="2114462"/>
                <a:ext cx="3089762" cy="63786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b="1" i="1" smtClean="0">
                              <a:latin typeface="Cambria Math"/>
                            </a:rPr>
                          </m:ctrlPr>
                        </m:sSubSup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𝒊</m:t>
                          </m:r>
                        </m:sub>
                        <m:sup>
                          <m:r>
                            <a:rPr lang="en-US" altLang="zh-CN" sz="2400" b="1" i="1" smtClean="0">
                              <a:latin typeface="Cambria Math" panose="02040503050406030204" pitchFamily="18" charset="0"/>
                            </a:rPr>
                            <m:t>∗</m:t>
                          </m:r>
                        </m:sup>
                      </m:sSubSup>
                      <m:r>
                        <a:rPr lang="en-US" altLang="zh-CN" sz="2400" b="1" i="1">
                          <a:latin typeface="Cambria Math" panose="02040503050406030204" pitchFamily="18" charset="0"/>
                        </a:rPr>
                        <m:t>=</m:t>
                      </m:r>
                      <m:f>
                        <m:fPr>
                          <m:ctrlPr>
                            <a:rPr lang="en-US" altLang="zh-CN" sz="2400" b="1" i="1" smtClean="0">
                              <a:latin typeface="Cambria Math"/>
                            </a:rPr>
                          </m:ctrlPr>
                        </m:fPr>
                        <m:num>
                          <m:sSub>
                            <m:sSubPr>
                              <m:ctrlPr>
                                <a:rPr lang="en-US" altLang="zh-CN" sz="2400" b="1" i="1">
                                  <a:latin typeface="Cambria Math"/>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𝒊</m:t>
                              </m:r>
                            </m:sub>
                          </m:sSub>
                          <m:r>
                            <a:rPr lang="en-US" altLang="zh-CN" sz="2400" b="1" i="1" smtClean="0">
                              <a:latin typeface="Cambria Math" panose="02040503050406030204" pitchFamily="18" charset="0"/>
                            </a:rPr>
                            <m:t>−</m:t>
                          </m:r>
                          <m:r>
                            <a:rPr lang="zh-CN" altLang="en-US" sz="2400" b="1" i="1" smtClean="0">
                              <a:latin typeface="Cambria Math" panose="02040503050406030204" pitchFamily="18" charset="0"/>
                            </a:rPr>
                            <m:t>𝝁</m:t>
                          </m:r>
                        </m:num>
                        <m:den>
                          <m:r>
                            <a:rPr lang="zh-CN" altLang="en-US" sz="2400" b="1" i="1" smtClean="0">
                              <a:latin typeface="Cambria Math" panose="02040503050406030204" pitchFamily="18" charset="0"/>
                            </a:rPr>
                            <m:t>𝝈</m:t>
                          </m:r>
                        </m:den>
                      </m:f>
                    </m:oMath>
                  </m:oMathPara>
                </a14:m>
                <a:endParaRPr lang="zh-CN" altLang="en-US" sz="2000" b="1" dirty="0">
                  <a:latin typeface="Times New Roman" panose="02020603050405020304" pitchFamily="18" charset="0"/>
                  <a:cs typeface="Times New Roman" panose="02020603050405020304" pitchFamily="18" charset="0"/>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2529988" y="2114462"/>
                <a:ext cx="3089762" cy="637867"/>
              </a:xfrm>
              <a:prstGeom prst="rect">
                <a:avLst/>
              </a:prstGeom>
              <a:blipFill>
                <a:blip r:embed="rId10"/>
                <a:stretch>
                  <a:fillRect/>
                </a:stretch>
              </a:blipFill>
            </p:spPr>
            <p:txBody>
              <a:bodyPr/>
              <a:lstStyle/>
              <a:p>
                <a:r>
                  <a:rPr lang="zh-CN" altLang="en-US">
                    <a:noFill/>
                  </a:rPr>
                  <a:t> </a:t>
                </a:r>
              </a:p>
            </p:txBody>
          </p:sp>
        </mc:Fallback>
      </mc:AlternateContent>
      <p:sp>
        <p:nvSpPr>
          <p:cNvPr id="11" name="矩形 10"/>
          <p:cNvSpPr/>
          <p:nvPr/>
        </p:nvSpPr>
        <p:spPr>
          <a:xfrm>
            <a:off x="444498" y="5736732"/>
            <a:ext cx="7851775" cy="923330"/>
          </a:xfrm>
          <a:prstGeom prst="rect">
            <a:avLst/>
          </a:prstGeom>
        </p:spPr>
        <p:txBody>
          <a:bodyPr wrap="square">
            <a:spAutoFit/>
          </a:bodyPr>
          <a:lstStyle/>
          <a:p>
            <a:r>
              <a:rPr lang="zh-CN" altLang="en-US" b="1" dirty="0">
                <a:solidFill>
                  <a:srgbClr val="333333"/>
                </a:solidFill>
                <a:latin typeface="arial" panose="020B0604020202020204" pitchFamily="34" charset="0"/>
              </a:rPr>
              <a:t>若</a:t>
            </a:r>
            <a:r>
              <a:rPr lang="zh-CN" altLang="en-US" b="1" dirty="0">
                <a:solidFill>
                  <a:srgbClr val="136EC2"/>
                </a:solidFill>
                <a:latin typeface="arial" panose="020B0604020202020204" pitchFamily="34" charset="0"/>
                <a:hlinkClick r:id="rId11"/>
              </a:rPr>
              <a:t>随机变量</a:t>
            </a:r>
            <a:r>
              <a:rPr lang="en-US" altLang="zh-CN" b="1" dirty="0">
                <a:solidFill>
                  <a:srgbClr val="333333"/>
                </a:solidFill>
                <a:latin typeface="arial" panose="020B0604020202020204" pitchFamily="34" charset="0"/>
              </a:rPr>
              <a:t>X</a:t>
            </a:r>
            <a:r>
              <a:rPr lang="zh-CN" altLang="en-US" b="1" dirty="0">
                <a:solidFill>
                  <a:srgbClr val="333333"/>
                </a:solidFill>
                <a:latin typeface="arial" panose="020B0604020202020204" pitchFamily="34" charset="0"/>
              </a:rPr>
              <a:t>服从一个</a:t>
            </a:r>
            <a:r>
              <a:rPr lang="zh-CN" altLang="en-US" b="1" dirty="0">
                <a:solidFill>
                  <a:srgbClr val="136EC2"/>
                </a:solidFill>
                <a:latin typeface="arial" panose="020B0604020202020204" pitchFamily="34" charset="0"/>
                <a:hlinkClick r:id="rId12"/>
              </a:rPr>
              <a:t>数学期望</a:t>
            </a:r>
            <a:r>
              <a:rPr lang="zh-CN" altLang="en-US" b="1" dirty="0">
                <a:solidFill>
                  <a:srgbClr val="333333"/>
                </a:solidFill>
                <a:latin typeface="arial" panose="020B0604020202020204" pitchFamily="34" charset="0"/>
              </a:rPr>
              <a:t>为</a:t>
            </a:r>
            <a:r>
              <a:rPr lang="en-US" altLang="zh-CN" b="1" dirty="0">
                <a:solidFill>
                  <a:srgbClr val="333333"/>
                </a:solidFill>
                <a:latin typeface="arial" panose="020B0604020202020204" pitchFamily="34" charset="0"/>
              </a:rPr>
              <a:t>μ</a:t>
            </a:r>
            <a:r>
              <a:rPr lang="zh-CN" altLang="en-US" b="1" dirty="0">
                <a:solidFill>
                  <a:srgbClr val="333333"/>
                </a:solidFill>
                <a:latin typeface="arial" panose="020B0604020202020204" pitchFamily="34" charset="0"/>
              </a:rPr>
              <a:t>、</a:t>
            </a:r>
            <a:r>
              <a:rPr lang="zh-CN" altLang="en-US" b="1" dirty="0">
                <a:solidFill>
                  <a:srgbClr val="136EC2"/>
                </a:solidFill>
                <a:latin typeface="arial" panose="020B0604020202020204" pitchFamily="34" charset="0"/>
                <a:hlinkClick r:id="rId13"/>
              </a:rPr>
              <a:t>方差</a:t>
            </a:r>
            <a:r>
              <a:rPr lang="zh-CN" altLang="en-US" b="1" dirty="0">
                <a:solidFill>
                  <a:srgbClr val="333333"/>
                </a:solidFill>
                <a:latin typeface="arial" panose="020B0604020202020204" pitchFamily="34" charset="0"/>
              </a:rPr>
              <a:t>为</a:t>
            </a:r>
            <a:r>
              <a:rPr lang="en-US" altLang="zh-CN" b="1" dirty="0">
                <a:solidFill>
                  <a:srgbClr val="333333"/>
                </a:solidFill>
                <a:latin typeface="arial" panose="020B0604020202020204" pitchFamily="34" charset="0"/>
              </a:rPr>
              <a:t>σ</a:t>
            </a:r>
            <a:r>
              <a:rPr lang="en-US" altLang="zh-CN" b="1" baseline="30000" dirty="0">
                <a:solidFill>
                  <a:srgbClr val="333333"/>
                </a:solidFill>
                <a:latin typeface="arial" panose="020B0604020202020204" pitchFamily="34" charset="0"/>
              </a:rPr>
              <a:t>2</a:t>
            </a:r>
            <a:r>
              <a:rPr lang="zh-CN" altLang="en-US" b="1" dirty="0">
                <a:solidFill>
                  <a:srgbClr val="333333"/>
                </a:solidFill>
                <a:latin typeface="arial" panose="020B0604020202020204" pitchFamily="34" charset="0"/>
              </a:rPr>
              <a:t>的正态分布，记为</a:t>
            </a:r>
            <a:r>
              <a:rPr lang="en-US" altLang="zh-CN" b="1" dirty="0">
                <a:solidFill>
                  <a:srgbClr val="333333"/>
                </a:solidFill>
                <a:latin typeface="arial" panose="020B0604020202020204" pitchFamily="34" charset="0"/>
              </a:rPr>
              <a:t>N(μ</a:t>
            </a:r>
            <a:r>
              <a:rPr lang="zh-CN" altLang="en-US" b="1" dirty="0">
                <a:solidFill>
                  <a:srgbClr val="333333"/>
                </a:solidFill>
                <a:latin typeface="arial" panose="020B0604020202020204" pitchFamily="34" charset="0"/>
              </a:rPr>
              <a:t>，</a:t>
            </a:r>
            <a:r>
              <a:rPr lang="en-US" altLang="zh-CN" b="1" dirty="0">
                <a:solidFill>
                  <a:srgbClr val="333333"/>
                </a:solidFill>
                <a:latin typeface="arial" panose="020B0604020202020204" pitchFamily="34" charset="0"/>
              </a:rPr>
              <a:t>σ</a:t>
            </a:r>
            <a:r>
              <a:rPr lang="en-US" altLang="zh-CN" b="1" baseline="30000" dirty="0">
                <a:solidFill>
                  <a:srgbClr val="333333"/>
                </a:solidFill>
                <a:latin typeface="arial" panose="020B0604020202020204" pitchFamily="34" charset="0"/>
              </a:rPr>
              <a:t>2</a:t>
            </a:r>
            <a:r>
              <a:rPr lang="en-US" altLang="zh-CN" b="1" dirty="0">
                <a:solidFill>
                  <a:srgbClr val="333333"/>
                </a:solidFill>
                <a:latin typeface="arial" panose="020B0604020202020204" pitchFamily="34" charset="0"/>
              </a:rPr>
              <a:t>)</a:t>
            </a:r>
            <a:r>
              <a:rPr lang="zh-CN" altLang="en-US" b="1" dirty="0">
                <a:solidFill>
                  <a:srgbClr val="333333"/>
                </a:solidFill>
                <a:latin typeface="arial" panose="020B0604020202020204" pitchFamily="34" charset="0"/>
              </a:rPr>
              <a:t>。其</a:t>
            </a:r>
            <a:r>
              <a:rPr lang="zh-CN" altLang="en-US" b="1" dirty="0">
                <a:solidFill>
                  <a:srgbClr val="136EC2"/>
                </a:solidFill>
                <a:latin typeface="arial" panose="020B0604020202020204" pitchFamily="34" charset="0"/>
                <a:hlinkClick r:id="rId14"/>
              </a:rPr>
              <a:t>概率密度函数</a:t>
            </a:r>
            <a:r>
              <a:rPr lang="zh-CN" altLang="en-US" b="1" dirty="0">
                <a:solidFill>
                  <a:srgbClr val="333333"/>
                </a:solidFill>
                <a:latin typeface="arial" panose="020B0604020202020204" pitchFamily="34" charset="0"/>
              </a:rPr>
              <a:t>为正态分布的</a:t>
            </a:r>
            <a:r>
              <a:rPr lang="zh-CN" altLang="en-US" b="1" dirty="0">
                <a:solidFill>
                  <a:srgbClr val="136EC2"/>
                </a:solidFill>
                <a:latin typeface="arial" panose="020B0604020202020204" pitchFamily="34" charset="0"/>
                <a:hlinkClick r:id="rId15"/>
              </a:rPr>
              <a:t>期望值</a:t>
            </a:r>
            <a:r>
              <a:rPr lang="en-US" altLang="zh-CN" b="1" dirty="0">
                <a:solidFill>
                  <a:srgbClr val="333333"/>
                </a:solidFill>
                <a:latin typeface="arial" panose="020B0604020202020204" pitchFamily="34" charset="0"/>
              </a:rPr>
              <a:t>μ</a:t>
            </a:r>
            <a:r>
              <a:rPr lang="zh-CN" altLang="en-US" b="1" dirty="0">
                <a:solidFill>
                  <a:srgbClr val="333333"/>
                </a:solidFill>
                <a:latin typeface="arial" panose="020B0604020202020204" pitchFamily="34" charset="0"/>
              </a:rPr>
              <a:t>决定了其位置，其</a:t>
            </a:r>
            <a:r>
              <a:rPr lang="zh-CN" altLang="en-US" b="1" dirty="0">
                <a:solidFill>
                  <a:srgbClr val="136EC2"/>
                </a:solidFill>
                <a:latin typeface="arial" panose="020B0604020202020204" pitchFamily="34" charset="0"/>
                <a:hlinkClick r:id="rId16"/>
              </a:rPr>
              <a:t>标准差</a:t>
            </a:r>
            <a:r>
              <a:rPr lang="en-US" altLang="zh-CN" b="1" dirty="0">
                <a:solidFill>
                  <a:srgbClr val="333333"/>
                </a:solidFill>
                <a:latin typeface="arial" panose="020B0604020202020204" pitchFamily="34" charset="0"/>
              </a:rPr>
              <a:t>σ</a:t>
            </a:r>
            <a:r>
              <a:rPr lang="zh-CN" altLang="en-US" b="1" dirty="0">
                <a:solidFill>
                  <a:srgbClr val="333333"/>
                </a:solidFill>
                <a:latin typeface="arial" panose="020B0604020202020204" pitchFamily="34" charset="0"/>
              </a:rPr>
              <a:t>决定了分布的幅度。当</a:t>
            </a:r>
            <a:r>
              <a:rPr lang="en-US" altLang="zh-CN" b="1" dirty="0">
                <a:solidFill>
                  <a:srgbClr val="333333"/>
                </a:solidFill>
                <a:latin typeface="arial" panose="020B0604020202020204" pitchFamily="34" charset="0"/>
              </a:rPr>
              <a:t>μ = 0,σ = 1</a:t>
            </a:r>
            <a:r>
              <a:rPr lang="zh-CN" altLang="en-US" b="1" dirty="0">
                <a:solidFill>
                  <a:srgbClr val="333333"/>
                </a:solidFill>
                <a:latin typeface="arial" panose="020B0604020202020204" pitchFamily="34" charset="0"/>
              </a:rPr>
              <a:t>时的正态分布是</a:t>
            </a:r>
            <a:r>
              <a:rPr lang="zh-CN" altLang="en-US" b="1" dirty="0">
                <a:solidFill>
                  <a:srgbClr val="136EC2"/>
                </a:solidFill>
                <a:latin typeface="arial" panose="020B0604020202020204" pitchFamily="34" charset="0"/>
                <a:hlinkClick r:id="rId17"/>
              </a:rPr>
              <a:t>标准正态分布</a:t>
            </a:r>
            <a:r>
              <a:rPr lang="zh-CN" altLang="en-US" b="1" dirty="0">
                <a:solidFill>
                  <a:srgbClr val="333333"/>
                </a:solidFill>
                <a:latin typeface="arial" panose="020B0604020202020204" pitchFamily="34" charset="0"/>
              </a:rPr>
              <a:t>。</a:t>
            </a:r>
            <a:endParaRPr lang="zh-CN" altLang="en-US" b="1" dirty="0"/>
          </a:p>
        </p:txBody>
      </p:sp>
    </p:spTree>
    <p:extLst>
      <p:ext uri="{BB962C8B-B14F-4D97-AF65-F5344CB8AC3E}">
        <p14:creationId xmlns:p14="http://schemas.microsoft.com/office/powerpoint/2010/main" val="41874726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800" b="1" dirty="0">
                <a:solidFill>
                  <a:schemeClr val="bg1"/>
                </a:solidFill>
                <a:latin typeface="Times New Roman"/>
                <a:cs typeface="Times New Roman"/>
              </a:rPr>
              <a:t>第</a:t>
            </a:r>
            <a:r>
              <a:rPr lang="en-US" altLang="zh-CN" sz="2800" b="1" dirty="0">
                <a:solidFill>
                  <a:schemeClr val="bg1"/>
                </a:solidFill>
                <a:latin typeface="Times New Roman"/>
                <a:cs typeface="Times New Roman"/>
              </a:rPr>
              <a:t>3</a:t>
            </a:r>
            <a:r>
              <a:rPr lang="zh-CN" altLang="en-US" sz="2800" b="1" dirty="0">
                <a:solidFill>
                  <a:schemeClr val="bg1"/>
                </a:solidFill>
                <a:latin typeface="Times New Roman"/>
                <a:cs typeface="Times New Roman"/>
              </a:rPr>
              <a:t>章：数据预处理</a:t>
            </a:r>
            <a:endParaRPr lang="en-US" altLang="zh-CN" sz="2800" b="1" dirty="0">
              <a:solidFill>
                <a:schemeClr val="bg1"/>
              </a:solidFill>
              <a:latin typeface="Times New Roman"/>
              <a:cs typeface="Times New Roman"/>
            </a:endParaRPr>
          </a:p>
        </p:txBody>
      </p:sp>
      <p:sp>
        <p:nvSpPr>
          <p:cNvPr id="3" name="文本框 2">
            <a:extLst>
              <a:ext uri="{FF2B5EF4-FFF2-40B4-BE49-F238E27FC236}">
                <a16:creationId xmlns:a16="http://schemas.microsoft.com/office/drawing/2014/main" xmlns="" id="{BFA554AA-892B-413B-A85B-CD237B54F284}"/>
              </a:ext>
            </a:extLst>
          </p:cNvPr>
          <p:cNvSpPr txBox="1"/>
          <p:nvPr/>
        </p:nvSpPr>
        <p:spPr>
          <a:xfrm>
            <a:off x="311150" y="1416050"/>
            <a:ext cx="7931150" cy="923330"/>
          </a:xfrm>
          <a:prstGeom prst="rect">
            <a:avLst/>
          </a:prstGeom>
          <a:noFill/>
        </p:spPr>
        <p:txBody>
          <a:bodyPr wrap="square" rtlCol="0">
            <a:spAutoFit/>
          </a:bodyPr>
          <a:lstStyle/>
          <a:p>
            <a:r>
              <a:rPr lang="zh-CN" altLang="en-US" b="1" dirty="0"/>
              <a:t>数据规范化：</a:t>
            </a: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n"/>
            </a:pPr>
            <a:r>
              <a:rPr lang="zh-CN" altLang="en-US" b="1" dirty="0">
                <a:latin typeface="Times New Roman" panose="02020603050405020304" pitchFamily="18" charset="0"/>
                <a:cs typeface="Times New Roman" panose="02020603050405020304" pitchFamily="18" charset="0"/>
              </a:rPr>
              <a:t>零</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均值规范化</a:t>
            </a:r>
            <a:r>
              <a:rPr lang="en-US" altLang="zh-CN" b="1" dirty="0">
                <a:latin typeface="Times New Roman" panose="02020603050405020304" pitchFamily="18" charset="0"/>
                <a:cs typeface="Times New Roman" panose="02020603050405020304" pitchFamily="18" charset="0"/>
              </a:rPr>
              <a:t> Python</a:t>
            </a:r>
            <a:r>
              <a:rPr lang="zh-CN" altLang="en-US" b="1" dirty="0">
                <a:latin typeface="Times New Roman" panose="02020603050405020304" pitchFamily="18" charset="0"/>
                <a:cs typeface="Times New Roman" panose="02020603050405020304" pitchFamily="18" charset="0"/>
              </a:rPr>
              <a:t>实现：</a:t>
            </a:r>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9"/>
          <a:stretch>
            <a:fillRect/>
          </a:stretch>
        </p:blipFill>
        <p:spPr>
          <a:xfrm>
            <a:off x="375709" y="2471143"/>
            <a:ext cx="7934325" cy="1809750"/>
          </a:xfrm>
          <a:prstGeom prst="rect">
            <a:avLst/>
          </a:prstGeom>
        </p:spPr>
      </p:pic>
      <p:sp>
        <p:nvSpPr>
          <p:cNvPr id="20" name="文本框 19"/>
          <p:cNvSpPr txBox="1"/>
          <p:nvPr/>
        </p:nvSpPr>
        <p:spPr>
          <a:xfrm>
            <a:off x="6801908" y="1481932"/>
            <a:ext cx="2178575" cy="923330"/>
          </a:xfrm>
          <a:prstGeom prst="rect">
            <a:avLst/>
          </a:prstGeom>
          <a:noFill/>
        </p:spPr>
        <p:txBody>
          <a:bodyPr wrap="square" rtlCol="0">
            <a:spAutoFit/>
          </a:bodyPr>
          <a:lstStyle/>
          <a:p>
            <a:r>
              <a:rPr lang="zh-CN" altLang="en-US" b="1" dirty="0">
                <a:solidFill>
                  <a:schemeClr val="tx2"/>
                </a:solidFill>
                <a:latin typeface="Times New Roman" panose="02020603050405020304" pitchFamily="18" charset="0"/>
                <a:cs typeface="Times New Roman" panose="02020603050405020304" pitchFamily="18" charset="0"/>
              </a:rPr>
              <a:t>安装</a:t>
            </a:r>
            <a:r>
              <a:rPr lang="en-US" altLang="zh-CN" b="1" dirty="0">
                <a:solidFill>
                  <a:schemeClr val="tx2"/>
                </a:solidFill>
                <a:latin typeface="Times New Roman" panose="02020603050405020304" pitchFamily="18" charset="0"/>
                <a:cs typeface="Times New Roman" panose="02020603050405020304" pitchFamily="18" charset="0"/>
              </a:rPr>
              <a:t>:</a:t>
            </a:r>
          </a:p>
          <a:p>
            <a:r>
              <a:rPr lang="en-US" altLang="zh-CN" b="1" dirty="0">
                <a:solidFill>
                  <a:schemeClr val="tx2"/>
                </a:solidFill>
                <a:latin typeface="Times New Roman" panose="02020603050405020304" pitchFamily="18" charset="0"/>
                <a:cs typeface="Times New Roman" panose="02020603050405020304" pitchFamily="18" charset="0"/>
              </a:rPr>
              <a:t>pip install </a:t>
            </a:r>
            <a:r>
              <a:rPr lang="en-US" altLang="zh-CN" b="1" dirty="0" err="1">
                <a:solidFill>
                  <a:schemeClr val="tx2"/>
                </a:solidFill>
                <a:latin typeface="Times New Roman" panose="02020603050405020304" pitchFamily="18" charset="0"/>
                <a:cs typeface="Times New Roman" panose="02020603050405020304" pitchFamily="18" charset="0"/>
              </a:rPr>
              <a:t>sklearn</a:t>
            </a:r>
            <a:endParaRPr lang="en-US" altLang="zh-CN" b="1" dirty="0">
              <a:solidFill>
                <a:schemeClr val="tx2"/>
              </a:solidFill>
              <a:latin typeface="Times New Roman" panose="02020603050405020304" pitchFamily="18" charset="0"/>
              <a:cs typeface="Times New Roman" panose="02020603050405020304" pitchFamily="18" charset="0"/>
            </a:endParaRPr>
          </a:p>
          <a:p>
            <a:r>
              <a:rPr lang="en-US" altLang="zh-CN" b="1" dirty="0">
                <a:solidFill>
                  <a:schemeClr val="tx2"/>
                </a:solidFill>
                <a:latin typeface="Times New Roman" panose="02020603050405020304" pitchFamily="18" charset="0"/>
                <a:cs typeface="Times New Roman" panose="02020603050405020304" pitchFamily="18" charset="0"/>
              </a:rPr>
              <a:t>pip install </a:t>
            </a:r>
            <a:r>
              <a:rPr lang="en-US" altLang="zh-CN" b="1" dirty="0" err="1">
                <a:solidFill>
                  <a:schemeClr val="tx2"/>
                </a:solidFill>
                <a:latin typeface="Times New Roman" panose="02020603050405020304" pitchFamily="18" charset="0"/>
                <a:cs typeface="Times New Roman" panose="02020603050405020304" pitchFamily="18" charset="0"/>
              </a:rPr>
              <a:t>numpy</a:t>
            </a:r>
            <a:endParaRPr lang="zh-CN" altLang="en-US" b="1" dirty="0">
              <a:solidFill>
                <a:schemeClr val="tx2"/>
              </a:solidFill>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10"/>
          <a:stretch>
            <a:fillRect/>
          </a:stretch>
        </p:blipFill>
        <p:spPr>
          <a:xfrm>
            <a:off x="375709" y="4346775"/>
            <a:ext cx="8032750" cy="2094286"/>
          </a:xfrm>
          <a:prstGeom prst="rect">
            <a:avLst/>
          </a:prstGeom>
        </p:spPr>
      </p:pic>
    </p:spTree>
    <p:extLst>
      <p:ext uri="{BB962C8B-B14F-4D97-AF65-F5344CB8AC3E}">
        <p14:creationId xmlns:p14="http://schemas.microsoft.com/office/powerpoint/2010/main" val="30075393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800" b="1" dirty="0">
                <a:solidFill>
                  <a:schemeClr val="bg1"/>
                </a:solidFill>
                <a:latin typeface="Times New Roman"/>
                <a:cs typeface="Times New Roman"/>
              </a:rPr>
              <a:t>第</a:t>
            </a:r>
            <a:r>
              <a:rPr lang="en-US" altLang="zh-CN" sz="2800" b="1" dirty="0">
                <a:solidFill>
                  <a:schemeClr val="bg1"/>
                </a:solidFill>
                <a:latin typeface="Times New Roman"/>
                <a:cs typeface="Times New Roman"/>
              </a:rPr>
              <a:t>3</a:t>
            </a:r>
            <a:r>
              <a:rPr lang="zh-CN" altLang="en-US" sz="2800" b="1" dirty="0">
                <a:solidFill>
                  <a:schemeClr val="bg1"/>
                </a:solidFill>
                <a:latin typeface="Times New Roman"/>
                <a:cs typeface="Times New Roman"/>
              </a:rPr>
              <a:t>章：数据预处理</a:t>
            </a:r>
            <a:endParaRPr lang="en-US" altLang="zh-CN" sz="2800" b="1" dirty="0">
              <a:solidFill>
                <a:schemeClr val="bg1"/>
              </a:solidFill>
              <a:latin typeface="Times New Roman"/>
              <a:cs typeface="Times New Roman"/>
            </a:endParaRPr>
          </a:p>
        </p:txBody>
      </p:sp>
      <p:sp>
        <p:nvSpPr>
          <p:cNvPr id="3" name="文本框 2">
            <a:extLst>
              <a:ext uri="{FF2B5EF4-FFF2-40B4-BE49-F238E27FC236}">
                <a16:creationId xmlns:a16="http://schemas.microsoft.com/office/drawing/2014/main" xmlns="" id="{BFA554AA-892B-413B-A85B-CD237B54F284}"/>
              </a:ext>
            </a:extLst>
          </p:cNvPr>
          <p:cNvSpPr txBox="1"/>
          <p:nvPr/>
        </p:nvSpPr>
        <p:spPr>
          <a:xfrm>
            <a:off x="98425" y="1260566"/>
            <a:ext cx="7931150" cy="923330"/>
          </a:xfrm>
          <a:prstGeom prst="rect">
            <a:avLst/>
          </a:prstGeom>
          <a:noFill/>
        </p:spPr>
        <p:txBody>
          <a:bodyPr wrap="square" rtlCol="0">
            <a:spAutoFit/>
          </a:bodyPr>
          <a:lstStyle/>
          <a:p>
            <a:pPr marL="285750" indent="-285750">
              <a:buFont typeface="Wingdings" panose="05000000000000000000" pitchFamily="2" charset="2"/>
              <a:buChar char="n"/>
            </a:pPr>
            <a:r>
              <a:rPr lang="zh-CN" altLang="en-US" b="1" dirty="0">
                <a:latin typeface="Times New Roman" panose="02020603050405020304" pitchFamily="18" charset="0"/>
                <a:cs typeface="Times New Roman" panose="02020603050405020304" pitchFamily="18" charset="0"/>
              </a:rPr>
              <a:t>零</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均值规范化</a:t>
            </a:r>
            <a:r>
              <a:rPr lang="en-US" altLang="zh-CN" b="1" dirty="0">
                <a:latin typeface="Times New Roman" panose="02020603050405020304" pitchFamily="18" charset="0"/>
                <a:cs typeface="Times New Roman" panose="02020603050405020304" pitchFamily="18" charset="0"/>
              </a:rPr>
              <a:t> Python</a:t>
            </a:r>
            <a:r>
              <a:rPr lang="zh-CN" altLang="en-US" b="1" dirty="0">
                <a:latin typeface="Times New Roman" panose="02020603050405020304" pitchFamily="18" charset="0"/>
                <a:cs typeface="Times New Roman" panose="02020603050405020304" pitchFamily="18" charset="0"/>
              </a:rPr>
              <a:t>实现：</a:t>
            </a: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n"/>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n"/>
            </a:pPr>
            <a:endParaRPr lang="zh-CN" altLang="en-US" dirty="0"/>
          </a:p>
        </p:txBody>
      </p:sp>
      <p:pic>
        <p:nvPicPr>
          <p:cNvPr id="8" name="图片 7"/>
          <p:cNvPicPr>
            <a:picLocks noChangeAspect="1"/>
          </p:cNvPicPr>
          <p:nvPr/>
        </p:nvPicPr>
        <p:blipFill>
          <a:blip r:embed="rId9"/>
          <a:stretch>
            <a:fillRect/>
          </a:stretch>
        </p:blipFill>
        <p:spPr>
          <a:xfrm>
            <a:off x="233362" y="1722230"/>
            <a:ext cx="5575401" cy="4957970"/>
          </a:xfrm>
          <a:prstGeom prst="rect">
            <a:avLst/>
          </a:prstGeom>
        </p:spPr>
      </p:pic>
      <p:pic>
        <p:nvPicPr>
          <p:cNvPr id="2" name="图片 1"/>
          <p:cNvPicPr>
            <a:picLocks noChangeAspect="1"/>
          </p:cNvPicPr>
          <p:nvPr/>
        </p:nvPicPr>
        <p:blipFill>
          <a:blip r:embed="rId10"/>
          <a:stretch>
            <a:fillRect/>
          </a:stretch>
        </p:blipFill>
        <p:spPr>
          <a:xfrm>
            <a:off x="4197995" y="1314450"/>
            <a:ext cx="4857104" cy="3152684"/>
          </a:xfrm>
          <a:prstGeom prst="rect">
            <a:avLst/>
          </a:prstGeom>
        </p:spPr>
      </p:pic>
    </p:spTree>
    <p:extLst>
      <p:ext uri="{BB962C8B-B14F-4D97-AF65-F5344CB8AC3E}">
        <p14:creationId xmlns:p14="http://schemas.microsoft.com/office/powerpoint/2010/main" val="4145029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800" b="1" dirty="0">
                <a:solidFill>
                  <a:schemeClr val="bg1"/>
                </a:solidFill>
                <a:latin typeface="Times New Roman"/>
                <a:cs typeface="Times New Roman"/>
              </a:rPr>
              <a:t>第</a:t>
            </a:r>
            <a:r>
              <a:rPr lang="en-US" altLang="zh-CN" sz="2800" b="1" dirty="0">
                <a:solidFill>
                  <a:schemeClr val="bg1"/>
                </a:solidFill>
                <a:latin typeface="Times New Roman"/>
                <a:cs typeface="Times New Roman"/>
              </a:rPr>
              <a:t>3</a:t>
            </a:r>
            <a:r>
              <a:rPr lang="zh-CN" altLang="en-US" sz="2800" b="1" dirty="0">
                <a:solidFill>
                  <a:schemeClr val="bg1"/>
                </a:solidFill>
                <a:latin typeface="Times New Roman"/>
                <a:cs typeface="Times New Roman"/>
              </a:rPr>
              <a:t>章：数据预处理</a:t>
            </a:r>
            <a:endParaRPr lang="en-US" altLang="zh-CN" sz="2800" b="1" dirty="0">
              <a:solidFill>
                <a:schemeClr val="bg1"/>
              </a:solidFill>
              <a:latin typeface="Times New Roman"/>
              <a:cs typeface="Times New Roman"/>
            </a:endParaRPr>
          </a:p>
        </p:txBody>
      </p:sp>
      <p:sp>
        <p:nvSpPr>
          <p:cNvPr id="3" name="文本框 2">
            <a:extLst>
              <a:ext uri="{FF2B5EF4-FFF2-40B4-BE49-F238E27FC236}">
                <a16:creationId xmlns:a16="http://schemas.microsoft.com/office/drawing/2014/main" xmlns="" id="{BFA554AA-892B-413B-A85B-CD237B54F284}"/>
              </a:ext>
            </a:extLst>
          </p:cNvPr>
          <p:cNvSpPr txBox="1"/>
          <p:nvPr/>
        </p:nvSpPr>
        <p:spPr>
          <a:xfrm>
            <a:off x="98425" y="1260566"/>
            <a:ext cx="7931150" cy="923330"/>
          </a:xfrm>
          <a:prstGeom prst="rect">
            <a:avLst/>
          </a:prstGeom>
          <a:noFill/>
        </p:spPr>
        <p:txBody>
          <a:bodyPr wrap="square" rtlCol="0">
            <a:spAutoFit/>
          </a:bodyPr>
          <a:lstStyle/>
          <a:p>
            <a:pPr marL="285750" indent="-285750">
              <a:buFont typeface="Wingdings" panose="05000000000000000000" pitchFamily="2" charset="2"/>
              <a:buChar char="n"/>
            </a:pPr>
            <a:r>
              <a:rPr lang="zh-CN" altLang="en-US" b="1" dirty="0">
                <a:latin typeface="Times New Roman" panose="02020603050405020304" pitchFamily="18" charset="0"/>
                <a:cs typeface="Times New Roman" panose="02020603050405020304" pitchFamily="18" charset="0"/>
              </a:rPr>
              <a:t>零</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均值规范化</a:t>
            </a:r>
            <a:r>
              <a:rPr lang="en-US" altLang="zh-CN" b="1" dirty="0">
                <a:latin typeface="Times New Roman" panose="02020603050405020304" pitchFamily="18" charset="0"/>
                <a:cs typeface="Times New Roman" panose="02020603050405020304" pitchFamily="18" charset="0"/>
              </a:rPr>
              <a:t> Python</a:t>
            </a:r>
            <a:r>
              <a:rPr lang="zh-CN" altLang="en-US" b="1" dirty="0">
                <a:latin typeface="Times New Roman" panose="02020603050405020304" pitchFamily="18" charset="0"/>
                <a:cs typeface="Times New Roman" panose="02020603050405020304" pitchFamily="18" charset="0"/>
              </a:rPr>
              <a:t>实现：</a:t>
            </a: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n"/>
            </a:pP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n"/>
            </a:pPr>
            <a:endParaRPr lang="zh-CN" altLang="en-US" dirty="0"/>
          </a:p>
        </p:txBody>
      </p:sp>
      <p:sp>
        <p:nvSpPr>
          <p:cNvPr id="6" name="矩形 5"/>
          <p:cNvSpPr/>
          <p:nvPr/>
        </p:nvSpPr>
        <p:spPr>
          <a:xfrm>
            <a:off x="355600" y="1722231"/>
            <a:ext cx="7905750" cy="4770537"/>
          </a:xfrm>
          <a:prstGeom prst="rect">
            <a:avLst/>
          </a:prstGeom>
        </p:spPr>
        <p:txBody>
          <a:bodyPr wrap="square">
            <a:spAutoFit/>
          </a:bodyPr>
          <a:lstStyle/>
          <a:p>
            <a:r>
              <a:rPr lang="en-US" altLang="zh-CN" sz="1600" b="1" dirty="0">
                <a:latin typeface="Times New Roman" panose="02020603050405020304" pitchFamily="18" charset="0"/>
                <a:cs typeface="Times New Roman" panose="02020603050405020304" pitchFamily="18" charset="0"/>
              </a:rPr>
              <a:t>import </a:t>
            </a:r>
            <a:r>
              <a:rPr lang="en-US" altLang="zh-CN" sz="1600" b="1" dirty="0" err="1">
                <a:latin typeface="Times New Roman" panose="02020603050405020304" pitchFamily="18" charset="0"/>
                <a:cs typeface="Times New Roman" panose="02020603050405020304" pitchFamily="18" charset="0"/>
              </a:rPr>
              <a:t>numpy</a:t>
            </a:r>
            <a:r>
              <a:rPr lang="en-US" altLang="zh-CN" sz="1600" b="1" dirty="0">
                <a:latin typeface="Times New Roman" panose="02020603050405020304" pitchFamily="18" charset="0"/>
                <a:cs typeface="Times New Roman" panose="02020603050405020304" pitchFamily="18" charset="0"/>
              </a:rPr>
              <a:t> as np</a:t>
            </a:r>
          </a:p>
          <a:p>
            <a:r>
              <a:rPr lang="en-US" altLang="zh-CN" sz="1600" b="1" dirty="0">
                <a:latin typeface="Times New Roman" panose="02020603050405020304" pitchFamily="18" charset="0"/>
                <a:cs typeface="Times New Roman" panose="02020603050405020304" pitchFamily="18" charset="0"/>
              </a:rPr>
              <a:t>import </a:t>
            </a:r>
            <a:r>
              <a:rPr lang="en-US" altLang="zh-CN" sz="1600" b="1" dirty="0" err="1">
                <a:latin typeface="Times New Roman" panose="02020603050405020304" pitchFamily="18" charset="0"/>
                <a:cs typeface="Times New Roman" panose="02020603050405020304" pitchFamily="18" charset="0"/>
              </a:rPr>
              <a:t>matplotlib.mlab</a:t>
            </a:r>
            <a:r>
              <a:rPr lang="en-US" altLang="zh-CN" sz="1600" b="1" dirty="0">
                <a:latin typeface="Times New Roman" panose="02020603050405020304" pitchFamily="18" charset="0"/>
                <a:cs typeface="Times New Roman" panose="02020603050405020304" pitchFamily="18" charset="0"/>
              </a:rPr>
              <a:t> as </a:t>
            </a:r>
            <a:r>
              <a:rPr lang="en-US" altLang="zh-CN" sz="1600" b="1" dirty="0" err="1">
                <a:latin typeface="Times New Roman" panose="02020603050405020304" pitchFamily="18" charset="0"/>
                <a:cs typeface="Times New Roman" panose="02020603050405020304" pitchFamily="18" charset="0"/>
              </a:rPr>
              <a:t>mlab</a:t>
            </a:r>
            <a:endParaRPr lang="en-US" altLang="zh-CN" sz="1600" b="1" dirty="0">
              <a:latin typeface="Times New Roman" panose="02020603050405020304" pitchFamily="18" charset="0"/>
              <a:cs typeface="Times New Roman" panose="02020603050405020304" pitchFamily="18" charset="0"/>
            </a:endParaRPr>
          </a:p>
          <a:p>
            <a:r>
              <a:rPr lang="en-US" altLang="zh-CN" sz="1600" b="1" dirty="0">
                <a:latin typeface="Times New Roman" panose="02020603050405020304" pitchFamily="18" charset="0"/>
                <a:cs typeface="Times New Roman" panose="02020603050405020304" pitchFamily="18" charset="0"/>
              </a:rPr>
              <a:t>import </a:t>
            </a:r>
            <a:r>
              <a:rPr lang="en-US" altLang="zh-CN" sz="1600" b="1" dirty="0" err="1">
                <a:latin typeface="Times New Roman" panose="02020603050405020304" pitchFamily="18" charset="0"/>
                <a:cs typeface="Times New Roman" panose="02020603050405020304" pitchFamily="18" charset="0"/>
              </a:rPr>
              <a:t>matplotlib.pyplot</a:t>
            </a:r>
            <a:r>
              <a:rPr lang="en-US" altLang="zh-CN" sz="1600" b="1" dirty="0">
                <a:latin typeface="Times New Roman" panose="02020603050405020304" pitchFamily="18" charset="0"/>
                <a:cs typeface="Times New Roman" panose="02020603050405020304" pitchFamily="18" charset="0"/>
              </a:rPr>
              <a:t> as </a:t>
            </a:r>
            <a:r>
              <a:rPr lang="en-US" altLang="zh-CN" sz="1600" b="1" dirty="0" err="1">
                <a:latin typeface="Times New Roman" panose="02020603050405020304" pitchFamily="18" charset="0"/>
                <a:cs typeface="Times New Roman" panose="02020603050405020304" pitchFamily="18" charset="0"/>
              </a:rPr>
              <a:t>plt</a:t>
            </a:r>
            <a:endParaRPr lang="en-US" altLang="zh-CN" sz="1600" b="1" dirty="0">
              <a:latin typeface="Times New Roman" panose="02020603050405020304" pitchFamily="18" charset="0"/>
              <a:cs typeface="Times New Roman" panose="02020603050405020304" pitchFamily="18" charset="0"/>
            </a:endParaRPr>
          </a:p>
          <a:p>
            <a:endParaRPr lang="en-US" altLang="zh-CN" sz="1600" b="1" dirty="0">
              <a:latin typeface="Times New Roman" panose="02020603050405020304" pitchFamily="18" charset="0"/>
              <a:cs typeface="Times New Roman" panose="02020603050405020304" pitchFamily="18" charset="0"/>
            </a:endParaRPr>
          </a:p>
          <a:p>
            <a:r>
              <a:rPr lang="en-US" altLang="zh-CN" sz="1600" b="1" dirty="0" err="1">
                <a:latin typeface="Times New Roman" panose="02020603050405020304" pitchFamily="18" charset="0"/>
                <a:cs typeface="Times New Roman" panose="02020603050405020304" pitchFamily="18" charset="0"/>
              </a:rPr>
              <a:t>def</a:t>
            </a:r>
            <a:r>
              <a:rPr lang="en-US" altLang="zh-CN" sz="1600" b="1" dirty="0">
                <a:latin typeface="Times New Roman" panose="02020603050405020304" pitchFamily="18" charset="0"/>
                <a:cs typeface="Times New Roman" panose="02020603050405020304" pitchFamily="18" charset="0"/>
              </a:rPr>
              <a:t> demo():</a:t>
            </a:r>
          </a:p>
          <a:p>
            <a:r>
              <a:rPr lang="en-US" altLang="zh-CN" sz="1600" b="1" dirty="0">
                <a:latin typeface="Times New Roman" panose="02020603050405020304" pitchFamily="18" charset="0"/>
                <a:cs typeface="Times New Roman" panose="02020603050405020304" pitchFamily="18" charset="0"/>
              </a:rPr>
              <a:t>    mu, sigma , </a:t>
            </a:r>
            <a:r>
              <a:rPr lang="en-US" altLang="zh-CN" sz="1600" b="1" dirty="0" err="1">
                <a:latin typeface="Times New Roman" panose="02020603050405020304" pitchFamily="18" charset="0"/>
                <a:cs typeface="Times New Roman" panose="02020603050405020304" pitchFamily="18" charset="0"/>
              </a:rPr>
              <a:t>num_bins</a:t>
            </a:r>
            <a:r>
              <a:rPr lang="en-US" altLang="zh-CN" sz="1600" b="1" dirty="0">
                <a:latin typeface="Times New Roman" panose="02020603050405020304" pitchFamily="18" charset="0"/>
                <a:cs typeface="Times New Roman" panose="02020603050405020304" pitchFamily="18" charset="0"/>
              </a:rPr>
              <a:t> = 0, 1, 50</a:t>
            </a:r>
          </a:p>
          <a:p>
            <a:r>
              <a:rPr lang="en-US" altLang="zh-CN" sz="1600" b="1" dirty="0">
                <a:latin typeface="Times New Roman" panose="02020603050405020304" pitchFamily="18" charset="0"/>
                <a:cs typeface="Times New Roman" panose="02020603050405020304" pitchFamily="18" charset="0"/>
              </a:rPr>
              <a:t>    x = mu + sigma * </a:t>
            </a:r>
            <a:r>
              <a:rPr lang="en-US" altLang="zh-CN" sz="1600" b="1" dirty="0" err="1">
                <a:latin typeface="Times New Roman" panose="02020603050405020304" pitchFamily="18" charset="0"/>
                <a:cs typeface="Times New Roman" panose="02020603050405020304" pitchFamily="18" charset="0"/>
              </a:rPr>
              <a:t>np.random.randn</a:t>
            </a:r>
            <a:r>
              <a:rPr lang="en-US" altLang="zh-CN" sz="1600" b="1" dirty="0">
                <a:latin typeface="Times New Roman" panose="02020603050405020304" pitchFamily="18" charset="0"/>
                <a:cs typeface="Times New Roman" panose="02020603050405020304" pitchFamily="18" charset="0"/>
              </a:rPr>
              <a:t>(1000000)</a:t>
            </a:r>
          </a:p>
          <a:p>
            <a:r>
              <a:rPr lang="en-US" altLang="zh-CN" sz="1600" b="1" dirty="0">
                <a:latin typeface="Times New Roman" panose="02020603050405020304" pitchFamily="18" charset="0"/>
                <a:cs typeface="Times New Roman" panose="02020603050405020304" pitchFamily="18" charset="0"/>
              </a:rPr>
              <a:t>    # </a:t>
            </a:r>
            <a:r>
              <a:rPr lang="zh-CN" altLang="en-US" sz="1600" b="1" dirty="0">
                <a:latin typeface="Times New Roman" panose="02020603050405020304" pitchFamily="18" charset="0"/>
                <a:cs typeface="Times New Roman" panose="02020603050405020304" pitchFamily="18" charset="0"/>
              </a:rPr>
              <a:t>正态分布的数据</a:t>
            </a:r>
          </a:p>
          <a:p>
            <a:r>
              <a:rPr lang="zh-CN" altLang="en-US" sz="1600" b="1" dirty="0">
                <a:latin typeface="Times New Roman" panose="02020603050405020304" pitchFamily="18" charset="0"/>
                <a:cs typeface="Times New Roman" panose="02020603050405020304" pitchFamily="18" charset="0"/>
              </a:rPr>
              <a:t>    </a:t>
            </a:r>
            <a:r>
              <a:rPr lang="en-US" altLang="zh-CN" sz="1600" b="1" dirty="0">
                <a:latin typeface="Times New Roman" panose="02020603050405020304" pitchFamily="18" charset="0"/>
                <a:cs typeface="Times New Roman" panose="02020603050405020304" pitchFamily="18" charset="0"/>
              </a:rPr>
              <a:t>n, bins, patches = </a:t>
            </a:r>
            <a:r>
              <a:rPr lang="en-US" altLang="zh-CN" sz="1600" b="1" dirty="0" err="1">
                <a:latin typeface="Times New Roman" panose="02020603050405020304" pitchFamily="18" charset="0"/>
                <a:cs typeface="Times New Roman" panose="02020603050405020304" pitchFamily="18" charset="0"/>
              </a:rPr>
              <a:t>plt.hist</a:t>
            </a:r>
            <a:r>
              <a:rPr lang="en-US" altLang="zh-CN" sz="1600" b="1" dirty="0">
                <a:latin typeface="Times New Roman" panose="02020603050405020304" pitchFamily="18" charset="0"/>
                <a:cs typeface="Times New Roman" panose="02020603050405020304" pitchFamily="18" charset="0"/>
              </a:rPr>
              <a:t>(x, </a:t>
            </a:r>
            <a:r>
              <a:rPr lang="en-US" altLang="zh-CN" sz="1600" b="1" dirty="0" err="1">
                <a:latin typeface="Times New Roman" panose="02020603050405020304" pitchFamily="18" charset="0"/>
                <a:cs typeface="Times New Roman" panose="02020603050405020304" pitchFamily="18" charset="0"/>
              </a:rPr>
              <a:t>num_bins</a:t>
            </a:r>
            <a:r>
              <a:rPr lang="en-US" altLang="zh-CN" sz="1600" b="1" dirty="0">
                <a:latin typeface="Times New Roman" panose="02020603050405020304" pitchFamily="18" charset="0"/>
                <a:cs typeface="Times New Roman" panose="02020603050405020304" pitchFamily="18" charset="0"/>
              </a:rPr>
              <a:t>, normed=True, </a:t>
            </a:r>
            <a:r>
              <a:rPr lang="en-US" altLang="zh-CN" sz="1600" b="1" dirty="0" err="1">
                <a:latin typeface="Times New Roman" panose="02020603050405020304" pitchFamily="18" charset="0"/>
                <a:cs typeface="Times New Roman" panose="02020603050405020304" pitchFamily="18" charset="0"/>
              </a:rPr>
              <a:t>facecolor</a:t>
            </a:r>
            <a:r>
              <a:rPr lang="en-US" altLang="zh-CN" sz="1600" b="1" dirty="0">
                <a:latin typeface="Times New Roman" panose="02020603050405020304" pitchFamily="18" charset="0"/>
                <a:cs typeface="Times New Roman" panose="02020603050405020304" pitchFamily="18" charset="0"/>
              </a:rPr>
              <a:t> = 'blue', alpha = 0.5)</a:t>
            </a:r>
          </a:p>
          <a:p>
            <a:r>
              <a:rPr lang="en-US" altLang="zh-CN" sz="1600" b="1" dirty="0">
                <a:latin typeface="Times New Roman" panose="02020603050405020304" pitchFamily="18" charset="0"/>
                <a:cs typeface="Times New Roman" panose="02020603050405020304" pitchFamily="18" charset="0"/>
              </a:rPr>
              <a:t>    # </a:t>
            </a:r>
            <a:r>
              <a:rPr lang="zh-CN" altLang="en-US" sz="1600" b="1" dirty="0">
                <a:latin typeface="Times New Roman" panose="02020603050405020304" pitchFamily="18" charset="0"/>
                <a:cs typeface="Times New Roman" panose="02020603050405020304" pitchFamily="18" charset="0"/>
              </a:rPr>
              <a:t>拟合曲线</a:t>
            </a:r>
          </a:p>
          <a:p>
            <a:r>
              <a:rPr lang="zh-CN" altLang="en-US" sz="1600" b="1" dirty="0">
                <a:latin typeface="Times New Roman" panose="02020603050405020304" pitchFamily="18" charset="0"/>
                <a:cs typeface="Times New Roman" panose="02020603050405020304" pitchFamily="18" charset="0"/>
              </a:rPr>
              <a:t>    </a:t>
            </a:r>
            <a:r>
              <a:rPr lang="en-US" altLang="zh-CN" sz="1600" b="1" dirty="0">
                <a:latin typeface="Times New Roman" panose="02020603050405020304" pitchFamily="18" charset="0"/>
                <a:cs typeface="Times New Roman" panose="02020603050405020304" pitchFamily="18" charset="0"/>
              </a:rPr>
              <a:t>y = </a:t>
            </a:r>
            <a:r>
              <a:rPr lang="en-US" altLang="zh-CN" sz="1600" b="1" dirty="0" err="1">
                <a:latin typeface="Times New Roman" panose="02020603050405020304" pitchFamily="18" charset="0"/>
                <a:cs typeface="Times New Roman" panose="02020603050405020304" pitchFamily="18" charset="0"/>
              </a:rPr>
              <a:t>mlab.normpdf</a:t>
            </a:r>
            <a:r>
              <a:rPr lang="en-US" altLang="zh-CN" sz="1600" b="1" dirty="0">
                <a:latin typeface="Times New Roman" panose="02020603050405020304" pitchFamily="18" charset="0"/>
                <a:cs typeface="Times New Roman" panose="02020603050405020304" pitchFamily="18" charset="0"/>
              </a:rPr>
              <a:t>(bins, mu, sigma)</a:t>
            </a:r>
          </a:p>
          <a:p>
            <a:r>
              <a:rPr lang="en-US" altLang="zh-CN" sz="1600" b="1" dirty="0">
                <a:latin typeface="Times New Roman" panose="02020603050405020304" pitchFamily="18" charset="0"/>
                <a:cs typeface="Times New Roman" panose="02020603050405020304" pitchFamily="18" charset="0"/>
              </a:rPr>
              <a:t>    </a:t>
            </a:r>
            <a:r>
              <a:rPr lang="en-US" altLang="zh-CN" sz="1600" b="1" dirty="0" err="1">
                <a:latin typeface="Times New Roman" panose="02020603050405020304" pitchFamily="18" charset="0"/>
                <a:cs typeface="Times New Roman" panose="02020603050405020304" pitchFamily="18" charset="0"/>
              </a:rPr>
              <a:t>plt.plot</a:t>
            </a:r>
            <a:r>
              <a:rPr lang="en-US" altLang="zh-CN" sz="1600" b="1" dirty="0">
                <a:latin typeface="Times New Roman" panose="02020603050405020304" pitchFamily="18" charset="0"/>
                <a:cs typeface="Times New Roman" panose="02020603050405020304" pitchFamily="18" charset="0"/>
              </a:rPr>
              <a:t>(bins, y, 'r--')</a:t>
            </a:r>
          </a:p>
          <a:p>
            <a:r>
              <a:rPr lang="en-US" altLang="zh-CN" sz="1600" b="1" dirty="0">
                <a:latin typeface="Times New Roman" panose="02020603050405020304" pitchFamily="18" charset="0"/>
                <a:cs typeface="Times New Roman" panose="02020603050405020304" pitchFamily="18" charset="0"/>
              </a:rPr>
              <a:t>    </a:t>
            </a:r>
            <a:r>
              <a:rPr lang="en-US" altLang="zh-CN" sz="1600" b="1" dirty="0" err="1">
                <a:latin typeface="Times New Roman" panose="02020603050405020304" pitchFamily="18" charset="0"/>
                <a:cs typeface="Times New Roman" panose="02020603050405020304" pitchFamily="18" charset="0"/>
              </a:rPr>
              <a:t>plt.xlabel</a:t>
            </a:r>
            <a:r>
              <a:rPr lang="en-US" altLang="zh-CN" sz="1600" b="1" dirty="0">
                <a:latin typeface="Times New Roman" panose="02020603050405020304" pitchFamily="18" charset="0"/>
                <a:cs typeface="Times New Roman" panose="02020603050405020304" pitchFamily="18" charset="0"/>
              </a:rPr>
              <a:t>('Expectation', </a:t>
            </a:r>
            <a:r>
              <a:rPr lang="en-US" altLang="zh-CN" sz="1600" b="1" dirty="0" err="1">
                <a:latin typeface="Times New Roman" panose="02020603050405020304" pitchFamily="18" charset="0"/>
                <a:cs typeface="Times New Roman" panose="02020603050405020304" pitchFamily="18" charset="0"/>
              </a:rPr>
              <a:t>fontproperties</a:t>
            </a:r>
            <a:r>
              <a:rPr lang="en-US" altLang="zh-CN" sz="1600" b="1" dirty="0">
                <a:latin typeface="Times New Roman" panose="02020603050405020304" pitchFamily="18" charset="0"/>
                <a:cs typeface="Times New Roman" panose="02020603050405020304" pitchFamily="18" charset="0"/>
              </a:rPr>
              <a:t>='Times New Roman')</a:t>
            </a:r>
          </a:p>
          <a:p>
            <a:r>
              <a:rPr lang="en-US" altLang="zh-CN" sz="1600" b="1" dirty="0">
                <a:latin typeface="Times New Roman" panose="02020603050405020304" pitchFamily="18" charset="0"/>
                <a:cs typeface="Times New Roman" panose="02020603050405020304" pitchFamily="18" charset="0"/>
              </a:rPr>
              <a:t>    </a:t>
            </a:r>
            <a:r>
              <a:rPr lang="en-US" altLang="zh-CN" sz="1600" b="1" dirty="0" err="1">
                <a:latin typeface="Times New Roman" panose="02020603050405020304" pitchFamily="18" charset="0"/>
                <a:cs typeface="Times New Roman" panose="02020603050405020304" pitchFamily="18" charset="0"/>
              </a:rPr>
              <a:t>plt.ylabel</a:t>
            </a:r>
            <a:r>
              <a:rPr lang="en-US" altLang="zh-CN" sz="1600" b="1" dirty="0">
                <a:latin typeface="Times New Roman" panose="02020603050405020304" pitchFamily="18" charset="0"/>
                <a:cs typeface="Times New Roman" panose="02020603050405020304" pitchFamily="18" charset="0"/>
              </a:rPr>
              <a:t>('Probability', </a:t>
            </a:r>
            <a:r>
              <a:rPr lang="en-US" altLang="zh-CN" sz="1600" b="1" dirty="0" err="1">
                <a:latin typeface="Times New Roman" panose="02020603050405020304" pitchFamily="18" charset="0"/>
                <a:cs typeface="Times New Roman" panose="02020603050405020304" pitchFamily="18" charset="0"/>
              </a:rPr>
              <a:t>fontproperties</a:t>
            </a:r>
            <a:r>
              <a:rPr lang="en-US" altLang="zh-CN" sz="1600" b="1" dirty="0">
                <a:latin typeface="Times New Roman" panose="02020603050405020304" pitchFamily="18" charset="0"/>
                <a:cs typeface="Times New Roman" panose="02020603050405020304" pitchFamily="18" charset="0"/>
              </a:rPr>
              <a:t>='Times New Roman')</a:t>
            </a:r>
          </a:p>
          <a:p>
            <a:r>
              <a:rPr lang="en-US" altLang="zh-CN" sz="1600" b="1" dirty="0">
                <a:latin typeface="Times New Roman" panose="02020603050405020304" pitchFamily="18" charset="0"/>
                <a:cs typeface="Times New Roman" panose="02020603050405020304" pitchFamily="18" charset="0"/>
              </a:rPr>
              <a:t>    </a:t>
            </a:r>
            <a:r>
              <a:rPr lang="en-US" altLang="zh-CN" sz="1600" b="1" dirty="0" err="1">
                <a:latin typeface="Times New Roman" panose="02020603050405020304" pitchFamily="18" charset="0"/>
                <a:cs typeface="Times New Roman" panose="02020603050405020304" pitchFamily="18" charset="0"/>
              </a:rPr>
              <a:t>plt.title</a:t>
            </a:r>
            <a:r>
              <a:rPr lang="en-US" altLang="zh-CN" sz="1600" b="1" dirty="0">
                <a:latin typeface="Times New Roman" panose="02020603050405020304" pitchFamily="18" charset="0"/>
                <a:cs typeface="Times New Roman" panose="02020603050405020304" pitchFamily="18" charset="0"/>
              </a:rPr>
              <a:t>('histogram of normal distribution: $\mu = 0$, $\sigma=1$',</a:t>
            </a:r>
          </a:p>
          <a:p>
            <a:r>
              <a:rPr lang="en-US" altLang="zh-CN" sz="1600" b="1" dirty="0">
                <a:latin typeface="Times New Roman" panose="02020603050405020304" pitchFamily="18" charset="0"/>
                <a:cs typeface="Times New Roman" panose="02020603050405020304" pitchFamily="18" charset="0"/>
              </a:rPr>
              <a:t>    </a:t>
            </a:r>
            <a:r>
              <a:rPr lang="en-US" altLang="zh-CN" sz="1600" b="1" dirty="0" err="1">
                <a:latin typeface="Times New Roman" panose="02020603050405020304" pitchFamily="18" charset="0"/>
                <a:cs typeface="Times New Roman" panose="02020603050405020304" pitchFamily="18" charset="0"/>
              </a:rPr>
              <a:t>fontproperties</a:t>
            </a:r>
            <a:r>
              <a:rPr lang="en-US" altLang="zh-CN" sz="1600" b="1" dirty="0">
                <a:latin typeface="Times New Roman" panose="02020603050405020304" pitchFamily="18" charset="0"/>
                <a:cs typeface="Times New Roman" panose="02020603050405020304" pitchFamily="18" charset="0"/>
              </a:rPr>
              <a:t>='Times New Roman')</a:t>
            </a:r>
          </a:p>
          <a:p>
            <a:r>
              <a:rPr lang="en-US" altLang="zh-CN" sz="1600" b="1" dirty="0">
                <a:latin typeface="Times New Roman" panose="02020603050405020304" pitchFamily="18" charset="0"/>
                <a:cs typeface="Times New Roman" panose="02020603050405020304" pitchFamily="18" charset="0"/>
              </a:rPr>
              <a:t>    </a:t>
            </a:r>
            <a:r>
              <a:rPr lang="en-US" altLang="zh-CN" sz="1600" b="1" dirty="0" err="1">
                <a:latin typeface="Times New Roman" panose="02020603050405020304" pitchFamily="18" charset="0"/>
                <a:cs typeface="Times New Roman" panose="02020603050405020304" pitchFamily="18" charset="0"/>
              </a:rPr>
              <a:t>plt.subplots_adjust</a:t>
            </a:r>
            <a:r>
              <a:rPr lang="en-US" altLang="zh-CN" sz="1600" b="1" dirty="0">
                <a:latin typeface="Times New Roman" panose="02020603050405020304" pitchFamily="18" charset="0"/>
                <a:cs typeface="Times New Roman" panose="02020603050405020304" pitchFamily="18" charset="0"/>
              </a:rPr>
              <a:t>(left = 0.15)</a:t>
            </a:r>
          </a:p>
          <a:p>
            <a:r>
              <a:rPr lang="en-US" altLang="zh-CN" sz="1600" b="1" dirty="0">
                <a:latin typeface="Times New Roman" panose="02020603050405020304" pitchFamily="18" charset="0"/>
                <a:cs typeface="Times New Roman" panose="02020603050405020304" pitchFamily="18" charset="0"/>
              </a:rPr>
              <a:t>    </a:t>
            </a:r>
            <a:r>
              <a:rPr lang="en-US" altLang="zh-CN" sz="1600" b="1" dirty="0" err="1">
                <a:latin typeface="Times New Roman" panose="02020603050405020304" pitchFamily="18" charset="0"/>
                <a:cs typeface="Times New Roman" panose="02020603050405020304" pitchFamily="18" charset="0"/>
              </a:rPr>
              <a:t>plt.show</a:t>
            </a:r>
            <a:r>
              <a:rPr lang="en-US" altLang="zh-CN" sz="1600" b="1" dirty="0">
                <a:latin typeface="Times New Roman" panose="02020603050405020304" pitchFamily="18" charset="0"/>
                <a:cs typeface="Times New Roman" panose="02020603050405020304" pitchFamily="18" charset="0"/>
              </a:rPr>
              <a:t>()</a:t>
            </a:r>
          </a:p>
          <a:p>
            <a:r>
              <a:rPr lang="en-US" altLang="zh-CN" sz="1600" b="1" dirty="0">
                <a:latin typeface="Times New Roman" panose="02020603050405020304" pitchFamily="18" charset="0"/>
                <a:cs typeface="Times New Roman" panose="02020603050405020304" pitchFamily="18" charset="0"/>
              </a:rPr>
              <a:t>demo()</a:t>
            </a:r>
            <a:endParaRPr lang="zh-CN" altLang="en-US" sz="1600" b="1"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5600" y="1600307"/>
            <a:ext cx="7673975" cy="5115983"/>
          </a:xfrm>
          <a:prstGeom prst="rect">
            <a:avLst/>
          </a:prstGeom>
        </p:spPr>
      </p:pic>
    </p:spTree>
    <p:extLst>
      <p:ext uri="{BB962C8B-B14F-4D97-AF65-F5344CB8AC3E}">
        <p14:creationId xmlns:p14="http://schemas.microsoft.com/office/powerpoint/2010/main" val="1930663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764" y="1236404"/>
            <a:ext cx="8712926" cy="4249996"/>
          </a:xfrm>
        </p:spPr>
        <p:txBody>
          <a:bodyPr>
            <a:noAutofit/>
          </a:bodyPr>
          <a:lstStyle/>
          <a:p>
            <a:pPr algn="l"/>
            <a:r>
              <a:rPr lang="zh-CN" altLang="en-US" sz="2400" b="1" dirty="0">
                <a:latin typeface="+mj-ea"/>
                <a:cs typeface="Times New Roman"/>
              </a:rPr>
              <a:t>数据预处理</a:t>
            </a:r>
            <a:r>
              <a:rPr lang="en-US" altLang="zh-CN" sz="2400" b="1" dirty="0">
                <a:latin typeface="+mj-ea"/>
                <a:cs typeface="Times New Roman"/>
              </a:rPr>
              <a:t>:</a:t>
            </a: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(1)</a:t>
            </a:r>
            <a:r>
              <a:rPr lang="zh-CN" altLang="en-US" sz="1600" b="1" dirty="0">
                <a:latin typeface="+mj-ea"/>
                <a:cs typeface="Times New Roman"/>
              </a:rPr>
              <a:t>数据清理</a:t>
            </a:r>
            <a:br>
              <a:rPr lang="zh-CN" altLang="en-US" sz="1600" b="1" dirty="0">
                <a:latin typeface="+mj-ea"/>
                <a:cs typeface="Times New Roman"/>
              </a:rPr>
            </a:br>
            <a:r>
              <a:rPr lang="zh-CN" altLang="en-US" sz="1600" b="1" dirty="0">
                <a:latin typeface="+mj-ea"/>
                <a:cs typeface="Times New Roman"/>
              </a:rPr>
              <a:t/>
            </a:r>
            <a:br>
              <a:rPr lang="zh-CN" altLang="en-US" sz="1600" b="1" dirty="0">
                <a:latin typeface="+mj-ea"/>
                <a:cs typeface="Times New Roman"/>
              </a:rPr>
            </a:br>
            <a:r>
              <a:rPr lang="zh-CN" altLang="en-US" sz="1600" b="1" dirty="0">
                <a:latin typeface="Times New Roman" panose="02020603050405020304" pitchFamily="18" charset="0"/>
                <a:cs typeface="Times New Roman" panose="02020603050405020304" pitchFamily="18" charset="0"/>
              </a:rPr>
              <a:t>数据缺失问题</a:t>
            </a:r>
            <a:r>
              <a:rPr lang="en-US" altLang="zh-CN" sz="1600" b="1" dirty="0">
                <a:latin typeface="Times New Roman" panose="02020603050405020304" pitchFamily="18" charset="0"/>
                <a:cs typeface="Times New Roman" panose="02020603050405020304" pitchFamily="18" charset="0"/>
              </a:rPr>
              <a:t>:</a:t>
            </a:r>
            <a:br>
              <a:rPr lang="en-US" altLang="zh-CN" sz="1600" b="1" dirty="0">
                <a:latin typeface="Times New Roman" panose="02020603050405020304" pitchFamily="18" charset="0"/>
                <a:cs typeface="Times New Roman" panose="02020603050405020304" pitchFamily="18" charset="0"/>
              </a:rPr>
            </a:br>
            <a:r>
              <a:rPr lang="en-US" altLang="zh-CN" sz="1600" b="1" dirty="0">
                <a:latin typeface="Times New Roman" panose="02020603050405020304" pitchFamily="18" charset="0"/>
                <a:cs typeface="Times New Roman" panose="02020603050405020304" pitchFamily="18" charset="0"/>
              </a:rPr>
              <a:t>(a)</a:t>
            </a:r>
            <a:r>
              <a:rPr lang="zh-CN" altLang="en-US" sz="1600" b="1" dirty="0">
                <a:latin typeface="Times New Roman" panose="02020603050405020304" pitchFamily="18" charset="0"/>
                <a:cs typeface="Times New Roman" panose="02020603050405020304" pitchFamily="18" charset="0"/>
              </a:rPr>
              <a:t>忽略元组或属性：当缺少类标号或元组有多个属性同时缺少值时可忽略元组；</a:t>
            </a:r>
            <a:br>
              <a:rPr lang="zh-CN" altLang="en-US" sz="1600" b="1" dirty="0">
                <a:latin typeface="Times New Roman" panose="02020603050405020304" pitchFamily="18" charset="0"/>
                <a:cs typeface="Times New Roman" panose="02020603050405020304" pitchFamily="18" charset="0"/>
              </a:rPr>
            </a:br>
            <a:r>
              <a:rPr lang="en-US" altLang="zh-CN" sz="1600" b="1" dirty="0">
                <a:latin typeface="Times New Roman" panose="02020603050405020304" pitchFamily="18" charset="0"/>
                <a:cs typeface="Times New Roman" panose="02020603050405020304" pitchFamily="18" charset="0"/>
              </a:rPr>
              <a:t>(b)</a:t>
            </a:r>
            <a:r>
              <a:rPr lang="zh-CN" altLang="en-US" sz="1600" b="1" dirty="0">
                <a:latin typeface="Times New Roman" panose="02020603050405020304" pitchFamily="18" charset="0"/>
                <a:cs typeface="Times New Roman" panose="02020603050405020304" pitchFamily="18" charset="0"/>
              </a:rPr>
              <a:t>使用一个全局常量填充缺失值，如</a:t>
            </a:r>
            <a:r>
              <a:rPr lang="en-US" altLang="zh-CN" sz="1600" b="1" dirty="0">
                <a:latin typeface="Times New Roman" panose="02020603050405020304" pitchFamily="18" charset="0"/>
                <a:cs typeface="Times New Roman" panose="02020603050405020304" pitchFamily="18" charset="0"/>
              </a:rPr>
              <a:t>NULL;</a:t>
            </a:r>
            <a:br>
              <a:rPr lang="en-US" altLang="zh-CN" sz="1600" b="1" dirty="0">
                <a:latin typeface="Times New Roman" panose="02020603050405020304" pitchFamily="18" charset="0"/>
                <a:cs typeface="Times New Roman" panose="02020603050405020304" pitchFamily="18" charset="0"/>
              </a:rPr>
            </a:br>
            <a:r>
              <a:rPr lang="en-US" altLang="zh-CN" sz="1600" b="1" dirty="0">
                <a:latin typeface="Times New Roman" panose="02020603050405020304" pitchFamily="18" charset="0"/>
                <a:cs typeface="Times New Roman" panose="02020603050405020304" pitchFamily="18" charset="0"/>
              </a:rPr>
              <a:t>(c)</a:t>
            </a:r>
            <a:r>
              <a:rPr lang="zh-CN" altLang="en-US" sz="1600" b="1" dirty="0">
                <a:latin typeface="Times New Roman" panose="02020603050405020304" pitchFamily="18" charset="0"/>
                <a:cs typeface="Times New Roman" panose="02020603050405020304" pitchFamily="18" charset="0"/>
              </a:rPr>
              <a:t>使用属性的中心度量（如均值或中位数）填充缺失值；</a:t>
            </a:r>
            <a:br>
              <a:rPr lang="zh-CN" altLang="en-US" sz="1600" b="1" dirty="0">
                <a:latin typeface="Times New Roman" panose="02020603050405020304" pitchFamily="18" charset="0"/>
                <a:cs typeface="Times New Roman" panose="02020603050405020304" pitchFamily="18" charset="0"/>
              </a:rPr>
            </a:br>
            <a:r>
              <a:rPr lang="en-US" altLang="zh-CN" sz="1600" b="1" dirty="0">
                <a:latin typeface="Times New Roman" panose="02020603050405020304" pitchFamily="18" charset="0"/>
                <a:cs typeface="Times New Roman" panose="02020603050405020304" pitchFamily="18" charset="0"/>
              </a:rPr>
              <a:t>(d)</a:t>
            </a:r>
            <a:r>
              <a:rPr lang="zh-CN" altLang="en-US" sz="1600" b="1" dirty="0">
                <a:latin typeface="Times New Roman" panose="02020603050405020304" pitchFamily="18" charset="0"/>
                <a:cs typeface="Times New Roman" panose="02020603050405020304" pitchFamily="18" charset="0"/>
              </a:rPr>
              <a:t>使用最可能的值填充缺失值，可用逻辑回归、贝叶斯、决策树等模型来推理归纳确定。</a:t>
            </a:r>
            <a:br>
              <a:rPr lang="zh-CN" altLang="en-US" sz="1600" b="1" dirty="0">
                <a:latin typeface="Times New Roman" panose="02020603050405020304" pitchFamily="18" charset="0"/>
                <a:cs typeface="Times New Roman" panose="02020603050405020304" pitchFamily="18" charset="0"/>
              </a:rPr>
            </a:br>
            <a:r>
              <a:rPr lang="zh-CN" altLang="en-US" sz="1600" b="1" dirty="0">
                <a:latin typeface="Times New Roman" panose="02020603050405020304" pitchFamily="18" charset="0"/>
                <a:cs typeface="Times New Roman" panose="02020603050405020304" pitchFamily="18" charset="0"/>
              </a:rPr>
              <a:t/>
            </a:r>
            <a:br>
              <a:rPr lang="zh-CN" altLang="en-US" sz="1600" b="1" dirty="0">
                <a:latin typeface="Times New Roman" panose="02020603050405020304" pitchFamily="18" charset="0"/>
                <a:cs typeface="Times New Roman" panose="02020603050405020304" pitchFamily="18" charset="0"/>
              </a:rPr>
            </a:br>
            <a:r>
              <a:rPr lang="zh-CN" altLang="en-US" sz="1600" b="1" dirty="0" smtClean="0">
                <a:latin typeface="Times New Roman" panose="02020603050405020304" pitchFamily="18" charset="0"/>
                <a:cs typeface="Times New Roman" panose="02020603050405020304" pitchFamily="18" charset="0"/>
              </a:rPr>
              <a:t>异常值</a:t>
            </a:r>
            <a:r>
              <a:rPr lang="zh-CN" altLang="en-US" sz="1600" b="1" dirty="0">
                <a:latin typeface="Times New Roman" panose="02020603050405020304" pitchFamily="18" charset="0"/>
                <a:cs typeface="Times New Roman" panose="02020603050405020304" pitchFamily="18" charset="0"/>
              </a:rPr>
              <a:t>是数据集中偏离大部分数据的数据。从数值上表现为数据集中与平均值的偏差超过两倍标准差的数据</a:t>
            </a:r>
            <a:r>
              <a:rPr lang="zh-CN" altLang="en-US" sz="1600" b="1" dirty="0" smtClean="0">
                <a:latin typeface="Times New Roman" panose="02020603050405020304" pitchFamily="18" charset="0"/>
                <a:cs typeface="Times New Roman" panose="02020603050405020304" pitchFamily="18" charset="0"/>
              </a:rPr>
              <a:t>。</a:t>
            </a:r>
            <a:r>
              <a:rPr lang="en-US" altLang="zh-CN" sz="1600" b="1" dirty="0" smtClean="0">
                <a:latin typeface="Times New Roman" panose="02020603050405020304" pitchFamily="18" charset="0"/>
                <a:cs typeface="Times New Roman" panose="02020603050405020304" pitchFamily="18" charset="0"/>
              </a:rPr>
              <a:t/>
            </a:r>
            <a:br>
              <a:rPr lang="en-US" altLang="zh-CN" sz="1600" b="1" dirty="0" smtClean="0">
                <a:latin typeface="Times New Roman" panose="02020603050405020304" pitchFamily="18" charset="0"/>
                <a:cs typeface="Times New Roman" panose="02020603050405020304" pitchFamily="18" charset="0"/>
              </a:rPr>
            </a:br>
            <a:r>
              <a:rPr lang="zh-CN" altLang="en-US" sz="1600" b="1" dirty="0">
                <a:latin typeface="Times New Roman" panose="02020603050405020304" pitchFamily="18" charset="0"/>
                <a:cs typeface="Times New Roman" panose="02020603050405020304" pitchFamily="18" charset="0"/>
              </a:rPr>
              <a:t>异常值问题</a:t>
            </a:r>
            <a:r>
              <a:rPr lang="en-US" altLang="zh-CN" sz="1600" b="1" dirty="0">
                <a:latin typeface="Times New Roman" panose="02020603050405020304" pitchFamily="18" charset="0"/>
                <a:cs typeface="Times New Roman" panose="02020603050405020304" pitchFamily="18" charset="0"/>
              </a:rPr>
              <a:t>:</a:t>
            </a:r>
            <a:r>
              <a:rPr lang="zh-CN" altLang="en-US" sz="1600" b="1" dirty="0">
                <a:latin typeface="Times New Roman" panose="02020603050405020304" pitchFamily="18" charset="0"/>
                <a:cs typeface="Times New Roman" panose="02020603050405020304" pitchFamily="18" charset="0"/>
              </a:rPr>
              <a:t/>
            </a:r>
            <a:br>
              <a:rPr lang="zh-CN" altLang="en-US" sz="1600" b="1" dirty="0">
                <a:latin typeface="Times New Roman" panose="02020603050405020304" pitchFamily="18" charset="0"/>
                <a:cs typeface="Times New Roman" panose="02020603050405020304" pitchFamily="18" charset="0"/>
              </a:rPr>
            </a:br>
            <a:r>
              <a:rPr lang="en-US" altLang="zh-CN" sz="1600" b="1" dirty="0">
                <a:latin typeface="Times New Roman" panose="02020603050405020304" pitchFamily="18" charset="0"/>
                <a:cs typeface="Times New Roman" panose="02020603050405020304" pitchFamily="18" charset="0"/>
              </a:rPr>
              <a:t>(a) </a:t>
            </a:r>
            <a:r>
              <a:rPr lang="zh-CN" altLang="en-US" sz="1600" b="1" dirty="0">
                <a:latin typeface="Times New Roman" panose="02020603050405020304" pitchFamily="18" charset="0"/>
                <a:cs typeface="Times New Roman" panose="02020603050405020304" pitchFamily="18" charset="0"/>
              </a:rPr>
              <a:t>直接删除</a:t>
            </a:r>
            <a:br>
              <a:rPr lang="zh-CN" altLang="en-US" sz="1600" b="1" dirty="0">
                <a:latin typeface="Times New Roman" panose="02020603050405020304" pitchFamily="18" charset="0"/>
                <a:cs typeface="Times New Roman" panose="02020603050405020304" pitchFamily="18" charset="0"/>
              </a:rPr>
            </a:br>
            <a:r>
              <a:rPr lang="en-US" altLang="zh-CN" sz="1600" b="1" dirty="0">
                <a:latin typeface="Times New Roman" panose="02020603050405020304" pitchFamily="18" charset="0"/>
                <a:cs typeface="Times New Roman" panose="02020603050405020304" pitchFamily="18" charset="0"/>
              </a:rPr>
              <a:t>(b) </a:t>
            </a:r>
            <a:r>
              <a:rPr lang="zh-CN" altLang="en-US" sz="1600" b="1" dirty="0">
                <a:latin typeface="Times New Roman" panose="02020603050405020304" pitchFamily="18" charset="0"/>
                <a:cs typeface="Times New Roman" panose="02020603050405020304" pitchFamily="18" charset="0"/>
              </a:rPr>
              <a:t>按照缺失值处理</a:t>
            </a:r>
            <a:r>
              <a:rPr lang="zh-CN" altLang="en-US" sz="1600" dirty="0">
                <a:latin typeface="Times New Roman" panose="02020603050405020304" pitchFamily="18" charset="0"/>
                <a:cs typeface="Times New Roman" panose="02020603050405020304" pitchFamily="18" charset="0"/>
              </a:rPr>
              <a:t>	</a:t>
            </a:r>
            <a:endParaRPr lang="en-US" altLang="zh-CN" sz="1600" b="1" dirty="0">
              <a:latin typeface="Times New Roman" panose="02020603050405020304" pitchFamily="18" charset="0"/>
              <a:cs typeface="Times New Roman" panose="02020603050405020304" pitchFamily="18" charset="0"/>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7" name="Rectangle 6"/>
          <p:cNvSpPr>
            <a:spLocks noChangeArrowheads="1"/>
          </p:cNvSpPr>
          <p:nvPr/>
        </p:nvSpPr>
        <p:spPr bwMode="auto">
          <a:xfrm>
            <a:off x="0" y="5638800"/>
            <a:ext cx="9144000" cy="1219200"/>
          </a:xfrm>
          <a:prstGeom prst="rect">
            <a:avLst/>
          </a:prstGeom>
          <a:solidFill>
            <a:schemeClr val="tx2"/>
          </a:solidFill>
          <a:ln w="9525">
            <a:solidFill>
              <a:srgbClr val="2461AA"/>
            </a:solidFill>
            <a:miter lim="800000"/>
            <a:headEnd/>
            <a:tailEnd/>
          </a:ln>
        </p:spPr>
        <p:txBody>
          <a:bodyPr lIns="91411" tIns="45706" rIns="91411" bIns="45706" anchor="ctr"/>
          <a:lstStyle/>
          <a:p>
            <a:pPr defTabSz="1406525"/>
            <a:r>
              <a:rPr lang="en-US" altLang="zh-CN" b="1" dirty="0">
                <a:solidFill>
                  <a:schemeClr val="bg1"/>
                </a:solidFill>
                <a:latin typeface="Times New Roman" panose="02020603050405020304" pitchFamily="18" charset="0"/>
                <a:cs typeface="Times New Roman" panose="02020603050405020304" pitchFamily="18" charset="0"/>
              </a:rPr>
              <a:t>NULL(</a:t>
            </a:r>
            <a:r>
              <a:rPr lang="zh-CN" altLang="en-US" b="1" dirty="0">
                <a:solidFill>
                  <a:schemeClr val="bg1"/>
                </a:solidFill>
                <a:latin typeface="Times New Roman" panose="02020603050405020304" pitchFamily="18" charset="0"/>
                <a:cs typeface="Times New Roman" panose="02020603050405020304" pitchFamily="18" charset="0"/>
              </a:rPr>
              <a:t>数据库</a:t>
            </a:r>
            <a:r>
              <a:rPr lang="en-US" altLang="zh-CN" b="1" dirty="0">
                <a:solidFill>
                  <a:schemeClr val="bg1"/>
                </a:solidFill>
                <a:latin typeface="Times New Roman" panose="02020603050405020304" pitchFamily="18" charset="0"/>
                <a:cs typeface="Times New Roman" panose="02020603050405020304" pitchFamily="18" charset="0"/>
              </a:rPr>
              <a:t>)=None(python</a:t>
            </a:r>
            <a:r>
              <a:rPr lang="zh-CN" altLang="en-US" b="1" dirty="0">
                <a:solidFill>
                  <a:schemeClr val="bg1"/>
                </a:solidFill>
                <a:latin typeface="Times New Roman" panose="02020603050405020304" pitchFamily="18" charset="0"/>
                <a:cs typeface="Times New Roman" panose="02020603050405020304" pitchFamily="18" charset="0"/>
              </a:rPr>
              <a:t>列表</a:t>
            </a:r>
            <a:r>
              <a:rPr lang="en-US" altLang="zh-CN" b="1" dirty="0">
                <a:solidFill>
                  <a:schemeClr val="bg1"/>
                </a:solidFill>
                <a:latin typeface="Times New Roman" panose="02020603050405020304" pitchFamily="18" charset="0"/>
                <a:cs typeface="Times New Roman" panose="02020603050405020304" pitchFamily="18" charset="0"/>
              </a:rPr>
              <a:t>)=</a:t>
            </a:r>
            <a:r>
              <a:rPr lang="en-US" altLang="zh-CN" b="1" dirty="0" err="1">
                <a:solidFill>
                  <a:schemeClr val="bg1"/>
                </a:solidFill>
                <a:latin typeface="Times New Roman" panose="02020603050405020304" pitchFamily="18" charset="0"/>
                <a:cs typeface="Times New Roman" panose="02020603050405020304" pitchFamily="18" charset="0"/>
              </a:rPr>
              <a:t>NaN</a:t>
            </a:r>
            <a:r>
              <a:rPr lang="en-US" altLang="zh-CN" b="1" dirty="0">
                <a:solidFill>
                  <a:schemeClr val="bg1"/>
                </a:solidFill>
                <a:latin typeface="Times New Roman" panose="02020603050405020304" pitchFamily="18" charset="0"/>
                <a:cs typeface="Times New Roman" panose="02020603050405020304" pitchFamily="18" charset="0"/>
              </a:rPr>
              <a:t>(pandas)</a:t>
            </a:r>
            <a:endParaRPr lang="zh-CN" altLang="en-US" b="1" dirty="0">
              <a:solidFill>
                <a:schemeClr val="bg1"/>
              </a:solidFill>
              <a:latin typeface="Times New Roman" panose="02020603050405020304" pitchFamily="18" charset="0"/>
              <a:cs typeface="Times New Roman" panose="02020603050405020304" pitchFamily="18"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800" b="1" dirty="0">
                <a:solidFill>
                  <a:schemeClr val="bg1"/>
                </a:solidFill>
                <a:latin typeface="Times New Roman"/>
                <a:cs typeface="Times New Roman"/>
              </a:rPr>
              <a:t>第</a:t>
            </a:r>
            <a:r>
              <a:rPr lang="en-US" altLang="zh-CN" sz="2800" b="1" dirty="0">
                <a:solidFill>
                  <a:schemeClr val="bg1"/>
                </a:solidFill>
                <a:latin typeface="Times New Roman"/>
                <a:cs typeface="Times New Roman"/>
              </a:rPr>
              <a:t>3</a:t>
            </a:r>
            <a:r>
              <a:rPr lang="zh-CN" altLang="en-US" sz="2800" b="1" dirty="0">
                <a:solidFill>
                  <a:schemeClr val="bg1"/>
                </a:solidFill>
                <a:latin typeface="Times New Roman"/>
                <a:cs typeface="Times New Roman"/>
              </a:rPr>
              <a:t>章：数据预处理</a:t>
            </a:r>
            <a:endParaRPr lang="en-US" altLang="zh-CN" sz="2800" b="1" dirty="0">
              <a:solidFill>
                <a:schemeClr val="bg1"/>
              </a:solidFill>
              <a:latin typeface="Times New Roman"/>
              <a:cs typeface="Times New Roman"/>
            </a:endParaRPr>
          </a:p>
        </p:txBody>
      </p:sp>
    </p:spTree>
    <p:extLst>
      <p:ext uri="{BB962C8B-B14F-4D97-AF65-F5344CB8AC3E}">
        <p14:creationId xmlns:p14="http://schemas.microsoft.com/office/powerpoint/2010/main" val="733432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764" y="1236404"/>
            <a:ext cx="7943235" cy="4249996"/>
          </a:xfrm>
        </p:spPr>
        <p:txBody>
          <a:bodyPr>
            <a:noAutofit/>
          </a:bodyPr>
          <a:lstStyle/>
          <a:p>
            <a:pPr algn="l"/>
            <a:r>
              <a:rPr lang="zh-CN" altLang="en-US" sz="1600" b="1" dirty="0">
                <a:latin typeface="+mj-ea"/>
                <a:cs typeface="Times New Roman"/>
              </a:rPr>
              <a:t>数据预处理</a:t>
            </a:r>
            <a:r>
              <a:rPr lang="en-US" altLang="zh-CN" sz="1600" b="1" dirty="0">
                <a:latin typeface="+mj-ea"/>
                <a:cs typeface="Times New Roman"/>
              </a:rPr>
              <a:t>:</a:t>
            </a:r>
            <a:br>
              <a:rPr lang="en-US" altLang="zh-CN" sz="1600" b="1" dirty="0">
                <a:latin typeface="+mj-ea"/>
                <a:cs typeface="Times New Roman"/>
              </a:rPr>
            </a:br>
            <a:r>
              <a:rPr lang="en-US" altLang="zh-CN" sz="1600" b="1" dirty="0">
                <a:latin typeface="+mj-ea"/>
                <a:cs typeface="Times New Roman"/>
              </a:rPr>
              <a:t>(2)</a:t>
            </a:r>
            <a:r>
              <a:rPr lang="zh-CN" altLang="en-US" sz="1600" b="1" dirty="0">
                <a:latin typeface="+mj-ea"/>
                <a:cs typeface="Times New Roman"/>
              </a:rPr>
              <a:t>数据集成</a:t>
            </a:r>
            <a:r>
              <a:rPr lang="en-US" altLang="zh-CN" sz="1600" b="1" dirty="0">
                <a:latin typeface="+mj-ea"/>
                <a:cs typeface="Times New Roman"/>
              </a:rPr>
              <a:t>:</a:t>
            </a:r>
            <a:br>
              <a:rPr lang="en-US" altLang="zh-CN" sz="1600" b="1" dirty="0">
                <a:latin typeface="+mj-ea"/>
                <a:cs typeface="Times New Roman"/>
              </a:rPr>
            </a:br>
            <a:r>
              <a:rPr lang="zh-CN" altLang="en-US" sz="1600" b="1" dirty="0">
                <a:latin typeface="+mj-ea"/>
                <a:cs typeface="Times New Roman"/>
              </a:rPr>
              <a:t>把多个数据源的数据一起处理。</a:t>
            </a: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endParaRPr lang="en-US" altLang="zh-CN" sz="1600" b="1" dirty="0">
              <a:latin typeface="+mj-ea"/>
              <a:cs typeface="Times New Roman"/>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7" name="Rectangle 6"/>
          <p:cNvSpPr>
            <a:spLocks noChangeArrowheads="1"/>
          </p:cNvSpPr>
          <p:nvPr/>
        </p:nvSpPr>
        <p:spPr bwMode="auto">
          <a:xfrm>
            <a:off x="0" y="5638800"/>
            <a:ext cx="9144000" cy="12192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800" b="1" dirty="0">
                <a:solidFill>
                  <a:schemeClr val="bg1"/>
                </a:solidFill>
                <a:latin typeface="Times New Roman"/>
                <a:cs typeface="Times New Roman"/>
              </a:rPr>
              <a:t>第</a:t>
            </a:r>
            <a:r>
              <a:rPr lang="en-US" altLang="zh-CN" sz="2800" b="1" dirty="0">
                <a:solidFill>
                  <a:schemeClr val="bg1"/>
                </a:solidFill>
                <a:latin typeface="Times New Roman"/>
                <a:cs typeface="Times New Roman"/>
              </a:rPr>
              <a:t>3</a:t>
            </a:r>
            <a:r>
              <a:rPr lang="zh-CN" altLang="en-US" sz="2800" b="1" dirty="0">
                <a:solidFill>
                  <a:schemeClr val="bg1"/>
                </a:solidFill>
                <a:latin typeface="Times New Roman"/>
                <a:cs typeface="Times New Roman"/>
              </a:rPr>
              <a:t>章：数据预处理</a:t>
            </a:r>
            <a:endParaRPr lang="en-US" altLang="zh-CN" sz="2800" b="1" dirty="0">
              <a:solidFill>
                <a:schemeClr val="bg1"/>
              </a:solidFill>
              <a:latin typeface="Times New Roman"/>
              <a:cs typeface="Times New Roman"/>
            </a:endParaRPr>
          </a:p>
        </p:txBody>
      </p:sp>
      <p:pic>
        <p:nvPicPr>
          <p:cNvPr id="3" name="图片 2" descr="屏幕快照 2019-03-11 下午1.09.14.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2144326"/>
            <a:ext cx="3375639" cy="1684925"/>
          </a:xfrm>
          <a:prstGeom prst="rect">
            <a:avLst/>
          </a:prstGeom>
        </p:spPr>
      </p:pic>
      <p:pic>
        <p:nvPicPr>
          <p:cNvPr id="5" name="图片 4" descr="屏幕快照 2019-03-11 下午1.09.21.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3829251"/>
            <a:ext cx="3581400" cy="1809549"/>
          </a:xfrm>
          <a:prstGeom prst="rect">
            <a:avLst/>
          </a:prstGeom>
        </p:spPr>
      </p:pic>
      <p:sp>
        <p:nvSpPr>
          <p:cNvPr id="6" name="文本框 5"/>
          <p:cNvSpPr txBox="1"/>
          <p:nvPr/>
        </p:nvSpPr>
        <p:spPr>
          <a:xfrm>
            <a:off x="3683000" y="1766868"/>
            <a:ext cx="4891086" cy="2246769"/>
          </a:xfrm>
          <a:prstGeom prst="rect">
            <a:avLst/>
          </a:prstGeom>
          <a:noFill/>
        </p:spPr>
        <p:txBody>
          <a:bodyPr wrap="square" rtlCol="0">
            <a:spAutoFit/>
          </a:bodyPr>
          <a:lstStyle/>
          <a:p>
            <a:r>
              <a:rPr lang="en-US" altLang="zh-CN" sz="1400" dirty="0" err="1">
                <a:latin typeface="Times New Roman" panose="02020603050405020304" pitchFamily="18" charset="0"/>
                <a:cs typeface="Times New Roman" panose="02020603050405020304" pitchFamily="18" charset="0"/>
              </a:rPr>
              <a:t>MSZonging</a:t>
            </a:r>
            <a:r>
              <a:rPr lang="zh-CN" altLang="en-US" sz="1400" dirty="0">
                <a:latin typeface="Times New Roman" panose="02020603050405020304" pitchFamily="18" charset="0"/>
                <a:cs typeface="Times New Roman" panose="02020603050405020304" pitchFamily="18" charset="0"/>
              </a:rPr>
              <a:t>：房子所在区域的类型，</a:t>
            </a:r>
            <a:r>
              <a:rPr lang="en-US" altLang="zh-CN" sz="1400" dirty="0">
                <a:latin typeface="Times New Roman" panose="02020603050405020304" pitchFamily="18" charset="0"/>
                <a:cs typeface="Times New Roman" panose="02020603050405020304" pitchFamily="18" charset="0"/>
              </a:rPr>
              <a:t>A </a:t>
            </a:r>
            <a:r>
              <a:rPr lang="zh-CN" altLang="en-US" sz="1400" dirty="0">
                <a:latin typeface="Times New Roman" panose="02020603050405020304" pitchFamily="18" charset="0"/>
                <a:cs typeface="Times New Roman" panose="02020603050405020304" pitchFamily="18" charset="0"/>
              </a:rPr>
              <a:t>代表“农业”，</a:t>
            </a:r>
            <a:r>
              <a:rPr lang="en-US" altLang="zh-CN" sz="1400" dirty="0">
                <a:latin typeface="Times New Roman" panose="02020603050405020304" pitchFamily="18" charset="0"/>
                <a:cs typeface="Times New Roman" panose="02020603050405020304" pitchFamily="18" charset="0"/>
              </a:rPr>
              <a:t>C </a:t>
            </a:r>
            <a:r>
              <a:rPr lang="zh-CN" altLang="en-US" sz="1400" dirty="0">
                <a:latin typeface="Times New Roman" panose="02020603050405020304" pitchFamily="18" charset="0"/>
                <a:cs typeface="Times New Roman" panose="02020603050405020304" pitchFamily="18" charset="0"/>
              </a:rPr>
              <a:t>代表“商业”，</a:t>
            </a:r>
            <a:r>
              <a:rPr lang="en-US" altLang="zh-CN" sz="1400" dirty="0">
                <a:latin typeface="Times New Roman" panose="02020603050405020304" pitchFamily="18" charset="0"/>
                <a:cs typeface="Times New Roman" panose="02020603050405020304" pitchFamily="18" charset="0"/>
              </a:rPr>
              <a:t>I </a:t>
            </a:r>
            <a:r>
              <a:rPr lang="zh-CN" altLang="en-US" sz="1400" dirty="0">
                <a:latin typeface="Times New Roman" panose="02020603050405020304" pitchFamily="18" charset="0"/>
                <a:cs typeface="Times New Roman" panose="02020603050405020304" pitchFamily="18" charset="0"/>
              </a:rPr>
              <a:t>代表</a:t>
            </a:r>
          </a:p>
          <a:p>
            <a:r>
              <a:rPr lang="zh-CN" altLang="en-US" sz="1400" dirty="0">
                <a:latin typeface="Times New Roman" panose="02020603050405020304" pitchFamily="18" charset="0"/>
                <a:cs typeface="Times New Roman" panose="02020603050405020304" pitchFamily="18" charset="0"/>
              </a:rPr>
              <a:t>“工业”，</a:t>
            </a:r>
            <a:r>
              <a:rPr lang="en-US" altLang="zh-CN" sz="1400" dirty="0">
                <a:latin typeface="Times New Roman" panose="02020603050405020304" pitchFamily="18" charset="0"/>
                <a:cs typeface="Times New Roman" panose="02020603050405020304" pitchFamily="18" charset="0"/>
              </a:rPr>
              <a:t>RH </a:t>
            </a:r>
            <a:r>
              <a:rPr lang="zh-CN" altLang="en-US" sz="1400" dirty="0">
                <a:latin typeface="Times New Roman" panose="02020603050405020304" pitchFamily="18" charset="0"/>
                <a:cs typeface="Times New Roman" panose="02020603050405020304" pitchFamily="18" charset="0"/>
              </a:rPr>
              <a:t>代表“住宅密集区”，</a:t>
            </a:r>
            <a:r>
              <a:rPr lang="en-US" altLang="zh-CN" sz="1400" dirty="0">
                <a:latin typeface="Times New Roman" panose="02020603050405020304" pitchFamily="18" charset="0"/>
                <a:cs typeface="Times New Roman" panose="02020603050405020304" pitchFamily="18" charset="0"/>
              </a:rPr>
              <a:t>RL </a:t>
            </a:r>
            <a:r>
              <a:rPr lang="zh-CN" altLang="en-US" sz="1400" dirty="0">
                <a:latin typeface="Times New Roman" panose="02020603050405020304" pitchFamily="18" charset="0"/>
                <a:cs typeface="Times New Roman" panose="02020603050405020304" pitchFamily="18" charset="0"/>
              </a:rPr>
              <a:t>代表“住宅稀疏区”。</a:t>
            </a:r>
          </a:p>
          <a:p>
            <a:r>
              <a:rPr lang="en-US" altLang="zh-CN" sz="1400" dirty="0" err="1">
                <a:latin typeface="Times New Roman" panose="02020603050405020304" pitchFamily="18" charset="0"/>
                <a:cs typeface="Times New Roman" panose="02020603050405020304" pitchFamily="18" charset="0"/>
              </a:rPr>
              <a:t>LotArea</a:t>
            </a:r>
            <a:r>
              <a:rPr lang="zh-CN" altLang="en-US" sz="1400" dirty="0">
                <a:latin typeface="Times New Roman" panose="02020603050405020304" pitchFamily="18" charset="0"/>
                <a:cs typeface="Times New Roman" panose="02020603050405020304" pitchFamily="18" charset="0"/>
              </a:rPr>
              <a:t>：宅基地面积，单位为平房英尺。</a:t>
            </a:r>
          </a:p>
          <a:p>
            <a:r>
              <a:rPr lang="en-US" altLang="zh-CN" sz="1400" dirty="0" err="1">
                <a:latin typeface="Times New Roman" panose="02020603050405020304" pitchFamily="18" charset="0"/>
                <a:cs typeface="Times New Roman" panose="02020603050405020304" pitchFamily="18" charset="0"/>
              </a:rPr>
              <a:t>YearBuilt</a:t>
            </a:r>
            <a:r>
              <a:rPr lang="zh-CN" altLang="en-US" sz="1400" dirty="0">
                <a:latin typeface="Times New Roman" panose="02020603050405020304" pitchFamily="18" charset="0"/>
                <a:cs typeface="Times New Roman" panose="02020603050405020304" pitchFamily="18" charset="0"/>
              </a:rPr>
              <a:t>：初始建造年份。</a:t>
            </a:r>
          </a:p>
          <a:p>
            <a:r>
              <a:rPr lang="en-US" altLang="zh-CN" sz="1400" dirty="0" err="1">
                <a:latin typeface="Times New Roman" panose="02020603050405020304" pitchFamily="18" charset="0"/>
                <a:cs typeface="Times New Roman" panose="02020603050405020304" pitchFamily="18" charset="0"/>
              </a:rPr>
              <a:t>MSSubClass</a:t>
            </a:r>
            <a:r>
              <a:rPr lang="zh-CN" altLang="en-US" sz="1400" dirty="0">
                <a:latin typeface="Times New Roman" panose="02020603050405020304" pitchFamily="18" charset="0"/>
                <a:cs typeface="Times New Roman" panose="02020603050405020304" pitchFamily="18" charset="0"/>
              </a:rPr>
              <a:t>：住宅风格，“</a:t>
            </a:r>
            <a:r>
              <a:rPr lang="en-US" altLang="zh-CN" sz="1400" dirty="0">
                <a:latin typeface="Times New Roman" panose="02020603050405020304" pitchFamily="18" charset="0"/>
                <a:cs typeface="Times New Roman" panose="02020603050405020304" pitchFamily="18" charset="0"/>
              </a:rPr>
              <a:t>20”</a:t>
            </a:r>
            <a:r>
              <a:rPr lang="zh-CN" altLang="en-US" sz="1400" dirty="0">
                <a:latin typeface="Times New Roman" panose="02020603050405020304" pitchFamily="18" charset="0"/>
                <a:cs typeface="Times New Roman" panose="02020603050405020304" pitchFamily="18" charset="0"/>
              </a:rPr>
              <a:t>代表“一层，全新风格”，“</a:t>
            </a:r>
            <a:r>
              <a:rPr lang="en-US" altLang="zh-CN" sz="1400" dirty="0">
                <a:latin typeface="Times New Roman" panose="02020603050405020304" pitchFamily="18" charset="0"/>
                <a:cs typeface="Times New Roman" panose="02020603050405020304" pitchFamily="18" charset="0"/>
              </a:rPr>
              <a:t>30”</a:t>
            </a:r>
            <a:r>
              <a:rPr lang="zh-CN" altLang="en-US" sz="1400" dirty="0">
                <a:latin typeface="Times New Roman" panose="02020603050405020304" pitchFamily="18" charset="0"/>
                <a:cs typeface="Times New Roman" panose="02020603050405020304" pitchFamily="18" charset="0"/>
              </a:rPr>
              <a:t>代表“一层，</a:t>
            </a:r>
          </a:p>
          <a:p>
            <a:r>
              <a:rPr lang="zh-CN" altLang="en-US" sz="1400" dirty="0">
                <a:latin typeface="Times New Roman" panose="02020603050405020304" pitchFamily="18" charset="0"/>
                <a:cs typeface="Times New Roman" panose="02020603050405020304" pitchFamily="18" charset="0"/>
              </a:rPr>
              <a:t>老式风格”，“</a:t>
            </a:r>
            <a:r>
              <a:rPr lang="en-US" altLang="zh-CN" sz="1400" dirty="0">
                <a:latin typeface="Times New Roman" panose="02020603050405020304" pitchFamily="18" charset="0"/>
                <a:cs typeface="Times New Roman" panose="02020603050405020304" pitchFamily="18" charset="0"/>
              </a:rPr>
              <a:t>40”</a:t>
            </a:r>
            <a:r>
              <a:rPr lang="zh-CN" altLang="en-US" sz="1400" dirty="0">
                <a:latin typeface="Times New Roman" panose="02020603050405020304" pitchFamily="18" charset="0"/>
                <a:cs typeface="Times New Roman" panose="02020603050405020304" pitchFamily="18" charset="0"/>
              </a:rPr>
              <a:t>表示“一层，有阁楼”，“</a:t>
            </a:r>
            <a:r>
              <a:rPr lang="en-US" altLang="zh-CN" sz="1400" dirty="0">
                <a:latin typeface="Times New Roman" panose="02020603050405020304" pitchFamily="18" charset="0"/>
                <a:cs typeface="Times New Roman" panose="02020603050405020304" pitchFamily="18" charset="0"/>
              </a:rPr>
              <a:t>50”</a:t>
            </a:r>
            <a:r>
              <a:rPr lang="zh-CN" altLang="en-US" sz="1400" dirty="0">
                <a:latin typeface="Times New Roman" panose="02020603050405020304" pitchFamily="18" charset="0"/>
                <a:cs typeface="Times New Roman" panose="02020603050405020304" pitchFamily="18" charset="0"/>
              </a:rPr>
              <a:t>表示“二层，新式风格”</a:t>
            </a:r>
            <a:endParaRPr kumimoji="1" lang="zh-CN" altLang="en-US" sz="1400"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3683000" y="4013637"/>
            <a:ext cx="5461000" cy="1600438"/>
          </a:xfrm>
          <a:prstGeom prst="rect">
            <a:avLst/>
          </a:prstGeom>
          <a:noFill/>
        </p:spPr>
        <p:txBody>
          <a:bodyPr wrap="square" rtlCol="0">
            <a:spAutoFit/>
          </a:bodyPr>
          <a:lstStyle/>
          <a:p>
            <a:r>
              <a:rPr lang="en-US" altLang="zh-TW" sz="1400" dirty="0" err="1">
                <a:latin typeface="Times New Roman" panose="02020603050405020304" pitchFamily="18" charset="0"/>
                <a:cs typeface="Times New Roman" panose="02020603050405020304" pitchFamily="18" charset="0"/>
              </a:rPr>
              <a:t>RoofStyle</a:t>
            </a:r>
            <a:r>
              <a:rPr lang="zh-TW" altLang="en-US" sz="1400" dirty="0">
                <a:latin typeface="Times New Roman" panose="02020603050405020304" pitchFamily="18" charset="0"/>
                <a:cs typeface="Times New Roman" panose="02020603050405020304" pitchFamily="18" charset="0"/>
              </a:rPr>
              <a:t>：房顶风格，</a:t>
            </a:r>
            <a:r>
              <a:rPr lang="en-US" altLang="zh-TW" sz="1400" dirty="0">
                <a:latin typeface="Times New Roman" panose="02020603050405020304" pitchFamily="18" charset="0"/>
                <a:cs typeface="Times New Roman" panose="02020603050405020304" pitchFamily="18" charset="0"/>
              </a:rPr>
              <a:t>Flat </a:t>
            </a:r>
            <a:r>
              <a:rPr lang="zh-TW" altLang="en-US" sz="1400" dirty="0">
                <a:latin typeface="Times New Roman" panose="02020603050405020304" pitchFamily="18" charset="0"/>
                <a:cs typeface="Times New Roman" panose="02020603050405020304" pitchFamily="18" charset="0"/>
              </a:rPr>
              <a:t>为平顶，</a:t>
            </a:r>
            <a:r>
              <a:rPr lang="en-US" altLang="zh-TW" sz="1400" dirty="0">
                <a:latin typeface="Times New Roman" panose="02020603050405020304" pitchFamily="18" charset="0"/>
                <a:cs typeface="Times New Roman" panose="02020603050405020304" pitchFamily="18" charset="0"/>
              </a:rPr>
              <a:t>Gable </a:t>
            </a:r>
            <a:r>
              <a:rPr lang="zh-TW" altLang="en-US" sz="1400" dirty="0">
                <a:latin typeface="Times New Roman" panose="02020603050405020304" pitchFamily="18" charset="0"/>
                <a:cs typeface="Times New Roman" panose="02020603050405020304" pitchFamily="18" charset="0"/>
              </a:rPr>
              <a:t>为山墙型，</a:t>
            </a:r>
            <a:r>
              <a:rPr lang="en-US" altLang="zh-TW" sz="1400" dirty="0">
                <a:latin typeface="Times New Roman" panose="02020603050405020304" pitchFamily="18" charset="0"/>
                <a:cs typeface="Times New Roman" panose="02020603050405020304" pitchFamily="18" charset="0"/>
              </a:rPr>
              <a:t>Hip </a:t>
            </a:r>
            <a:r>
              <a:rPr lang="zh-TW" altLang="en-US" sz="1400" dirty="0">
                <a:latin typeface="Times New Roman" panose="02020603050405020304" pitchFamily="18" charset="0"/>
                <a:cs typeface="Times New Roman" panose="02020603050405020304" pitchFamily="18" charset="0"/>
              </a:rPr>
              <a:t>为四坡屋顶，</a:t>
            </a:r>
            <a:r>
              <a:rPr lang="en-US" altLang="zh-CN" sz="1400" dirty="0">
                <a:latin typeface="Times New Roman" panose="02020603050405020304" pitchFamily="18" charset="0"/>
                <a:cs typeface="Times New Roman" panose="02020603050405020304" pitchFamily="18" charset="0"/>
              </a:rPr>
              <a:t>Shed </a:t>
            </a:r>
            <a:r>
              <a:rPr lang="zh-CN" altLang="en-US" sz="1400" dirty="0">
                <a:latin typeface="Times New Roman" panose="02020603050405020304" pitchFamily="18" charset="0"/>
                <a:cs typeface="Times New Roman" panose="02020603050405020304" pitchFamily="18" charset="0"/>
              </a:rPr>
              <a:t>代表单坡屋顶。</a:t>
            </a:r>
          </a:p>
          <a:p>
            <a:r>
              <a:rPr lang="en-US" altLang="zh-CN" sz="1400" dirty="0" err="1">
                <a:latin typeface="Times New Roman" panose="02020603050405020304" pitchFamily="18" charset="0"/>
                <a:cs typeface="Times New Roman" panose="02020603050405020304" pitchFamily="18" charset="0"/>
              </a:rPr>
              <a:t>PoolArea</a:t>
            </a:r>
            <a:r>
              <a:rPr lang="zh-CN" altLang="en-US" sz="1400" dirty="0">
                <a:latin typeface="Times New Roman" panose="02020603050405020304" pitchFamily="18" charset="0"/>
                <a:cs typeface="Times New Roman" panose="02020603050405020304" pitchFamily="18" charset="0"/>
              </a:rPr>
              <a:t>：游泳池面积，单位为平方英尺。</a:t>
            </a:r>
          </a:p>
          <a:p>
            <a:r>
              <a:rPr lang="en-US" altLang="zh-CN" sz="1400" dirty="0" err="1">
                <a:latin typeface="Times New Roman" panose="02020603050405020304" pitchFamily="18" charset="0"/>
                <a:cs typeface="Times New Roman" panose="02020603050405020304" pitchFamily="18" charset="0"/>
              </a:rPr>
              <a:t>PoolQC</a:t>
            </a:r>
            <a:r>
              <a:rPr lang="zh-CN" altLang="en-US" sz="1400" dirty="0">
                <a:latin typeface="Times New Roman" panose="02020603050405020304" pitchFamily="18" charset="0"/>
                <a:cs typeface="Times New Roman" panose="02020603050405020304" pitchFamily="18" charset="0"/>
              </a:rPr>
              <a:t>：游泳池质量，</a:t>
            </a:r>
            <a:r>
              <a:rPr lang="en-US" altLang="zh-CN" sz="1400" dirty="0">
                <a:latin typeface="Times New Roman" panose="02020603050405020304" pitchFamily="18" charset="0"/>
                <a:cs typeface="Times New Roman" panose="02020603050405020304" pitchFamily="18" charset="0"/>
              </a:rPr>
              <a:t>Ex </a:t>
            </a:r>
            <a:r>
              <a:rPr lang="zh-CN" altLang="en-US" sz="1400" dirty="0">
                <a:latin typeface="Times New Roman" panose="02020603050405020304" pitchFamily="18" charset="0"/>
                <a:cs typeface="Times New Roman" panose="02020603050405020304" pitchFamily="18" charset="0"/>
              </a:rPr>
              <a:t>表示“特别好”，</a:t>
            </a:r>
            <a:r>
              <a:rPr lang="en-US" altLang="zh-CN" sz="1400" dirty="0" err="1">
                <a:latin typeface="Times New Roman" panose="02020603050405020304" pitchFamily="18" charset="0"/>
                <a:cs typeface="Times New Roman" panose="02020603050405020304" pitchFamily="18" charset="0"/>
              </a:rPr>
              <a:t>Gd</a:t>
            </a:r>
            <a:r>
              <a:rPr lang="en-US" altLang="zh-CN" sz="1400" dirty="0">
                <a:latin typeface="Times New Roman" panose="02020603050405020304" pitchFamily="18" charset="0"/>
                <a:cs typeface="Times New Roman" panose="02020603050405020304" pitchFamily="18" charset="0"/>
              </a:rPr>
              <a:t> </a:t>
            </a:r>
            <a:r>
              <a:rPr lang="zh-CN" altLang="en-US" sz="1400" dirty="0">
                <a:latin typeface="Times New Roman" panose="02020603050405020304" pitchFamily="18" charset="0"/>
                <a:cs typeface="Times New Roman" panose="02020603050405020304" pitchFamily="18" charset="0"/>
              </a:rPr>
              <a:t>表示“好”，</a:t>
            </a:r>
            <a:r>
              <a:rPr lang="en-US" altLang="zh-CN" sz="1400" dirty="0">
                <a:latin typeface="Times New Roman" panose="02020603050405020304" pitchFamily="18" charset="0"/>
                <a:cs typeface="Times New Roman" panose="02020603050405020304" pitchFamily="18" charset="0"/>
              </a:rPr>
              <a:t>TA </a:t>
            </a:r>
            <a:r>
              <a:rPr lang="zh-CN" altLang="en-US" sz="1400" dirty="0">
                <a:latin typeface="Times New Roman" panose="02020603050405020304" pitchFamily="18" charset="0"/>
                <a:cs typeface="Times New Roman" panose="02020603050405020304" pitchFamily="18" charset="0"/>
              </a:rPr>
              <a:t>表示“普通”，</a:t>
            </a:r>
          </a:p>
          <a:p>
            <a:r>
              <a:rPr lang="en-US" altLang="zh-CN" sz="1400" dirty="0" err="1">
                <a:latin typeface="Times New Roman" panose="02020603050405020304" pitchFamily="18" charset="0"/>
                <a:cs typeface="Times New Roman" panose="02020603050405020304" pitchFamily="18" charset="0"/>
              </a:rPr>
              <a:t>Fa</a:t>
            </a:r>
            <a:r>
              <a:rPr lang="en-US" altLang="zh-CN" sz="1400" dirty="0">
                <a:latin typeface="Times New Roman" panose="02020603050405020304" pitchFamily="18" charset="0"/>
                <a:cs typeface="Times New Roman" panose="02020603050405020304" pitchFamily="18" charset="0"/>
              </a:rPr>
              <a:t> </a:t>
            </a:r>
            <a:r>
              <a:rPr lang="zh-CN" altLang="en-US" sz="1400" dirty="0">
                <a:latin typeface="Times New Roman" panose="02020603050405020304" pitchFamily="18" charset="0"/>
                <a:cs typeface="Times New Roman" panose="02020603050405020304" pitchFamily="18" charset="0"/>
              </a:rPr>
              <a:t>表示“可接受”，</a:t>
            </a:r>
            <a:r>
              <a:rPr lang="en-US" altLang="zh-CN" sz="1400" dirty="0">
                <a:latin typeface="Times New Roman" panose="02020603050405020304" pitchFamily="18" charset="0"/>
                <a:cs typeface="Times New Roman" panose="02020603050405020304" pitchFamily="18" charset="0"/>
              </a:rPr>
              <a:t>NA </a:t>
            </a:r>
            <a:r>
              <a:rPr lang="zh-CN" altLang="en-US" sz="1400" dirty="0">
                <a:latin typeface="Times New Roman" panose="02020603050405020304" pitchFamily="18" charset="0"/>
                <a:cs typeface="Times New Roman" panose="02020603050405020304" pitchFamily="18" charset="0"/>
              </a:rPr>
              <a:t>表示“没有泳池”。</a:t>
            </a:r>
          </a:p>
          <a:p>
            <a:r>
              <a:rPr lang="en-US" altLang="zh-CN" sz="1400" dirty="0" err="1">
                <a:latin typeface="Times New Roman" panose="02020603050405020304" pitchFamily="18" charset="0"/>
                <a:cs typeface="Times New Roman" panose="02020603050405020304" pitchFamily="18" charset="0"/>
              </a:rPr>
              <a:t>GarageArea</a:t>
            </a:r>
            <a:r>
              <a:rPr lang="zh-CN" altLang="en-US" sz="1400" dirty="0">
                <a:latin typeface="Times New Roman" panose="02020603050405020304" pitchFamily="18" charset="0"/>
                <a:cs typeface="Times New Roman" panose="02020603050405020304" pitchFamily="18" charset="0"/>
              </a:rPr>
              <a:t>：车库面积，单位平方英尺</a:t>
            </a:r>
            <a:endParaRPr kumimoji="1" lang="zh-CN" altLang="en-US" sz="1400" dirty="0">
              <a:latin typeface="Times New Roman" panose="02020603050405020304" pitchFamily="18" charset="0"/>
              <a:cs typeface="Times New Roman" panose="02020603050405020304" pitchFamily="18" charset="0"/>
            </a:endParaRPr>
          </a:p>
        </p:txBody>
      </p:sp>
      <p:sp>
        <p:nvSpPr>
          <p:cNvPr id="20" name="圆角矩形 19"/>
          <p:cNvSpPr/>
          <p:nvPr/>
        </p:nvSpPr>
        <p:spPr>
          <a:xfrm>
            <a:off x="2552699" y="4127500"/>
            <a:ext cx="880704" cy="266700"/>
          </a:xfrm>
          <a:prstGeom prst="roundRect">
            <a:avLst/>
          </a:prstGeom>
          <a:solidFill>
            <a:schemeClr val="lt1">
              <a:alpha val="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40825175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764" y="1236404"/>
            <a:ext cx="7943235" cy="4249996"/>
          </a:xfrm>
        </p:spPr>
        <p:txBody>
          <a:bodyPr>
            <a:noAutofit/>
          </a:bodyPr>
          <a:lstStyle/>
          <a:p>
            <a:pPr algn="l"/>
            <a:r>
              <a:rPr lang="zh-CN" altLang="en-US" sz="1600" b="1" dirty="0">
                <a:latin typeface="+mj-ea"/>
                <a:cs typeface="Times New Roman"/>
              </a:rPr>
              <a:t>数据预处理</a:t>
            </a:r>
            <a:r>
              <a:rPr lang="en-US" altLang="zh-CN" sz="1600" b="1" dirty="0">
                <a:latin typeface="+mj-ea"/>
                <a:cs typeface="Times New Roman"/>
              </a:rPr>
              <a:t>:</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(2)</a:t>
            </a:r>
            <a:r>
              <a:rPr lang="zh-CN" altLang="en-US" sz="1600" b="1" dirty="0">
                <a:latin typeface="+mj-ea"/>
                <a:cs typeface="Times New Roman"/>
              </a:rPr>
              <a:t>数据集成</a:t>
            </a:r>
            <a:r>
              <a:rPr lang="en-US" altLang="zh-CN" sz="1600" b="1" dirty="0">
                <a:latin typeface="+mj-ea"/>
                <a:cs typeface="Times New Roman"/>
              </a:rPr>
              <a:t>:</a:t>
            </a:r>
            <a:r>
              <a:rPr lang="zh-CN" altLang="en-US" sz="1600" b="1" dirty="0">
                <a:latin typeface="+mj-ea"/>
                <a:cs typeface="Times New Roman"/>
              </a:rPr>
              <a:t>把多个数据源的数据一起处理。</a:t>
            </a: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endParaRPr lang="en-US" altLang="zh-CN" sz="1600" b="1" dirty="0">
              <a:latin typeface="+mj-ea"/>
              <a:cs typeface="Times New Roman"/>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7" name="Rectangle 6"/>
          <p:cNvSpPr>
            <a:spLocks noChangeArrowheads="1"/>
          </p:cNvSpPr>
          <p:nvPr/>
        </p:nvSpPr>
        <p:spPr bwMode="auto">
          <a:xfrm>
            <a:off x="0" y="5638800"/>
            <a:ext cx="9144000" cy="1219200"/>
          </a:xfrm>
          <a:prstGeom prst="rect">
            <a:avLst/>
          </a:prstGeom>
          <a:solidFill>
            <a:schemeClr val="tx2"/>
          </a:solidFill>
          <a:ln w="9525">
            <a:solidFill>
              <a:srgbClr val="2461AA"/>
            </a:solidFill>
            <a:miter lim="800000"/>
            <a:headEnd/>
            <a:tailEnd/>
          </a:ln>
        </p:spPr>
        <p:txBody>
          <a:bodyPr lIns="91411" tIns="45706" rIns="91411" bIns="45706" anchor="ctr"/>
          <a:lstStyle/>
          <a:p>
            <a:pPr marL="342900" indent="-342900" defTabSz="1406525">
              <a:buAutoNum type="arabicParenBoth"/>
            </a:pPr>
            <a:r>
              <a:rPr lang="en-US" altLang="zh-CN" dirty="0" err="1">
                <a:solidFill>
                  <a:srgbClr val="FFFFFF"/>
                </a:solidFill>
                <a:latin typeface="Times New Roman" panose="02020603050405020304" pitchFamily="18" charset="0"/>
                <a:cs typeface="Times New Roman" panose="02020603050405020304" pitchFamily="18" charset="0"/>
              </a:rPr>
              <a:t>LotArea</a:t>
            </a:r>
            <a:r>
              <a:rPr lang="en-US" altLang="zh-CN" dirty="0">
                <a:solidFill>
                  <a:srgbClr val="FFFFFF"/>
                </a:solidFill>
                <a:latin typeface="Times New Roman" panose="02020603050405020304" pitchFamily="18" charset="0"/>
                <a:cs typeface="Times New Roman" panose="02020603050405020304" pitchFamily="18" charset="0"/>
              </a:rPr>
              <a:t>,</a:t>
            </a:r>
            <a:r>
              <a:rPr lang="zh-CN" altLang="en-US" dirty="0">
                <a:solidFill>
                  <a:srgbClr val="FFFFFF"/>
                </a:solidFill>
                <a:latin typeface="Times New Roman" panose="02020603050405020304" pitchFamily="18" charset="0"/>
                <a:cs typeface="Times New Roman" panose="02020603050405020304" pitchFamily="18" charset="0"/>
              </a:rPr>
              <a:t>取了平均值。</a:t>
            </a:r>
          </a:p>
          <a:p>
            <a:pPr marL="342900" indent="-342900" defTabSz="1406525">
              <a:buAutoNum type="arabicParenBoth"/>
            </a:pPr>
            <a:r>
              <a:rPr lang="en-US" altLang="zh-CN" dirty="0" err="1">
                <a:solidFill>
                  <a:srgbClr val="FFFFFF"/>
                </a:solidFill>
                <a:latin typeface="Times New Roman" panose="02020603050405020304" pitchFamily="18" charset="0"/>
                <a:cs typeface="Times New Roman" panose="02020603050405020304" pitchFamily="18" charset="0"/>
              </a:rPr>
              <a:t>MSSubClas</a:t>
            </a:r>
            <a:r>
              <a:rPr lang="zh-CN" altLang="en-US" dirty="0">
                <a:solidFill>
                  <a:srgbClr val="FFFFFF"/>
                </a:solidFill>
                <a:latin typeface="Times New Roman" panose="02020603050405020304" pitchFamily="18" charset="0"/>
                <a:cs typeface="Times New Roman" panose="02020603050405020304" pitchFamily="18" charset="0"/>
              </a:rPr>
              <a:t>：按照多数原则</a:t>
            </a:r>
            <a:r>
              <a:rPr lang="en-US" altLang="zh-CN" dirty="0">
                <a:solidFill>
                  <a:srgbClr val="FFFFFF"/>
                </a:solidFill>
                <a:latin typeface="Times New Roman" panose="02020603050405020304" pitchFamily="18" charset="0"/>
                <a:cs typeface="Times New Roman" panose="02020603050405020304" pitchFamily="18" charset="0"/>
              </a:rPr>
              <a:t> </a:t>
            </a:r>
          </a:p>
          <a:p>
            <a:pPr marL="342900" indent="-342900" defTabSz="1406525">
              <a:buAutoNum type="arabicParenBoth"/>
            </a:pPr>
            <a:r>
              <a:rPr lang="en-US" altLang="zh-CN" dirty="0" err="1">
                <a:solidFill>
                  <a:srgbClr val="FFFFFF"/>
                </a:solidFill>
                <a:latin typeface="Times New Roman" panose="02020603050405020304" pitchFamily="18" charset="0"/>
                <a:cs typeface="Times New Roman" panose="02020603050405020304" pitchFamily="18" charset="0"/>
              </a:rPr>
              <a:t>PoolQC</a:t>
            </a:r>
            <a:r>
              <a:rPr lang="zh-CN" altLang="en-US" dirty="0">
                <a:solidFill>
                  <a:srgbClr val="FFFFFF"/>
                </a:solidFill>
                <a:latin typeface="Times New Roman" panose="02020603050405020304" pitchFamily="18" charset="0"/>
                <a:cs typeface="Times New Roman" panose="02020603050405020304" pitchFamily="18" charset="0"/>
              </a:rPr>
              <a:t>，按照</a:t>
            </a:r>
            <a:r>
              <a:rPr lang="en-US" altLang="zh-CN" dirty="0" err="1">
                <a:solidFill>
                  <a:srgbClr val="FFFFFF"/>
                </a:solidFill>
                <a:latin typeface="Times New Roman" panose="02020603050405020304" pitchFamily="18" charset="0"/>
                <a:cs typeface="Times New Roman" panose="02020603050405020304" pitchFamily="18" charset="0"/>
              </a:rPr>
              <a:t>PoolArea</a:t>
            </a:r>
            <a:r>
              <a:rPr lang="zh-CN" altLang="en-US" dirty="0">
                <a:solidFill>
                  <a:srgbClr val="FFFFFF"/>
                </a:solidFill>
                <a:latin typeface="Times New Roman" panose="02020603050405020304" pitchFamily="18" charset="0"/>
                <a:cs typeface="Times New Roman" panose="02020603050405020304" pitchFamily="18" charset="0"/>
              </a:rPr>
              <a:t>关联数据的相似性。</a:t>
            </a: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800" b="1" dirty="0">
                <a:solidFill>
                  <a:schemeClr val="bg1"/>
                </a:solidFill>
                <a:latin typeface="Times New Roman"/>
                <a:cs typeface="Times New Roman"/>
              </a:rPr>
              <a:t>第</a:t>
            </a:r>
            <a:r>
              <a:rPr lang="en-US" altLang="zh-CN" sz="2800" b="1" dirty="0">
                <a:solidFill>
                  <a:schemeClr val="bg1"/>
                </a:solidFill>
                <a:latin typeface="Times New Roman"/>
                <a:cs typeface="Times New Roman"/>
              </a:rPr>
              <a:t>3</a:t>
            </a:r>
            <a:r>
              <a:rPr lang="zh-CN" altLang="en-US" sz="2800" b="1" dirty="0">
                <a:solidFill>
                  <a:schemeClr val="bg1"/>
                </a:solidFill>
                <a:latin typeface="Times New Roman"/>
                <a:cs typeface="Times New Roman"/>
              </a:rPr>
              <a:t>章：数据预处理</a:t>
            </a:r>
            <a:endParaRPr lang="en-US" altLang="zh-CN" sz="2800" b="1" dirty="0">
              <a:solidFill>
                <a:schemeClr val="bg1"/>
              </a:solidFill>
              <a:latin typeface="Times New Roman"/>
              <a:cs typeface="Times New Roman"/>
            </a:endParaRPr>
          </a:p>
        </p:txBody>
      </p:sp>
      <p:pic>
        <p:nvPicPr>
          <p:cNvPr id="6" name="图片 5" descr="屏幕快照 2019-03-11 下午1.10.41.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764" y="2202174"/>
            <a:ext cx="8102600" cy="2806220"/>
          </a:xfrm>
          <a:prstGeom prst="rect">
            <a:avLst/>
          </a:prstGeom>
        </p:spPr>
      </p:pic>
      <p:sp>
        <p:nvSpPr>
          <p:cNvPr id="9" name="圆角矩形 8"/>
          <p:cNvSpPr/>
          <p:nvPr/>
        </p:nvSpPr>
        <p:spPr>
          <a:xfrm>
            <a:off x="4178300" y="4508500"/>
            <a:ext cx="635000" cy="266700"/>
          </a:xfrm>
          <a:prstGeom prst="roundRect">
            <a:avLst/>
          </a:prstGeom>
          <a:solidFill>
            <a:schemeClr val="lt1">
              <a:alpha val="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p>
        </p:txBody>
      </p:sp>
      <p:sp>
        <p:nvSpPr>
          <p:cNvPr id="20" name="圆角矩形 19"/>
          <p:cNvSpPr/>
          <p:nvPr/>
        </p:nvSpPr>
        <p:spPr>
          <a:xfrm>
            <a:off x="1905000" y="3644900"/>
            <a:ext cx="635000" cy="266700"/>
          </a:xfrm>
          <a:prstGeom prst="roundRect">
            <a:avLst/>
          </a:prstGeom>
          <a:solidFill>
            <a:schemeClr val="lt1">
              <a:alpha val="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p>
        </p:txBody>
      </p:sp>
      <p:sp>
        <p:nvSpPr>
          <p:cNvPr id="22" name="圆角矩形 21"/>
          <p:cNvSpPr/>
          <p:nvPr/>
        </p:nvSpPr>
        <p:spPr>
          <a:xfrm>
            <a:off x="7340599" y="3187700"/>
            <a:ext cx="635000" cy="266700"/>
          </a:xfrm>
          <a:prstGeom prst="roundRect">
            <a:avLst/>
          </a:prstGeom>
          <a:solidFill>
            <a:schemeClr val="lt1">
              <a:alpha val="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36215703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765" y="1236404"/>
            <a:ext cx="6533536" cy="4249996"/>
          </a:xfrm>
        </p:spPr>
        <p:txBody>
          <a:bodyPr>
            <a:noAutofit/>
          </a:bodyPr>
          <a:lstStyle/>
          <a:p>
            <a:pPr algn="l"/>
            <a:r>
              <a:rPr lang="zh-CN" altLang="en-US" sz="1600" b="1" dirty="0">
                <a:latin typeface="+mj-ea"/>
                <a:cs typeface="Times New Roman"/>
              </a:rPr>
              <a:t>数据预处理</a:t>
            </a:r>
            <a:r>
              <a:rPr lang="en-US" altLang="zh-CN" sz="1600" b="1" dirty="0">
                <a:latin typeface="+mj-ea"/>
                <a:cs typeface="Times New Roman"/>
              </a:rPr>
              <a:t>:</a:t>
            </a:r>
            <a:br>
              <a:rPr lang="en-US" altLang="zh-CN" sz="1600" b="1" dirty="0">
                <a:latin typeface="+mj-ea"/>
                <a:cs typeface="Times New Roman"/>
              </a:rPr>
            </a:br>
            <a:r>
              <a:rPr lang="en-US" altLang="zh-CN" sz="1600" b="1" dirty="0">
                <a:latin typeface="+mj-ea"/>
                <a:cs typeface="Times New Roman"/>
              </a:rPr>
              <a:t>(3)</a:t>
            </a:r>
            <a:r>
              <a:rPr lang="zh-CN" altLang="en-US" sz="1600" b="1" dirty="0">
                <a:latin typeface="+mj-ea"/>
                <a:cs typeface="Times New Roman"/>
              </a:rPr>
              <a:t>数据变换</a:t>
            </a: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zh-CN" altLang="en-US" sz="1600" b="1" dirty="0">
                <a:latin typeface="+mj-ea"/>
                <a:cs typeface="Times New Roman"/>
              </a:rPr>
              <a:t/>
            </a:r>
            <a:br>
              <a:rPr lang="zh-CN" altLang="en-US" sz="1600" b="1" dirty="0">
                <a:latin typeface="+mj-ea"/>
                <a:cs typeface="Times New Roman"/>
              </a:rPr>
            </a:br>
            <a:r>
              <a:rPr lang="zh-CN" altLang="en-US" sz="1600" b="1" dirty="0">
                <a:latin typeface="+mj-ea"/>
                <a:cs typeface="Times New Roman"/>
              </a:rPr>
              <a:t/>
            </a:r>
            <a:br>
              <a:rPr lang="zh-CN" altLang="en-US" sz="1600" b="1" dirty="0">
                <a:latin typeface="+mj-ea"/>
                <a:cs typeface="Times New Roman"/>
              </a:rPr>
            </a:br>
            <a:r>
              <a:rPr lang="zh-CN" altLang="en-US" sz="1600" b="1" dirty="0">
                <a:latin typeface="+mj-ea"/>
                <a:cs typeface="Times New Roman"/>
              </a:rPr>
              <a:t/>
            </a:r>
            <a:br>
              <a:rPr lang="zh-CN" altLang="en-US"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endParaRPr lang="en-US" altLang="zh-CN" sz="1600" b="1" dirty="0">
              <a:latin typeface="+mj-ea"/>
              <a:cs typeface="Times New Roman"/>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7" name="Rectangle 6"/>
          <p:cNvSpPr>
            <a:spLocks noChangeArrowheads="1"/>
          </p:cNvSpPr>
          <p:nvPr/>
        </p:nvSpPr>
        <p:spPr bwMode="auto">
          <a:xfrm>
            <a:off x="0" y="5638800"/>
            <a:ext cx="9144000" cy="12192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800" b="1" dirty="0">
                <a:solidFill>
                  <a:schemeClr val="bg1"/>
                </a:solidFill>
                <a:latin typeface="Times New Roman"/>
                <a:cs typeface="Times New Roman"/>
              </a:rPr>
              <a:t>第</a:t>
            </a:r>
            <a:r>
              <a:rPr lang="en-US" altLang="zh-CN" sz="2800" b="1" dirty="0">
                <a:solidFill>
                  <a:schemeClr val="bg1"/>
                </a:solidFill>
                <a:latin typeface="Times New Roman"/>
                <a:cs typeface="Times New Roman"/>
              </a:rPr>
              <a:t>3</a:t>
            </a:r>
            <a:r>
              <a:rPr lang="zh-CN" altLang="en-US" sz="2800" b="1" dirty="0">
                <a:solidFill>
                  <a:schemeClr val="bg1"/>
                </a:solidFill>
                <a:latin typeface="Times New Roman"/>
                <a:cs typeface="Times New Roman"/>
              </a:rPr>
              <a:t>章：数据预处理</a:t>
            </a:r>
            <a:endParaRPr lang="en-US" altLang="zh-CN" sz="2800" b="1" dirty="0">
              <a:solidFill>
                <a:schemeClr val="bg1"/>
              </a:solidFill>
              <a:latin typeface="Times New Roman"/>
              <a:cs typeface="Times New Roman"/>
            </a:endParaRPr>
          </a:p>
        </p:txBody>
      </p:sp>
      <p:pic>
        <p:nvPicPr>
          <p:cNvPr id="3" name="图片 2" descr="屏幕快照 2019-03-11 下午1.44.01.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164" y="2306816"/>
            <a:ext cx="5770902" cy="2125484"/>
          </a:xfrm>
          <a:prstGeom prst="rect">
            <a:avLst/>
          </a:prstGeom>
        </p:spPr>
      </p:pic>
      <p:sp>
        <p:nvSpPr>
          <p:cNvPr id="5" name="文本框 4"/>
          <p:cNvSpPr txBox="1"/>
          <p:nvPr/>
        </p:nvSpPr>
        <p:spPr>
          <a:xfrm>
            <a:off x="5800332" y="2624078"/>
            <a:ext cx="3305713" cy="2646878"/>
          </a:xfrm>
          <a:prstGeom prst="rect">
            <a:avLst/>
          </a:prstGeom>
          <a:noFill/>
        </p:spPr>
        <p:txBody>
          <a:bodyPr wrap="none" rtlCol="0">
            <a:spAutoFit/>
          </a:bodyPr>
          <a:lstStyle/>
          <a:p>
            <a:r>
              <a:rPr lang="en-US" altLang="zh-CN" sz="1400" b="1" dirty="0" err="1">
                <a:latin typeface="Times New Roman" panose="02020603050405020304" pitchFamily="18" charset="0"/>
                <a:cs typeface="Times New Roman" panose="02020603050405020304" pitchFamily="18" charset="0"/>
              </a:rPr>
              <a:t>LotArea</a:t>
            </a:r>
            <a:r>
              <a:rPr lang="en-US" altLang="zh-CN" sz="1400" b="1" dirty="0">
                <a:latin typeface="Times New Roman" panose="02020603050405020304" pitchFamily="18" charset="0"/>
                <a:cs typeface="Times New Roman" panose="02020603050405020304" pitchFamily="18" charset="0"/>
              </a:rPr>
              <a:t>= (Value-min)/(max-min</a:t>
            </a:r>
            <a:r>
              <a:rPr lang="zh-CN" altLang="en-US" sz="1400" b="1" dirty="0">
                <a:latin typeface="Times New Roman" panose="02020603050405020304" pitchFamily="18" charset="0"/>
                <a:cs typeface="Times New Roman" panose="02020603050405020304" pitchFamily="18" charset="0"/>
              </a:rPr>
              <a:t>）：</a:t>
            </a:r>
          </a:p>
          <a:p>
            <a:r>
              <a:rPr lang="zh-CN" altLang="en-US" sz="1400" dirty="0">
                <a:latin typeface="Times New Roman" panose="02020603050405020304" pitchFamily="18" charset="0"/>
                <a:cs typeface="Times New Roman" panose="02020603050405020304" pitchFamily="18" charset="0"/>
              </a:rPr>
              <a:t>最小</a:t>
            </a:r>
            <a:r>
              <a:rPr lang="en-US" altLang="zh-CN" sz="1400" dirty="0">
                <a:latin typeface="Times New Roman" panose="02020603050405020304" pitchFamily="18" charset="0"/>
                <a:cs typeface="Times New Roman" panose="02020603050405020304" pitchFamily="18" charset="0"/>
              </a:rPr>
              <a:t>-</a:t>
            </a:r>
            <a:r>
              <a:rPr lang="zh-CN" altLang="en-US" sz="1400" dirty="0">
                <a:latin typeface="Times New Roman" panose="02020603050405020304" pitchFamily="18" charset="0"/>
                <a:cs typeface="Times New Roman" panose="02020603050405020304" pitchFamily="18" charset="0"/>
              </a:rPr>
              <a:t>最大规范化</a:t>
            </a:r>
          </a:p>
          <a:p>
            <a:endParaRPr lang="zh-CN" altLang="en-US" sz="1400" dirty="0">
              <a:latin typeface="Times New Roman" panose="02020603050405020304" pitchFamily="18" charset="0"/>
              <a:cs typeface="Times New Roman" panose="02020603050405020304" pitchFamily="18" charset="0"/>
            </a:endParaRPr>
          </a:p>
          <a:p>
            <a:r>
              <a:rPr lang="zh-TW" altLang="en-US" sz="1200" dirty="0">
                <a:latin typeface="Times New Roman" panose="02020603050405020304" pitchFamily="18" charset="0"/>
                <a:cs typeface="Times New Roman" panose="02020603050405020304" pitchFamily="18" charset="0"/>
              </a:rPr>
              <a:t>对于“</a:t>
            </a:r>
            <a:r>
              <a:rPr lang="en-US" altLang="zh-TW" sz="1200" dirty="0" err="1">
                <a:latin typeface="Times New Roman" panose="02020603050405020304" pitchFamily="18" charset="0"/>
                <a:cs typeface="Times New Roman" panose="02020603050405020304" pitchFamily="18" charset="0"/>
              </a:rPr>
              <a:t>MSZonging</a:t>
            </a:r>
            <a:r>
              <a:rPr lang="en-US" altLang="zh-TW" sz="1200" dirty="0">
                <a:latin typeface="Times New Roman" panose="02020603050405020304" pitchFamily="18" charset="0"/>
                <a:cs typeface="Times New Roman" panose="02020603050405020304" pitchFamily="18" charset="0"/>
              </a:rPr>
              <a:t>”</a:t>
            </a:r>
            <a:r>
              <a:rPr lang="zh-TW" altLang="en-US" sz="1200" dirty="0">
                <a:latin typeface="Times New Roman" panose="02020603050405020304" pitchFamily="18" charset="0"/>
                <a:cs typeface="Times New Roman" panose="02020603050405020304" pitchFamily="18" charset="0"/>
              </a:rPr>
              <a:t>变量，假设其只有表格中的</a:t>
            </a:r>
          </a:p>
          <a:p>
            <a:r>
              <a:rPr lang="zh-TW" altLang="en-US" sz="1200" dirty="0">
                <a:latin typeface="Times New Roman" panose="02020603050405020304" pitchFamily="18" charset="0"/>
                <a:cs typeface="Times New Roman" panose="02020603050405020304" pitchFamily="18" charset="0"/>
              </a:rPr>
              <a:t>三种类型，即“</a:t>
            </a:r>
            <a:r>
              <a:rPr lang="en-US" altLang="zh-TW" sz="1200" dirty="0">
                <a:latin typeface="Times New Roman" panose="02020603050405020304" pitchFamily="18" charset="0"/>
                <a:cs typeface="Times New Roman" panose="02020603050405020304" pitchFamily="18" charset="0"/>
              </a:rPr>
              <a:t>A”</a:t>
            </a:r>
            <a:r>
              <a:rPr lang="zh-TW" altLang="en-US" sz="1200" dirty="0">
                <a:latin typeface="Times New Roman" panose="02020603050405020304" pitchFamily="18" charset="0"/>
                <a:cs typeface="Times New Roman" panose="02020603050405020304" pitchFamily="18" charset="0"/>
              </a:rPr>
              <a:t>，“</a:t>
            </a:r>
            <a:r>
              <a:rPr lang="en-US" altLang="zh-TW" sz="1200" dirty="0">
                <a:latin typeface="Times New Roman" panose="02020603050405020304" pitchFamily="18" charset="0"/>
                <a:cs typeface="Times New Roman" panose="02020603050405020304" pitchFamily="18" charset="0"/>
              </a:rPr>
              <a:t>C”</a:t>
            </a:r>
            <a:r>
              <a:rPr lang="zh-TW" altLang="en-US" sz="1200" dirty="0">
                <a:latin typeface="Times New Roman" panose="02020603050405020304" pitchFamily="18" charset="0"/>
                <a:cs typeface="Times New Roman" panose="02020603050405020304" pitchFamily="18" charset="0"/>
              </a:rPr>
              <a:t>和“</a:t>
            </a:r>
            <a:r>
              <a:rPr lang="en-US" altLang="zh-TW" sz="1200" dirty="0">
                <a:latin typeface="Times New Roman" panose="02020603050405020304" pitchFamily="18" charset="0"/>
                <a:cs typeface="Times New Roman" panose="02020603050405020304" pitchFamily="18" charset="0"/>
              </a:rPr>
              <a:t>RH”</a:t>
            </a:r>
            <a:r>
              <a:rPr lang="zh-TW" altLang="en-US" sz="1200" dirty="0">
                <a:latin typeface="Times New Roman" panose="02020603050405020304" pitchFamily="18" charset="0"/>
                <a:cs typeface="Times New Roman" panose="02020603050405020304" pitchFamily="18" charset="0"/>
              </a:rPr>
              <a:t>，</a:t>
            </a:r>
          </a:p>
          <a:p>
            <a:r>
              <a:rPr lang="zh-TW" altLang="en-US" sz="1200" dirty="0">
                <a:latin typeface="Times New Roman" panose="02020603050405020304" pitchFamily="18" charset="0"/>
                <a:cs typeface="Times New Roman" panose="02020603050405020304" pitchFamily="18" charset="0"/>
              </a:rPr>
              <a:t>则每一样本只会属于其中一种类型，</a:t>
            </a:r>
          </a:p>
          <a:p>
            <a:r>
              <a:rPr lang="zh-TW" altLang="en-US" sz="1200" dirty="0">
                <a:latin typeface="Times New Roman" panose="02020603050405020304" pitchFamily="18" charset="0"/>
                <a:cs typeface="Times New Roman" panose="02020603050405020304" pitchFamily="18" charset="0"/>
              </a:rPr>
              <a:t>当其属于某一类型时，该样本在该类型下标</a:t>
            </a:r>
          </a:p>
          <a:p>
            <a:r>
              <a:rPr lang="zh-TW" altLang="en-US" sz="1200" dirty="0">
                <a:latin typeface="Times New Roman" panose="02020603050405020304" pitchFamily="18" charset="0"/>
                <a:cs typeface="Times New Roman" panose="02020603050405020304" pitchFamily="18" charset="0"/>
              </a:rPr>
              <a:t>记为“</a:t>
            </a:r>
            <a:r>
              <a:rPr lang="en-US" altLang="zh-TW" sz="1200" dirty="0">
                <a:latin typeface="Times New Roman" panose="02020603050405020304" pitchFamily="18" charset="0"/>
                <a:cs typeface="Times New Roman" panose="02020603050405020304" pitchFamily="18" charset="0"/>
              </a:rPr>
              <a:t>1”</a:t>
            </a:r>
            <a:r>
              <a:rPr lang="zh-TW" altLang="en-US" sz="1200" dirty="0">
                <a:latin typeface="Times New Roman" panose="02020603050405020304" pitchFamily="18" charset="0"/>
                <a:cs typeface="Times New Roman" panose="02020603050405020304" pitchFamily="18" charset="0"/>
              </a:rPr>
              <a:t>，否则为“</a:t>
            </a:r>
            <a:r>
              <a:rPr lang="en-US" altLang="zh-TW" sz="1200" dirty="0">
                <a:latin typeface="Times New Roman" panose="02020603050405020304" pitchFamily="18" charset="0"/>
                <a:cs typeface="Times New Roman" panose="02020603050405020304" pitchFamily="18" charset="0"/>
              </a:rPr>
              <a:t>0”</a:t>
            </a:r>
          </a:p>
          <a:p>
            <a:endParaRPr lang="en-US" altLang="zh-CN" sz="1200" dirty="0">
              <a:latin typeface="Times New Roman" panose="02020603050405020304" pitchFamily="18" charset="0"/>
              <a:cs typeface="Times New Roman" panose="02020603050405020304" pitchFamily="18" charset="0"/>
            </a:endParaRPr>
          </a:p>
          <a:p>
            <a:r>
              <a:rPr lang="zh-CN" altLang="en-US" sz="1200" dirty="0">
                <a:latin typeface="Times New Roman" panose="02020603050405020304" pitchFamily="18" charset="0"/>
                <a:cs typeface="Times New Roman" panose="02020603050405020304" pitchFamily="18" charset="0"/>
              </a:rPr>
              <a:t>对于字符串类型的变量，</a:t>
            </a:r>
            <a:r>
              <a:rPr lang="en-US" altLang="zh-CN" sz="1200" dirty="0">
                <a:latin typeface="Times New Roman" panose="02020603050405020304" pitchFamily="18" charset="0"/>
                <a:cs typeface="Times New Roman" panose="02020603050405020304" pitchFamily="18" charset="0"/>
              </a:rPr>
              <a:t>A, C, RH</a:t>
            </a:r>
            <a:r>
              <a:rPr lang="zh-CN" altLang="en-US" sz="1200" dirty="0">
                <a:latin typeface="Times New Roman" panose="02020603050405020304" pitchFamily="18" charset="0"/>
                <a:cs typeface="Times New Roman" panose="02020603050405020304" pitchFamily="18" charset="0"/>
              </a:rPr>
              <a:t>。</a:t>
            </a:r>
          </a:p>
          <a:p>
            <a:endParaRPr lang="zh-CN" altLang="en-US" sz="1200" dirty="0">
              <a:latin typeface="Times New Roman" panose="02020603050405020304" pitchFamily="18" charset="0"/>
              <a:cs typeface="Times New Roman" panose="02020603050405020304" pitchFamily="18" charset="0"/>
            </a:endParaRPr>
          </a:p>
          <a:p>
            <a:endParaRPr kumimoji="1" lang="zh-CN" altLang="en-US" sz="1400" dirty="0"/>
          </a:p>
          <a:p>
            <a:endParaRPr kumimoji="1" lang="zh-CN" altLang="en-US" sz="1400" dirty="0"/>
          </a:p>
        </p:txBody>
      </p:sp>
    </p:spTree>
    <p:extLst>
      <p:ext uri="{BB962C8B-B14F-4D97-AF65-F5344CB8AC3E}">
        <p14:creationId xmlns:p14="http://schemas.microsoft.com/office/powerpoint/2010/main" val="12741974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4717" y="1453979"/>
            <a:ext cx="8834566" cy="3728906"/>
          </a:xfrm>
        </p:spPr>
        <p:txBody>
          <a:bodyPr>
            <a:noAutofit/>
          </a:bodyPr>
          <a:lstStyle/>
          <a:p>
            <a:pPr algn="l"/>
            <a:r>
              <a:rPr lang="zh-CN" altLang="en-US" sz="1600" b="1" dirty="0">
                <a:latin typeface="+mj-ea"/>
                <a:cs typeface="Times New Roman"/>
              </a:rPr>
              <a:t>数据预处理</a:t>
            </a:r>
            <a:r>
              <a:rPr lang="en-US" altLang="zh-CN" sz="1600" b="1" dirty="0">
                <a:latin typeface="+mj-ea"/>
                <a:cs typeface="Times New Roman"/>
              </a:rPr>
              <a:t>:</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(4)</a:t>
            </a:r>
            <a:r>
              <a:rPr lang="zh-CN" altLang="en-US" sz="1600" b="1" dirty="0">
                <a:latin typeface="+mj-ea"/>
                <a:cs typeface="Times New Roman"/>
              </a:rPr>
              <a:t>数据</a:t>
            </a:r>
            <a:r>
              <a:rPr lang="zh-CN" altLang="en-US" sz="1600" b="1" dirty="0" smtClean="0">
                <a:latin typeface="+mj-ea"/>
                <a:cs typeface="Times New Roman"/>
              </a:rPr>
              <a:t>归约：</a:t>
            </a:r>
            <a:r>
              <a:rPr lang="zh-CN" altLang="en-US" sz="1600" b="1" dirty="0">
                <a:latin typeface="Times New Roman" panose="02020603050405020304" pitchFamily="18" charset="0"/>
                <a:cs typeface="Times New Roman" panose="02020603050405020304" pitchFamily="18" charset="0"/>
              </a:rPr>
              <a:t>在保证数据完整性的基础上，降低数据规模</a:t>
            </a:r>
            <a:r>
              <a:rPr lang="zh-CN" altLang="en-US" sz="1600" b="1" dirty="0" smtClean="0">
                <a:latin typeface="Times New Roman" panose="02020603050405020304" pitchFamily="18" charset="0"/>
                <a:cs typeface="Times New Roman" panose="02020603050405020304" pitchFamily="18" charset="0"/>
              </a:rPr>
              <a:t>。降低</a:t>
            </a:r>
            <a:r>
              <a:rPr lang="zh-CN" altLang="en-US" sz="1600" b="1" dirty="0">
                <a:latin typeface="Times New Roman" panose="02020603050405020304" pitchFamily="18" charset="0"/>
                <a:cs typeface="Times New Roman" panose="02020603050405020304" pitchFamily="18" charset="0"/>
              </a:rPr>
              <a:t>数据维度</a:t>
            </a:r>
            <a:r>
              <a:rPr lang="en-US" altLang="zh-CN" sz="1600" b="1" dirty="0">
                <a:latin typeface="Times New Roman" panose="02020603050405020304" pitchFamily="18" charset="0"/>
                <a:cs typeface="Times New Roman" panose="02020603050405020304" pitchFamily="18" charset="0"/>
              </a:rPr>
              <a:t>(Reduce Dimensionality)</a:t>
            </a:r>
            <a:r>
              <a:rPr lang="zh-CN" altLang="en-US" sz="1600" b="1" dirty="0">
                <a:latin typeface="Times New Roman" panose="02020603050405020304" pitchFamily="18" charset="0"/>
                <a:cs typeface="Times New Roman" panose="02020603050405020304" pitchFamily="18" charset="0"/>
              </a:rPr>
              <a:t>把</a:t>
            </a:r>
            <a:r>
              <a:rPr lang="zh-CN" altLang="zh-CN" sz="1600" b="1" dirty="0">
                <a:latin typeface="Times New Roman" panose="02020603050405020304" pitchFamily="18" charset="0"/>
                <a:cs typeface="Times New Roman" panose="02020603050405020304" pitchFamily="18" charset="0"/>
              </a:rPr>
              <a:t>3</a:t>
            </a:r>
            <a:r>
              <a:rPr lang="zh-CN" altLang="en-US" sz="1600" b="1" dirty="0">
                <a:latin typeface="Times New Roman" panose="02020603050405020304" pitchFamily="18" charset="0"/>
                <a:cs typeface="Times New Roman" panose="02020603050405020304" pitchFamily="18" charset="0"/>
              </a:rPr>
              <a:t>维的数据将为</a:t>
            </a:r>
            <a:r>
              <a:rPr lang="en-US" altLang="zh-CN" sz="1600" b="1" dirty="0">
                <a:latin typeface="Times New Roman" panose="02020603050405020304" pitchFamily="18" charset="0"/>
                <a:cs typeface="Times New Roman" panose="02020603050405020304" pitchFamily="18" charset="0"/>
              </a:rPr>
              <a:t>2</a:t>
            </a:r>
            <a:r>
              <a:rPr lang="zh-CN" altLang="en-US" sz="1600" b="1" dirty="0">
                <a:latin typeface="Times New Roman" panose="02020603050405020304" pitchFamily="18" charset="0"/>
                <a:cs typeface="Times New Roman" panose="02020603050405020304" pitchFamily="18" charset="0"/>
              </a:rPr>
              <a:t>维的数据，或者把</a:t>
            </a:r>
            <a:r>
              <a:rPr lang="en-US" altLang="zh-CN" sz="1600" b="1" dirty="0">
                <a:latin typeface="Times New Roman" panose="02020603050405020304" pitchFamily="18" charset="0"/>
                <a:cs typeface="Times New Roman" panose="02020603050405020304" pitchFamily="18" charset="0"/>
              </a:rPr>
              <a:t>2</a:t>
            </a:r>
            <a:r>
              <a:rPr lang="zh-CN" altLang="en-US" sz="1600" b="1" dirty="0">
                <a:latin typeface="Times New Roman" panose="02020603050405020304" pitchFamily="18" charset="0"/>
                <a:cs typeface="Times New Roman" panose="02020603050405020304" pitchFamily="18" charset="0"/>
              </a:rPr>
              <a:t>维的数据降低为</a:t>
            </a:r>
            <a:r>
              <a:rPr lang="en-US" altLang="zh-CN" sz="1600" b="1" dirty="0">
                <a:latin typeface="Times New Roman" panose="02020603050405020304" pitchFamily="18" charset="0"/>
                <a:cs typeface="Times New Roman" panose="02020603050405020304" pitchFamily="18" charset="0"/>
              </a:rPr>
              <a:t>1</a:t>
            </a:r>
            <a:r>
              <a:rPr lang="zh-CN" altLang="en-US" sz="1600" b="1" dirty="0">
                <a:latin typeface="Times New Roman" panose="02020603050405020304" pitchFamily="18" charset="0"/>
                <a:cs typeface="Times New Roman" panose="02020603050405020304" pitchFamily="18" charset="0"/>
              </a:rPr>
              <a:t>维的数据</a:t>
            </a:r>
            <a:r>
              <a:rPr lang="zh-CN" altLang="en-US" sz="1600" b="1" dirty="0" smtClean="0">
                <a:latin typeface="Times New Roman" panose="02020603050405020304" pitchFamily="18" charset="0"/>
                <a:cs typeface="Times New Roman" panose="02020603050405020304" pitchFamily="18" charset="0"/>
              </a:rPr>
              <a:t>。</a:t>
            </a:r>
            <a:r>
              <a:rPr lang="en-US" altLang="zh-CN" sz="1600" b="1" dirty="0" smtClean="0">
                <a:latin typeface="Times New Roman" panose="02020603050405020304" pitchFamily="18" charset="0"/>
                <a:cs typeface="Times New Roman" panose="02020603050405020304" pitchFamily="18" charset="0"/>
              </a:rPr>
              <a:t/>
            </a:r>
            <a:br>
              <a:rPr lang="en-US" altLang="zh-CN" sz="1600" b="1" dirty="0" smtClean="0">
                <a:latin typeface="Times New Roman" panose="02020603050405020304" pitchFamily="18" charset="0"/>
                <a:cs typeface="Times New Roman" panose="02020603050405020304" pitchFamily="18" charset="0"/>
              </a:rPr>
            </a:br>
            <a:r>
              <a:rPr lang="zh-CN" altLang="en-US" sz="1600" b="1" dirty="0" smtClean="0">
                <a:latin typeface="Times New Roman" panose="02020603050405020304" pitchFamily="18" charset="0"/>
                <a:cs typeface="Times New Roman" panose="02020603050405020304" pitchFamily="18" charset="0"/>
              </a:rPr>
              <a:t>比如</a:t>
            </a:r>
            <a:r>
              <a:rPr lang="en-US" altLang="zh-CN" sz="1600" b="1" dirty="0">
                <a:latin typeface="Times New Roman" panose="02020603050405020304" pitchFamily="18" charset="0"/>
                <a:cs typeface="Times New Roman" panose="02020603050405020304" pitchFamily="18" charset="0"/>
              </a:rPr>
              <a:t>Principal Component Analysis (PCA),</a:t>
            </a:r>
            <a:r>
              <a:rPr lang="zh-CN" altLang="en-US" sz="1600" b="1" dirty="0">
                <a:latin typeface="Times New Roman" panose="02020603050405020304" pitchFamily="18" charset="0"/>
                <a:cs typeface="Times New Roman" panose="02020603050405020304" pitchFamily="18" charset="0"/>
              </a:rPr>
              <a:t>在机器学习领域用于降低维度的方法</a:t>
            </a:r>
            <a:r>
              <a:rPr lang="zh-CN" altLang="en-US" sz="1600" b="1" dirty="0" smtClean="0">
                <a:latin typeface="Times New Roman" panose="02020603050405020304" pitchFamily="18" charset="0"/>
                <a:cs typeface="Times New Roman" panose="02020603050405020304" pitchFamily="18" charset="0"/>
              </a:rPr>
              <a:t>。</a:t>
            </a:r>
            <a:r>
              <a:rPr lang="zh-CN" altLang="en-US" sz="1600" b="1" dirty="0">
                <a:latin typeface="Times New Roman" panose="02020603050405020304" pitchFamily="18" charset="0"/>
                <a:cs typeface="Times New Roman" panose="02020603050405020304" pitchFamily="18" charset="0"/>
              </a:rPr>
              <a:t>其目的可以被简单归结为一句话信息的浓缩，具体而言，</a:t>
            </a:r>
            <a:r>
              <a:rPr lang="en-US" altLang="zh-CN" sz="1600" b="1" dirty="0">
                <a:latin typeface="Times New Roman" panose="02020603050405020304" pitchFamily="18" charset="0"/>
                <a:cs typeface="Times New Roman" panose="02020603050405020304" pitchFamily="18" charset="0"/>
              </a:rPr>
              <a:t>PCA</a:t>
            </a:r>
            <a:r>
              <a:rPr lang="zh-CN" altLang="en-US" sz="1600" b="1" dirty="0">
                <a:latin typeface="Times New Roman" panose="02020603050405020304" pitchFamily="18" charset="0"/>
                <a:cs typeface="Times New Roman" panose="02020603050405020304" pitchFamily="18" charset="0"/>
              </a:rPr>
              <a:t>是通过少数几个主分量来解释多个变量的内部结构，</a:t>
            </a:r>
            <a:r>
              <a:rPr lang="zh-CN" altLang="en-US" sz="1600" b="1" dirty="0" smtClean="0">
                <a:latin typeface="Times New Roman" panose="02020603050405020304" pitchFamily="18" charset="0"/>
                <a:cs typeface="Times New Roman" panose="02020603050405020304" pitchFamily="18" charset="0"/>
              </a:rPr>
              <a:t>也就是说，从原始数据中导出少个几个主分量，使它们尽可能多地保留原始变量的信息。</a:t>
            </a:r>
            <a:r>
              <a:rPr lang="zh-CN" altLang="en-US" sz="1600" b="1" dirty="0">
                <a:latin typeface="+mj-ea"/>
                <a:cs typeface="Times New Roman"/>
              </a:rPr>
              <a:t/>
            </a:r>
            <a:br>
              <a:rPr lang="zh-CN" altLang="en-US" sz="1600" b="1" dirty="0">
                <a:latin typeface="+mj-ea"/>
                <a:cs typeface="Times New Roman"/>
              </a:rPr>
            </a:br>
            <a:r>
              <a:rPr lang="zh-CN" altLang="en-US" sz="1600" b="1" dirty="0">
                <a:latin typeface="Times New Roman" panose="02020603050405020304" pitchFamily="18" charset="0"/>
                <a:cs typeface="Times New Roman" panose="02020603050405020304" pitchFamily="18" charset="0"/>
              </a:rPr>
              <a:t/>
            </a:r>
            <a:br>
              <a:rPr lang="zh-CN" altLang="en-US" sz="1600" b="1" dirty="0">
                <a:latin typeface="Times New Roman" panose="02020603050405020304" pitchFamily="18" charset="0"/>
                <a:cs typeface="Times New Roman" panose="02020603050405020304" pitchFamily="18" charset="0"/>
              </a:rPr>
            </a:br>
            <a:r>
              <a:rPr lang="en-US" altLang="zh-CN" sz="1600" b="1" dirty="0" smtClean="0">
                <a:latin typeface="Times New Roman" panose="02020603050405020304" pitchFamily="18" charset="0"/>
                <a:cs typeface="Times New Roman" panose="02020603050405020304" pitchFamily="18" charset="0"/>
              </a:rPr>
              <a:t/>
            </a:r>
            <a:br>
              <a:rPr lang="en-US" altLang="zh-CN" sz="1600" b="1" dirty="0" smtClean="0">
                <a:latin typeface="Times New Roman" panose="02020603050405020304" pitchFamily="18" charset="0"/>
                <a:cs typeface="Times New Roman" panose="02020603050405020304" pitchFamily="18" charset="0"/>
              </a:rPr>
            </a:br>
            <a:r>
              <a:rPr lang="zh-CN" altLang="en-US" sz="1600" b="1" dirty="0">
                <a:latin typeface="Times New Roman" panose="02020603050405020304" pitchFamily="18" charset="0"/>
                <a:cs typeface="Times New Roman" panose="02020603050405020304" pitchFamily="18" charset="0"/>
              </a:rPr>
              <a:t/>
            </a:r>
            <a:br>
              <a:rPr lang="zh-CN" altLang="en-US" sz="1600" b="1" dirty="0">
                <a:latin typeface="Times New Roman" panose="02020603050405020304" pitchFamily="18" charset="0"/>
                <a:cs typeface="Times New Roman" panose="02020603050405020304" pitchFamily="18" charset="0"/>
              </a:rPr>
            </a:br>
            <a:r>
              <a:rPr lang="zh-CN" altLang="en-US" sz="1600" b="1" dirty="0">
                <a:latin typeface="Times New Roman" panose="02020603050405020304" pitchFamily="18" charset="0"/>
                <a:cs typeface="Times New Roman" panose="02020603050405020304" pitchFamily="18" charset="0"/>
              </a:rPr>
              <a:t>主成分分析</a:t>
            </a:r>
            <a:r>
              <a:rPr lang="en-US" altLang="zh-CN" sz="1600" b="1" dirty="0">
                <a:latin typeface="Times New Roman" panose="02020603050405020304" pitchFamily="18" charset="0"/>
                <a:cs typeface="Times New Roman" panose="02020603050405020304" pitchFamily="18" charset="0"/>
              </a:rPr>
              <a:t>(PCA),</a:t>
            </a:r>
            <a:r>
              <a:rPr lang="zh-CN" altLang="en-US" sz="1600" b="1" dirty="0">
                <a:latin typeface="Times New Roman" panose="02020603050405020304" pitchFamily="18" charset="0"/>
                <a:cs typeface="Times New Roman" panose="02020603050405020304" pitchFamily="18" charset="0"/>
              </a:rPr>
              <a:t>的原理就是将一个高维向量</a:t>
            </a:r>
            <a:r>
              <a:rPr lang="en-US" altLang="zh-CN" sz="1600" b="1" dirty="0">
                <a:latin typeface="Times New Roman" panose="02020603050405020304" pitchFamily="18" charset="0"/>
                <a:cs typeface="Times New Roman" panose="02020603050405020304" pitchFamily="18" charset="0"/>
              </a:rPr>
              <a:t>x,</a:t>
            </a:r>
            <a:r>
              <a:rPr lang="zh-CN" altLang="en-US" sz="1600" b="1" dirty="0">
                <a:latin typeface="Times New Roman" panose="02020603050405020304" pitchFamily="18" charset="0"/>
                <a:cs typeface="Times New Roman" panose="02020603050405020304" pitchFamily="18" charset="0"/>
              </a:rPr>
              <a:t>通过一个特殊的特征向量矩阵</a:t>
            </a:r>
            <a:r>
              <a:rPr lang="en-US" altLang="zh-CN" sz="1600" b="1" dirty="0">
                <a:latin typeface="Times New Roman" panose="02020603050405020304" pitchFamily="18" charset="0"/>
                <a:cs typeface="Times New Roman" panose="02020603050405020304" pitchFamily="18" charset="0"/>
              </a:rPr>
              <a:t>U</a:t>
            </a:r>
            <a:r>
              <a:rPr lang="zh-CN" altLang="en-US" sz="1600" b="1" dirty="0">
                <a:latin typeface="Times New Roman" panose="02020603050405020304" pitchFamily="18" charset="0"/>
                <a:cs typeface="Times New Roman" panose="02020603050405020304" pitchFamily="18" charset="0"/>
              </a:rPr>
              <a:t>，投影到一个低维的向量空间中，表征为一个低维向量</a:t>
            </a:r>
            <a:r>
              <a:rPr lang="en-US" altLang="zh-CN" sz="1600" b="1" dirty="0">
                <a:latin typeface="Times New Roman" panose="02020603050405020304" pitchFamily="18" charset="0"/>
                <a:cs typeface="Times New Roman" panose="02020603050405020304" pitchFamily="18" charset="0"/>
              </a:rPr>
              <a:t>y</a:t>
            </a:r>
            <a:r>
              <a:rPr lang="zh-CN" altLang="en-US" sz="1600" b="1" dirty="0">
                <a:latin typeface="Times New Roman" panose="02020603050405020304" pitchFamily="18" charset="0"/>
                <a:cs typeface="Times New Roman" panose="02020603050405020304" pitchFamily="18" charset="0"/>
              </a:rPr>
              <a:t>，并且仅仅损失了一些次要信息。也就是说，通过低维表征的向量和特征向量矩阵，可以基本重构出所对应的原始高维向量。</a:t>
            </a:r>
            <a:br>
              <a:rPr lang="zh-CN" altLang="en-US" sz="1600" b="1" dirty="0">
                <a:latin typeface="Times New Roman" panose="02020603050405020304" pitchFamily="18" charset="0"/>
                <a:cs typeface="Times New Roman" panose="02020603050405020304" pitchFamily="18" charset="0"/>
              </a:rPr>
            </a:br>
            <a:r>
              <a:rPr lang="zh-CN" altLang="en-US" sz="1600" b="1" dirty="0">
                <a:latin typeface="Times New Roman" panose="02020603050405020304" pitchFamily="18" charset="0"/>
                <a:cs typeface="Times New Roman" panose="02020603050405020304" pitchFamily="18" charset="0"/>
              </a:rPr>
              <a:t>例如，在人脸识别中，特征向量矩阵</a:t>
            </a:r>
            <a:r>
              <a:rPr lang="en-US" altLang="zh-CN" sz="1600" b="1" dirty="0">
                <a:latin typeface="Times New Roman" panose="02020603050405020304" pitchFamily="18" charset="0"/>
                <a:cs typeface="Times New Roman" panose="02020603050405020304" pitchFamily="18" charset="0"/>
              </a:rPr>
              <a:t>U</a:t>
            </a:r>
            <a:r>
              <a:rPr lang="zh-CN" altLang="en-US" sz="1600" b="1" dirty="0">
                <a:latin typeface="Times New Roman" panose="02020603050405020304" pitchFamily="18" charset="0"/>
                <a:cs typeface="Times New Roman" panose="02020603050405020304" pitchFamily="18" charset="0"/>
              </a:rPr>
              <a:t>称为特征脸（</a:t>
            </a:r>
            <a:r>
              <a:rPr lang="en-US" altLang="zh-CN" sz="1600" b="1" dirty="0">
                <a:latin typeface="Times New Roman" panose="02020603050405020304" pitchFamily="18" charset="0"/>
                <a:cs typeface="Times New Roman" panose="02020603050405020304" pitchFamily="18" charset="0"/>
              </a:rPr>
              <a:t>Eigenface</a:t>
            </a:r>
            <a:r>
              <a:rPr lang="zh-CN" altLang="en-US" sz="1600" b="1" dirty="0">
                <a:latin typeface="Times New Roman" panose="02020603050405020304" pitchFamily="18" charset="0"/>
                <a:cs typeface="Times New Roman" panose="02020603050405020304" pitchFamily="18" charset="0"/>
              </a:rPr>
              <a:t>）空间，因此其中的特征向量</a:t>
            </a:r>
            <a:r>
              <a:rPr lang="en-US" altLang="zh-CN" sz="1600" b="1" dirty="0" err="1">
                <a:latin typeface="Times New Roman" panose="02020603050405020304" pitchFamily="18" charset="0"/>
                <a:cs typeface="Times New Roman" panose="02020603050405020304" pitchFamily="18" charset="0"/>
              </a:rPr>
              <a:t>u</a:t>
            </a:r>
            <a:r>
              <a:rPr lang="en-US" altLang="zh-CN" sz="1600" b="1" baseline="-25000" dirty="0" err="1">
                <a:latin typeface="Times New Roman" panose="02020603050405020304" pitchFamily="18" charset="0"/>
                <a:cs typeface="Times New Roman" panose="02020603050405020304" pitchFamily="18" charset="0"/>
              </a:rPr>
              <a:t>i</a:t>
            </a:r>
            <a:r>
              <a:rPr lang="zh-CN" altLang="en-US" sz="1600" b="1" dirty="0">
                <a:latin typeface="Times New Roman" panose="02020603050405020304" pitchFamily="18" charset="0"/>
                <a:cs typeface="Times New Roman" panose="02020603050405020304" pitchFamily="18" charset="0"/>
              </a:rPr>
              <a:t>进行量化后可以看出人脸轮廓</a:t>
            </a:r>
            <a:r>
              <a:rPr lang="zh-CN" altLang="zh-CN" sz="1600" b="1" dirty="0">
                <a:latin typeface="Times New Roman" panose="02020603050405020304" pitchFamily="18" charset="0"/>
                <a:cs typeface="Times New Roman" panose="02020603050405020304" pitchFamily="18" charset="0"/>
              </a:rPr>
              <a:t>。</a:t>
            </a:r>
            <a:endParaRPr lang="en-US" altLang="zh-CN" sz="1600" b="1" dirty="0">
              <a:latin typeface="Times New Roman" panose="02020603050405020304" pitchFamily="18" charset="0"/>
              <a:cs typeface="Times New Roman" panose="02020603050405020304" pitchFamily="18" charset="0"/>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7" name="Rectangle 6"/>
          <p:cNvSpPr>
            <a:spLocks noChangeArrowheads="1"/>
          </p:cNvSpPr>
          <p:nvPr/>
        </p:nvSpPr>
        <p:spPr bwMode="auto">
          <a:xfrm>
            <a:off x="0" y="5638800"/>
            <a:ext cx="9144000" cy="12192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800" b="1" dirty="0">
                <a:solidFill>
                  <a:schemeClr val="bg1"/>
                </a:solidFill>
                <a:latin typeface="Times New Roman"/>
                <a:cs typeface="Times New Roman"/>
              </a:rPr>
              <a:t>第</a:t>
            </a:r>
            <a:r>
              <a:rPr lang="en-US" altLang="zh-CN" sz="2800" b="1" dirty="0">
                <a:solidFill>
                  <a:schemeClr val="bg1"/>
                </a:solidFill>
                <a:latin typeface="Times New Roman"/>
                <a:cs typeface="Times New Roman"/>
              </a:rPr>
              <a:t>3</a:t>
            </a:r>
            <a:r>
              <a:rPr lang="zh-CN" altLang="en-US" sz="2800" b="1" dirty="0">
                <a:solidFill>
                  <a:schemeClr val="bg1"/>
                </a:solidFill>
                <a:latin typeface="Times New Roman"/>
                <a:cs typeface="Times New Roman"/>
              </a:rPr>
              <a:t>章：数据预处理</a:t>
            </a:r>
            <a:endParaRPr lang="en-US" altLang="zh-CN" sz="2800" b="1" dirty="0">
              <a:solidFill>
                <a:schemeClr val="bg1"/>
              </a:solidFill>
              <a:latin typeface="Times New Roman"/>
              <a:cs typeface="Times New Roman"/>
            </a:endParaRPr>
          </a:p>
        </p:txBody>
      </p:sp>
      <p:pic>
        <p:nvPicPr>
          <p:cNvPr id="3" name="图片 2"/>
          <p:cNvPicPr>
            <a:picLocks noChangeAspect="1"/>
          </p:cNvPicPr>
          <p:nvPr/>
        </p:nvPicPr>
        <p:blipFill>
          <a:blip r:embed="rId9"/>
          <a:stretch>
            <a:fillRect/>
          </a:stretch>
        </p:blipFill>
        <p:spPr>
          <a:xfrm>
            <a:off x="509904" y="2432461"/>
            <a:ext cx="3602844" cy="2977523"/>
          </a:xfrm>
          <a:prstGeom prst="rect">
            <a:avLst/>
          </a:prstGeom>
        </p:spPr>
      </p:pic>
      <p:pic>
        <p:nvPicPr>
          <p:cNvPr id="5" name="图片 4"/>
          <p:cNvPicPr>
            <a:picLocks noChangeAspect="1"/>
          </p:cNvPicPr>
          <p:nvPr/>
        </p:nvPicPr>
        <p:blipFill>
          <a:blip r:embed="rId10"/>
          <a:stretch>
            <a:fillRect/>
          </a:stretch>
        </p:blipFill>
        <p:spPr>
          <a:xfrm>
            <a:off x="5299790" y="2467245"/>
            <a:ext cx="3456493" cy="3036152"/>
          </a:xfrm>
          <a:prstGeom prst="rect">
            <a:avLst/>
          </a:prstGeom>
        </p:spPr>
      </p:pic>
      <p:sp>
        <p:nvSpPr>
          <p:cNvPr id="6" name="右箭头 5"/>
          <p:cNvSpPr/>
          <p:nvPr/>
        </p:nvSpPr>
        <p:spPr>
          <a:xfrm>
            <a:off x="4112748" y="3752527"/>
            <a:ext cx="1187042" cy="46558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smtClean="0"/>
              <a:t>PCA</a:t>
            </a:r>
            <a:r>
              <a:rPr lang="zh-CN" altLang="en-US" dirty="0" smtClean="0"/>
              <a:t>降维</a:t>
            </a:r>
            <a:endParaRPr lang="zh-CN" altLang="en-US" dirty="0"/>
          </a:p>
        </p:txBody>
      </p:sp>
      <p:sp>
        <p:nvSpPr>
          <p:cNvPr id="8" name="矩形 7"/>
          <p:cNvSpPr/>
          <p:nvPr/>
        </p:nvSpPr>
        <p:spPr>
          <a:xfrm>
            <a:off x="188911" y="5868521"/>
            <a:ext cx="8703419" cy="646331"/>
          </a:xfrm>
          <a:prstGeom prst="rect">
            <a:avLst/>
          </a:prstGeom>
        </p:spPr>
        <p:txBody>
          <a:bodyPr wrap="square">
            <a:spAutoFit/>
          </a:bodyPr>
          <a:lstStyle/>
          <a:p>
            <a:r>
              <a:rPr lang="en-US" altLang="zh-CN" dirty="0">
                <a:solidFill>
                  <a:schemeClr val="bg1"/>
                </a:solidFill>
                <a:latin typeface="Times New Roman" panose="02020603050405020304" pitchFamily="18" charset="0"/>
                <a:cs typeface="Times New Roman" panose="02020603050405020304" pitchFamily="18" charset="0"/>
              </a:rPr>
              <a:t>Turk M, </a:t>
            </a:r>
            <a:r>
              <a:rPr lang="en-US" altLang="zh-CN" dirty="0" err="1">
                <a:solidFill>
                  <a:schemeClr val="bg1"/>
                </a:solidFill>
                <a:latin typeface="Times New Roman" panose="02020603050405020304" pitchFamily="18" charset="0"/>
                <a:cs typeface="Times New Roman" panose="02020603050405020304" pitchFamily="18" charset="0"/>
              </a:rPr>
              <a:t>Pentland</a:t>
            </a:r>
            <a:r>
              <a:rPr lang="en-US" altLang="zh-CN" dirty="0">
                <a:solidFill>
                  <a:schemeClr val="bg1"/>
                </a:solidFill>
                <a:latin typeface="Times New Roman" panose="02020603050405020304" pitchFamily="18" charset="0"/>
                <a:cs typeface="Times New Roman" panose="02020603050405020304" pitchFamily="18" charset="0"/>
              </a:rPr>
              <a:t> A. </a:t>
            </a:r>
            <a:r>
              <a:rPr lang="en-US" altLang="zh-CN" dirty="0" err="1">
                <a:solidFill>
                  <a:schemeClr val="bg1"/>
                </a:solidFill>
                <a:latin typeface="Times New Roman" panose="02020603050405020304" pitchFamily="18" charset="0"/>
                <a:cs typeface="Times New Roman" panose="02020603050405020304" pitchFamily="18" charset="0"/>
              </a:rPr>
              <a:t>Eigenfaces</a:t>
            </a:r>
            <a:r>
              <a:rPr lang="en-US" altLang="zh-CN" dirty="0">
                <a:solidFill>
                  <a:schemeClr val="bg1"/>
                </a:solidFill>
                <a:latin typeface="Times New Roman" panose="02020603050405020304" pitchFamily="18" charset="0"/>
                <a:cs typeface="Times New Roman" panose="02020603050405020304" pitchFamily="18" charset="0"/>
              </a:rPr>
              <a:t> for recognition[J]. Journal of cognitive neuroscience, 1991, 3(1): 71-86.</a:t>
            </a:r>
            <a:endParaRPr lang="zh-CN" alt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820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dirty="0">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sz="2800" b="1" dirty="0">
              <a:solidFill>
                <a:schemeClr val="bg1"/>
              </a:solidFill>
              <a:latin typeface="Times New Roman"/>
              <a:cs typeface="Times New Roman"/>
            </a:endParaRPr>
          </a:p>
        </p:txBody>
      </p:sp>
      <p:sp>
        <p:nvSpPr>
          <p:cNvPr id="6" name="副标题 5">
            <a:extLst>
              <a:ext uri="{FF2B5EF4-FFF2-40B4-BE49-F238E27FC236}">
                <a16:creationId xmlns:a16="http://schemas.microsoft.com/office/drawing/2014/main" xmlns="" id="{A5AE6D05-A564-41E5-B677-5C9B5B3A0FF8}"/>
              </a:ext>
            </a:extLst>
          </p:cNvPr>
          <p:cNvSpPr>
            <a:spLocks noGrp="1"/>
          </p:cNvSpPr>
          <p:nvPr>
            <p:ph type="subTitle" idx="1"/>
          </p:nvPr>
        </p:nvSpPr>
        <p:spPr/>
        <p:txBody>
          <a:bodyPr/>
          <a:lstStyle/>
          <a:p>
            <a:endParaRPr lang="zh-CN" altLang="en-US" dirty="0"/>
          </a:p>
        </p:txBody>
      </p:sp>
      <p:sp>
        <p:nvSpPr>
          <p:cNvPr id="9" name="标题 8">
            <a:extLst>
              <a:ext uri="{FF2B5EF4-FFF2-40B4-BE49-F238E27FC236}">
                <a16:creationId xmlns:a16="http://schemas.microsoft.com/office/drawing/2014/main" xmlns="" id="{E0D150C8-7D91-4822-94B3-818B0BB8A07B}"/>
              </a:ext>
            </a:extLst>
          </p:cNvPr>
          <p:cNvSpPr>
            <a:spLocks noGrp="1"/>
          </p:cNvSpPr>
          <p:nvPr>
            <p:ph type="ctrTitle"/>
          </p:nvPr>
        </p:nvSpPr>
        <p:spPr/>
        <p:txBody>
          <a:bodyPr/>
          <a:lstStyle/>
          <a:p>
            <a:endParaRPr lang="zh-CN" altLang="en-US" dirty="0"/>
          </a:p>
        </p:txBody>
      </p:sp>
      <p:sp>
        <p:nvSpPr>
          <p:cNvPr id="22" name="文本框 21">
            <a:extLst>
              <a:ext uri="{FF2B5EF4-FFF2-40B4-BE49-F238E27FC236}">
                <a16:creationId xmlns:a16="http://schemas.microsoft.com/office/drawing/2014/main" xmlns="" id="{11393157-E0CD-4E4A-B809-7FE73FBD7448}"/>
              </a:ext>
            </a:extLst>
          </p:cNvPr>
          <p:cNvSpPr txBox="1"/>
          <p:nvPr/>
        </p:nvSpPr>
        <p:spPr>
          <a:xfrm>
            <a:off x="7883747" y="1553803"/>
            <a:ext cx="1105935" cy="4247317"/>
          </a:xfrm>
          <a:prstGeom prst="rect">
            <a:avLst/>
          </a:prstGeom>
          <a:noFill/>
        </p:spPr>
        <p:txBody>
          <a:bodyPr wrap="square">
            <a:spAutoFit/>
          </a:bodyPr>
          <a:lstStyle/>
          <a:p>
            <a:r>
              <a:rPr lang="zh-CN" altLang="en-US" i="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第一，诸位求学，应不仅在科目本身，而且要训练如何能正确地训练自己的思想</a:t>
            </a:r>
            <a:r>
              <a:rPr lang="en-US" altLang="zh-CN" i="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a:t>
            </a:r>
          </a:p>
          <a:p>
            <a:r>
              <a:rPr lang="zh-CN" altLang="en-US" i="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第二，我们人生的目的是在能服务，而不在享受。</a:t>
            </a:r>
            <a:endParaRPr lang="zh-CN" altLang="en-US"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xmlns="" id="{53C5F40B-746C-486C-ABC2-16C698536370}"/>
              </a:ext>
            </a:extLst>
          </p:cNvPr>
          <p:cNvSpPr txBox="1"/>
          <p:nvPr/>
        </p:nvSpPr>
        <p:spPr>
          <a:xfrm>
            <a:off x="5679280" y="431195"/>
            <a:ext cx="3236119" cy="523220"/>
          </a:xfrm>
          <a:prstGeom prst="rect">
            <a:avLst/>
          </a:prstGeom>
          <a:noFill/>
        </p:spPr>
        <p:txBody>
          <a:bodyPr wrap="square" rtlCol="0">
            <a:spAutoFit/>
          </a:bodyPr>
          <a:lstStyle/>
          <a:p>
            <a:r>
              <a:rPr lang="zh-CN" altLang="en-US" sz="2800" b="1" dirty="0">
                <a:solidFill>
                  <a:schemeClr val="bg1"/>
                </a:solidFill>
              </a:rPr>
              <a:t>河海大学沈扬教授</a:t>
            </a:r>
          </a:p>
        </p:txBody>
      </p:sp>
      <p:sp>
        <p:nvSpPr>
          <p:cNvPr id="25" name="文本框 24">
            <a:extLst>
              <a:ext uri="{FF2B5EF4-FFF2-40B4-BE49-F238E27FC236}">
                <a16:creationId xmlns:a16="http://schemas.microsoft.com/office/drawing/2014/main" xmlns="" id="{A4F0944F-C476-47B4-BAE0-44BFD8F91092}"/>
              </a:ext>
            </a:extLst>
          </p:cNvPr>
          <p:cNvSpPr txBox="1"/>
          <p:nvPr/>
        </p:nvSpPr>
        <p:spPr>
          <a:xfrm>
            <a:off x="495958" y="5780474"/>
            <a:ext cx="8559141" cy="646331"/>
          </a:xfrm>
          <a:prstGeom prst="rect">
            <a:avLst/>
          </a:prstGeom>
          <a:noFill/>
        </p:spPr>
        <p:txBody>
          <a:bodyPr wrap="square">
            <a:spAutoFit/>
          </a:bodyPr>
          <a:lstStyle/>
          <a:p>
            <a:r>
              <a:rPr lang="zh-CN" altLang="en-US" sz="1200" b="1" i="0" dirty="0">
                <a:solidFill>
                  <a:srgbClr val="333333"/>
                </a:solidFill>
                <a:effectLst/>
                <a:latin typeface="Microsoft YaHei" panose="020B0503020204020204" pitchFamily="34" charset="-122"/>
                <a:ea typeface="Microsoft YaHei" panose="020B0503020204020204" pitchFamily="34" charset="-122"/>
              </a:rPr>
              <a:t>竺可桢告诫学生在以后毕业后不要拿技术当做谋生的工具，他说谋生之道有很多种，不一定到大学才能找到工作，但是大学就是让学生获得更好生活的一个途径，教育才是最重要的</a:t>
            </a:r>
            <a:r>
              <a:rPr lang="zh-CN" altLang="en-US" sz="1200" b="1" dirty="0">
                <a:solidFill>
                  <a:srgbClr val="333333"/>
                </a:solidFill>
                <a:latin typeface="Microsoft YaHei" panose="020B0503020204020204" pitchFamily="34" charset="-122"/>
                <a:ea typeface="Microsoft YaHei" panose="020B0503020204020204" pitchFamily="34" charset="-122"/>
              </a:rPr>
              <a:t>目的，他还教会学生以后在社会上闯荡时，都要把国家社会摆在第一位，遇到什么事都要头脑清楚的想一想社会的影响</a:t>
            </a:r>
            <a:r>
              <a:rPr lang="en-US" altLang="zh-CN" sz="1200" b="1" dirty="0">
                <a:solidFill>
                  <a:srgbClr val="333333"/>
                </a:solidFill>
                <a:latin typeface="Microsoft YaHei" panose="020B0503020204020204" pitchFamily="34" charset="-122"/>
                <a:ea typeface="Microsoft YaHei" panose="020B0503020204020204" pitchFamily="34" charset="-122"/>
              </a:rPr>
              <a:t>---《</a:t>
            </a:r>
            <a:r>
              <a:rPr lang="zh-CN" altLang="en-US" sz="1200" b="1" dirty="0">
                <a:solidFill>
                  <a:srgbClr val="333333"/>
                </a:solidFill>
                <a:latin typeface="Microsoft YaHei" panose="020B0503020204020204" pitchFamily="34" charset="-122"/>
                <a:ea typeface="Microsoft YaHei" panose="020B0503020204020204" pitchFamily="34" charset="-122"/>
              </a:rPr>
              <a:t>国立浙江大学日刊</a:t>
            </a:r>
            <a:r>
              <a:rPr lang="en-US" altLang="zh-CN" sz="1200" b="1" dirty="0">
                <a:solidFill>
                  <a:srgbClr val="333333"/>
                </a:solidFill>
                <a:latin typeface="Microsoft YaHei" panose="020B0503020204020204" pitchFamily="34" charset="-122"/>
                <a:ea typeface="Microsoft YaHei" panose="020B0503020204020204" pitchFamily="34" charset="-122"/>
              </a:rPr>
              <a:t>》</a:t>
            </a:r>
            <a:r>
              <a:rPr lang="zh-CN" altLang="en-US" sz="1200" b="1" dirty="0">
                <a:solidFill>
                  <a:srgbClr val="333333"/>
                </a:solidFill>
                <a:latin typeface="Microsoft YaHei" panose="020B0503020204020204" pitchFamily="34" charset="-122"/>
                <a:ea typeface="Microsoft YaHei" panose="020B0503020204020204" pitchFamily="34" charset="-122"/>
              </a:rPr>
              <a:t>第</a:t>
            </a:r>
            <a:r>
              <a:rPr lang="en-US" altLang="zh-CN" sz="1200" b="1" dirty="0">
                <a:solidFill>
                  <a:srgbClr val="333333"/>
                </a:solidFill>
                <a:latin typeface="Microsoft YaHei" panose="020B0503020204020204" pitchFamily="34" charset="-122"/>
                <a:ea typeface="Microsoft YaHei" panose="020B0503020204020204" pitchFamily="34" charset="-122"/>
              </a:rPr>
              <a:t>20</a:t>
            </a:r>
            <a:r>
              <a:rPr lang="zh-CN" altLang="en-US" sz="1200" b="1" dirty="0">
                <a:solidFill>
                  <a:srgbClr val="333333"/>
                </a:solidFill>
                <a:latin typeface="Microsoft YaHei" panose="020B0503020204020204" pitchFamily="34" charset="-122"/>
                <a:ea typeface="Microsoft YaHei" panose="020B0503020204020204" pitchFamily="34" charset="-122"/>
              </a:rPr>
              <a:t>号（</a:t>
            </a:r>
            <a:r>
              <a:rPr lang="en-US" altLang="zh-CN" sz="1200" b="1" dirty="0">
                <a:solidFill>
                  <a:srgbClr val="333333"/>
                </a:solidFill>
                <a:latin typeface="Microsoft YaHei" panose="020B0503020204020204" pitchFamily="34" charset="-122"/>
                <a:ea typeface="Microsoft YaHei" panose="020B0503020204020204" pitchFamily="34" charset="-122"/>
              </a:rPr>
              <a:t>1936</a:t>
            </a:r>
            <a:r>
              <a:rPr lang="zh-CN" altLang="en-US" sz="1200" b="1" dirty="0">
                <a:solidFill>
                  <a:srgbClr val="333333"/>
                </a:solidFill>
                <a:latin typeface="Microsoft YaHei" panose="020B0503020204020204" pitchFamily="34" charset="-122"/>
                <a:ea typeface="Microsoft YaHei" panose="020B0503020204020204" pitchFamily="34" charset="-122"/>
              </a:rPr>
              <a:t>年</a:t>
            </a:r>
            <a:r>
              <a:rPr lang="en-US" altLang="zh-CN" sz="1200" b="1" dirty="0">
                <a:solidFill>
                  <a:srgbClr val="333333"/>
                </a:solidFill>
                <a:latin typeface="Microsoft YaHei" panose="020B0503020204020204" pitchFamily="34" charset="-122"/>
                <a:ea typeface="Microsoft YaHei" panose="020B0503020204020204" pitchFamily="34" charset="-122"/>
              </a:rPr>
              <a:t>9</a:t>
            </a:r>
            <a:r>
              <a:rPr lang="zh-CN" altLang="en-US" sz="1200" b="1" dirty="0">
                <a:solidFill>
                  <a:srgbClr val="333333"/>
                </a:solidFill>
                <a:latin typeface="Microsoft YaHei" panose="020B0503020204020204" pitchFamily="34" charset="-122"/>
                <a:ea typeface="Microsoft YaHei" panose="020B0503020204020204" pitchFamily="34" charset="-122"/>
              </a:rPr>
              <a:t>月</a:t>
            </a:r>
            <a:r>
              <a:rPr lang="en-US" altLang="zh-CN" sz="1200" b="1" dirty="0">
                <a:solidFill>
                  <a:srgbClr val="333333"/>
                </a:solidFill>
                <a:latin typeface="Microsoft YaHei" panose="020B0503020204020204" pitchFamily="34" charset="-122"/>
                <a:ea typeface="Microsoft YaHei" panose="020B0503020204020204" pitchFamily="34" charset="-122"/>
              </a:rPr>
              <a:t>23</a:t>
            </a:r>
            <a:r>
              <a:rPr lang="zh-CN" altLang="en-US" sz="1200" b="1" dirty="0">
                <a:solidFill>
                  <a:srgbClr val="333333"/>
                </a:solidFill>
                <a:latin typeface="Microsoft YaHei" panose="020B0503020204020204" pitchFamily="34" charset="-122"/>
                <a:ea typeface="Microsoft YaHei" panose="020B0503020204020204" pitchFamily="34" charset="-122"/>
              </a:rPr>
              <a:t>日）“讲演”栏</a:t>
            </a:r>
            <a:endParaRPr lang="zh-CN" altLang="en-US" sz="1200" b="1" dirty="0"/>
          </a:p>
        </p:txBody>
      </p:sp>
      <p:pic>
        <p:nvPicPr>
          <p:cNvPr id="27" name="图片 26">
            <a:extLst>
              <a:ext uri="{FF2B5EF4-FFF2-40B4-BE49-F238E27FC236}">
                <a16:creationId xmlns:a16="http://schemas.microsoft.com/office/drawing/2014/main" xmlns="" id="{5EDD0350-38EF-4A69-94C7-33D8C5A39D80}"/>
              </a:ext>
            </a:extLst>
          </p:cNvPr>
          <p:cNvPicPr>
            <a:picLocks noChangeAspect="1"/>
          </p:cNvPicPr>
          <p:nvPr/>
        </p:nvPicPr>
        <p:blipFill>
          <a:blip r:embed="rId11"/>
          <a:stretch>
            <a:fillRect/>
          </a:stretch>
        </p:blipFill>
        <p:spPr>
          <a:xfrm>
            <a:off x="304336" y="1633764"/>
            <a:ext cx="7500996" cy="3933371"/>
          </a:xfrm>
          <a:prstGeom prst="rect">
            <a:avLst/>
          </a:prstGeom>
        </p:spPr>
      </p:pic>
      <p:pic>
        <p:nvPicPr>
          <p:cNvPr id="3" name="竺可桢介绍">
            <a:hlinkClick r:id="" action="ppaction://media"/>
            <a:extLst>
              <a:ext uri="{FF2B5EF4-FFF2-40B4-BE49-F238E27FC236}">
                <a16:creationId xmlns:a16="http://schemas.microsoft.com/office/drawing/2014/main" xmlns="" id="{4602664B-3CF4-4450-9FB5-2B1A2A1C52FB}"/>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5593439" y="1633764"/>
            <a:ext cx="2228359" cy="3932398"/>
          </a:xfrm>
          <a:prstGeom prst="rect">
            <a:avLst/>
          </a:prstGeom>
        </p:spPr>
      </p:pic>
    </p:spTree>
    <p:extLst>
      <p:ext uri="{BB962C8B-B14F-4D97-AF65-F5344CB8AC3E}">
        <p14:creationId xmlns:p14="http://schemas.microsoft.com/office/powerpoint/2010/main" val="245258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88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bldLst>
      <p:bldP spid="2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764" y="1236404"/>
            <a:ext cx="8834566" cy="4249996"/>
          </a:xfrm>
        </p:spPr>
        <p:txBody>
          <a:bodyPr>
            <a:noAutofit/>
          </a:bodyPr>
          <a:lstStyle/>
          <a:p>
            <a:pPr algn="l"/>
            <a:r>
              <a:rPr lang="zh-CN" altLang="en-US" sz="1600" b="1" dirty="0">
                <a:latin typeface="+mj-ea"/>
                <a:cs typeface="Times New Roman"/>
              </a:rPr>
              <a:t>数据预处理</a:t>
            </a:r>
            <a:r>
              <a:rPr lang="en-US" altLang="zh-CN" sz="1600" b="1" dirty="0">
                <a:latin typeface="+mj-ea"/>
                <a:cs typeface="Times New Roman"/>
              </a:rPr>
              <a:t>:</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(5</a:t>
            </a:r>
            <a:r>
              <a:rPr lang="en-US" altLang="zh-CN" sz="1600" b="1" dirty="0" smtClean="0">
                <a:latin typeface="+mj-ea"/>
                <a:cs typeface="Times New Roman"/>
              </a:rPr>
              <a:t>)</a:t>
            </a:r>
            <a:r>
              <a:rPr lang="zh-CN" altLang="en-US" sz="1600" b="1" dirty="0" smtClean="0">
                <a:latin typeface="+mj-ea"/>
                <a:cs typeface="Times New Roman"/>
              </a:rPr>
              <a:t>数据归约之降维技术：</a:t>
            </a:r>
            <a:r>
              <a:rPr lang="zh-CN" altLang="en-US" sz="1600" b="1" dirty="0">
                <a:latin typeface="+mj-ea"/>
                <a:cs typeface="Times New Roman"/>
              </a:rPr>
              <a:t>降维就是一种对高维度特征数据预处理方法。降维是将高维度的数据保留下最重要的一些特征，去除噪声和不重要的特征，从而实现提升数据处理速度的目的。在实际的生产和应用中，降维在一定的信息损失范围内，可以为我们节省大量的时间和成本。降维也成为应用非常广泛的数据预处理方法。</a:t>
            </a: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zh-CN" altLang="en-US" sz="1600" b="1" dirty="0">
                <a:latin typeface="+mj-ea"/>
                <a:cs typeface="Times New Roman"/>
              </a:rPr>
              <a:t>降维具有如下一些优点：</a:t>
            </a: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1) </a:t>
            </a:r>
            <a:r>
              <a:rPr lang="zh-CN" altLang="en-US" sz="1600" b="1" dirty="0">
                <a:latin typeface="+mj-ea"/>
                <a:cs typeface="Times New Roman"/>
              </a:rPr>
              <a:t>使得数据集更易使用。</a:t>
            </a: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2) </a:t>
            </a:r>
            <a:r>
              <a:rPr lang="zh-CN" altLang="en-US" sz="1600" b="1" dirty="0">
                <a:latin typeface="+mj-ea"/>
                <a:cs typeface="Times New Roman"/>
              </a:rPr>
              <a:t>降低算法的计算开销。</a:t>
            </a: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3) </a:t>
            </a:r>
            <a:r>
              <a:rPr lang="zh-CN" altLang="en-US" sz="1600" b="1" dirty="0">
                <a:latin typeface="+mj-ea"/>
                <a:cs typeface="Times New Roman"/>
              </a:rPr>
              <a:t>去除噪声。</a:t>
            </a: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4) </a:t>
            </a:r>
            <a:r>
              <a:rPr lang="zh-CN" altLang="en-US" sz="1600" b="1" dirty="0">
                <a:latin typeface="Times New Roman" panose="02020603050405020304" pitchFamily="18" charset="0"/>
                <a:cs typeface="Times New Roman" panose="02020603050405020304" pitchFamily="18" charset="0"/>
              </a:rPr>
              <a:t>使得结果容易理解。降维的算法有很多，比如奇异值分解</a:t>
            </a:r>
            <a:r>
              <a:rPr lang="en-US" altLang="zh-CN" sz="1600" b="1" dirty="0">
                <a:latin typeface="Times New Roman" panose="02020603050405020304" pitchFamily="18" charset="0"/>
                <a:cs typeface="Times New Roman" panose="02020603050405020304" pitchFamily="18" charset="0"/>
              </a:rPr>
              <a:t>(SVD)</a:t>
            </a:r>
            <a:r>
              <a:rPr lang="zh-CN" altLang="en-US" sz="1600" b="1" dirty="0">
                <a:latin typeface="Times New Roman" panose="02020603050405020304" pitchFamily="18" charset="0"/>
                <a:cs typeface="Times New Roman" panose="02020603050405020304" pitchFamily="18" charset="0"/>
              </a:rPr>
              <a:t>、主成分分析</a:t>
            </a:r>
            <a:r>
              <a:rPr lang="en-US" altLang="zh-CN" sz="1600" b="1" dirty="0">
                <a:latin typeface="Times New Roman" panose="02020603050405020304" pitchFamily="18" charset="0"/>
                <a:cs typeface="Times New Roman" panose="02020603050405020304" pitchFamily="18" charset="0"/>
              </a:rPr>
              <a:t>(PCA)</a:t>
            </a:r>
            <a:r>
              <a:rPr lang="zh-CN" altLang="en-US" sz="1600" b="1" dirty="0">
                <a:latin typeface="Times New Roman" panose="02020603050405020304" pitchFamily="18" charset="0"/>
                <a:cs typeface="Times New Roman" panose="02020603050405020304" pitchFamily="18" charset="0"/>
              </a:rPr>
              <a:t>、因子分析</a:t>
            </a:r>
            <a:r>
              <a:rPr lang="en-US" altLang="zh-CN" sz="1600" b="1" dirty="0">
                <a:latin typeface="Times New Roman" panose="02020603050405020304" pitchFamily="18" charset="0"/>
                <a:cs typeface="Times New Roman" panose="02020603050405020304" pitchFamily="18" charset="0"/>
              </a:rPr>
              <a:t>(FA)</a:t>
            </a:r>
            <a:r>
              <a:rPr lang="zh-CN" altLang="en-US" sz="1600" b="1" dirty="0">
                <a:latin typeface="Times New Roman" panose="02020603050405020304" pitchFamily="18" charset="0"/>
                <a:cs typeface="Times New Roman" panose="02020603050405020304" pitchFamily="18" charset="0"/>
              </a:rPr>
              <a:t>、独立成分分析</a:t>
            </a:r>
            <a:r>
              <a:rPr lang="en-US" altLang="zh-CN" sz="1600" b="1" dirty="0">
                <a:latin typeface="Times New Roman" panose="02020603050405020304" pitchFamily="18" charset="0"/>
                <a:cs typeface="Times New Roman" panose="02020603050405020304" pitchFamily="18" charset="0"/>
              </a:rPr>
              <a:t>(ICA)</a:t>
            </a:r>
            <a:r>
              <a:rPr lang="zh-CN" altLang="en-US" sz="1600" b="1" dirty="0">
                <a:latin typeface="Times New Roman" panose="02020603050405020304" pitchFamily="18" charset="0"/>
                <a:cs typeface="Times New Roman" panose="02020603050405020304" pitchFamily="18" charset="0"/>
              </a:rPr>
              <a:t>。</a:t>
            </a:r>
            <a:r>
              <a:rPr lang="zh-CN" altLang="en-US" sz="1600" b="1" dirty="0">
                <a:latin typeface="+mj-ea"/>
                <a:cs typeface="Times New Roman"/>
              </a:rPr>
              <a:t/>
            </a:r>
            <a:br>
              <a:rPr lang="zh-CN" altLang="en-US" sz="1600" b="1" dirty="0">
                <a:latin typeface="+mj-ea"/>
                <a:cs typeface="Times New Roman"/>
              </a:rPr>
            </a:br>
            <a:endParaRPr lang="en-US" altLang="zh-CN" sz="1600" dirty="0">
              <a:latin typeface="+mj-ea"/>
              <a:cs typeface="Times New Roman"/>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7" name="Rectangle 6"/>
          <p:cNvSpPr>
            <a:spLocks noChangeArrowheads="1"/>
          </p:cNvSpPr>
          <p:nvPr/>
        </p:nvSpPr>
        <p:spPr bwMode="auto">
          <a:xfrm>
            <a:off x="0" y="5638800"/>
            <a:ext cx="9144000" cy="1219200"/>
          </a:xfrm>
          <a:prstGeom prst="rect">
            <a:avLst/>
          </a:prstGeom>
          <a:solidFill>
            <a:schemeClr val="tx2"/>
          </a:solidFill>
          <a:ln w="9525">
            <a:solidFill>
              <a:srgbClr val="2461AA"/>
            </a:solidFill>
            <a:miter lim="800000"/>
            <a:headEnd/>
            <a:tailEnd/>
          </a:ln>
        </p:spPr>
        <p:txBody>
          <a:bodyPr lIns="91411" tIns="45706" rIns="91411" bIns="45706" anchor="ctr"/>
          <a:lstStyle/>
          <a:p>
            <a:pPr defTabSz="1406525"/>
            <a:r>
              <a:rPr lang="zh-CN" altLang="en-US" b="1" dirty="0">
                <a:solidFill>
                  <a:srgbClr val="FFFFFF"/>
                </a:solidFill>
                <a:latin typeface="Calibri" charset="0"/>
              </a:rPr>
              <a:t>统计学习与方法（第二版），李航著</a:t>
            </a:r>
            <a:r>
              <a:rPr lang="en-US" altLang="zh-CN" b="1" dirty="0">
                <a:solidFill>
                  <a:srgbClr val="FFFFFF"/>
                </a:solidFill>
                <a:latin typeface="Calibri" charset="0"/>
              </a:rPr>
              <a:t>.</a:t>
            </a:r>
            <a:endParaRPr lang="zh-CN" altLang="en-US" b="1" dirty="0">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800" b="1" dirty="0">
                <a:solidFill>
                  <a:schemeClr val="bg1"/>
                </a:solidFill>
                <a:latin typeface="Times New Roman"/>
                <a:cs typeface="Times New Roman"/>
              </a:rPr>
              <a:t>第</a:t>
            </a:r>
            <a:r>
              <a:rPr lang="en-US" altLang="zh-CN" sz="2800" b="1" dirty="0">
                <a:solidFill>
                  <a:schemeClr val="bg1"/>
                </a:solidFill>
                <a:latin typeface="Times New Roman"/>
                <a:cs typeface="Times New Roman"/>
              </a:rPr>
              <a:t>3</a:t>
            </a:r>
            <a:r>
              <a:rPr lang="zh-CN" altLang="en-US" sz="2800" b="1" dirty="0">
                <a:solidFill>
                  <a:schemeClr val="bg1"/>
                </a:solidFill>
                <a:latin typeface="Times New Roman"/>
                <a:cs typeface="Times New Roman"/>
              </a:rPr>
              <a:t>章：数据预处理</a:t>
            </a:r>
            <a:endParaRPr lang="en-US" altLang="zh-CN" sz="2800" b="1" dirty="0">
              <a:solidFill>
                <a:schemeClr val="bg1"/>
              </a:solidFill>
              <a:latin typeface="Times New Roman"/>
              <a:cs typeface="Times New Roman"/>
            </a:endParaRPr>
          </a:p>
        </p:txBody>
      </p:sp>
      <p:pic>
        <p:nvPicPr>
          <p:cNvPr id="3" name="图片 2"/>
          <p:cNvPicPr>
            <a:picLocks noChangeAspect="1"/>
          </p:cNvPicPr>
          <p:nvPr/>
        </p:nvPicPr>
        <p:blipFill>
          <a:blip r:embed="rId9"/>
          <a:stretch>
            <a:fillRect/>
          </a:stretch>
        </p:blipFill>
        <p:spPr>
          <a:xfrm>
            <a:off x="6271953" y="1727518"/>
            <a:ext cx="2562585" cy="3971607"/>
          </a:xfrm>
          <a:prstGeom prst="rect">
            <a:avLst/>
          </a:prstGeom>
        </p:spPr>
      </p:pic>
      <p:pic>
        <p:nvPicPr>
          <p:cNvPr id="5" name="图片 4"/>
          <p:cNvPicPr>
            <a:picLocks noChangeAspect="1"/>
          </p:cNvPicPr>
          <p:nvPr/>
        </p:nvPicPr>
        <p:blipFill>
          <a:blip r:embed="rId10"/>
          <a:stretch>
            <a:fillRect/>
          </a:stretch>
        </p:blipFill>
        <p:spPr>
          <a:xfrm>
            <a:off x="6951210" y="1236404"/>
            <a:ext cx="2038038" cy="5612443"/>
          </a:xfrm>
          <a:prstGeom prst="rect">
            <a:avLst/>
          </a:prstGeom>
        </p:spPr>
      </p:pic>
      <p:sp>
        <p:nvSpPr>
          <p:cNvPr id="6" name="矩形 5"/>
          <p:cNvSpPr/>
          <p:nvPr/>
        </p:nvSpPr>
        <p:spPr>
          <a:xfrm>
            <a:off x="57764" y="4968973"/>
            <a:ext cx="4174482" cy="646331"/>
          </a:xfrm>
          <a:prstGeom prst="rect">
            <a:avLst/>
          </a:prstGeom>
        </p:spPr>
        <p:txBody>
          <a:bodyPr wrap="square">
            <a:spAutoFit/>
          </a:bodyPr>
          <a:lstStyle/>
          <a:p>
            <a:r>
              <a:rPr lang="zh-CN" altLang="en-US" b="1" dirty="0" smtClean="0">
                <a:solidFill>
                  <a:schemeClr val="accent4">
                    <a:lumMod val="50000"/>
                  </a:schemeClr>
                </a:solidFill>
                <a:latin typeface="Times New Roman" panose="02020603050405020304" pitchFamily="18" charset="0"/>
                <a:cs typeface="Times New Roman" panose="02020603050405020304" pitchFamily="18" charset="0"/>
              </a:rPr>
              <a:t>调用</a:t>
            </a:r>
            <a:r>
              <a:rPr lang="en-US" altLang="zh-CN" b="1" dirty="0" smtClean="0">
                <a:solidFill>
                  <a:schemeClr val="accent4">
                    <a:lumMod val="50000"/>
                  </a:schemeClr>
                </a:solidFill>
                <a:latin typeface="Times New Roman" panose="02020603050405020304" pitchFamily="18" charset="0"/>
                <a:cs typeface="Times New Roman" panose="02020603050405020304" pitchFamily="18" charset="0"/>
              </a:rPr>
              <a:t>Python</a:t>
            </a:r>
            <a:r>
              <a:rPr lang="zh-CN" altLang="en-US" b="1" dirty="0" smtClean="0">
                <a:solidFill>
                  <a:schemeClr val="accent4">
                    <a:lumMod val="50000"/>
                  </a:schemeClr>
                </a:solidFill>
                <a:latin typeface="Times New Roman" panose="02020603050405020304" pitchFamily="18" charset="0"/>
                <a:cs typeface="Times New Roman" panose="02020603050405020304" pitchFamily="18" charset="0"/>
              </a:rPr>
              <a:t>库</a:t>
            </a:r>
            <a:r>
              <a:rPr lang="en-US" altLang="zh-CN" b="1" dirty="0" smtClean="0">
                <a:solidFill>
                  <a:schemeClr val="accent4">
                    <a:lumMod val="50000"/>
                  </a:schemeClr>
                </a:solidFill>
                <a:latin typeface="Times New Roman" panose="02020603050405020304" pitchFamily="18" charset="0"/>
                <a:cs typeface="Times New Roman" panose="02020603050405020304" pitchFamily="18" charset="0"/>
              </a:rPr>
              <a:t>:</a:t>
            </a:r>
          </a:p>
          <a:p>
            <a:r>
              <a:rPr lang="en-US" altLang="zh-CN" b="1" dirty="0" smtClean="0">
                <a:solidFill>
                  <a:schemeClr val="accent4">
                    <a:lumMod val="50000"/>
                  </a:schemeClr>
                </a:solidFill>
                <a:latin typeface="Times New Roman" panose="02020603050405020304" pitchFamily="18" charset="0"/>
                <a:cs typeface="Times New Roman" panose="02020603050405020304" pitchFamily="18" charset="0"/>
              </a:rPr>
              <a:t>from </a:t>
            </a:r>
            <a:r>
              <a:rPr lang="en-US" altLang="zh-CN" b="1" dirty="0" err="1">
                <a:solidFill>
                  <a:schemeClr val="accent4">
                    <a:lumMod val="50000"/>
                  </a:schemeClr>
                </a:solidFill>
                <a:latin typeface="Times New Roman" panose="02020603050405020304" pitchFamily="18" charset="0"/>
                <a:cs typeface="Times New Roman" panose="02020603050405020304" pitchFamily="18" charset="0"/>
              </a:rPr>
              <a:t>sklearn.decomposition</a:t>
            </a:r>
            <a:r>
              <a:rPr lang="en-US" altLang="zh-CN" b="1" dirty="0">
                <a:solidFill>
                  <a:schemeClr val="accent4">
                    <a:lumMod val="50000"/>
                  </a:schemeClr>
                </a:solidFill>
                <a:latin typeface="Times New Roman" panose="02020603050405020304" pitchFamily="18" charset="0"/>
                <a:cs typeface="Times New Roman" panose="02020603050405020304" pitchFamily="18" charset="0"/>
              </a:rPr>
              <a:t> import PCA</a:t>
            </a:r>
            <a:endParaRPr lang="zh-CN" altLang="en-US" b="1" dirty="0">
              <a:solidFill>
                <a:schemeClr val="accent4">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2659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2800" b="1" dirty="0">
                <a:solidFill>
                  <a:schemeClr val="bg1"/>
                </a:solidFill>
                <a:latin typeface="Times New Roman"/>
                <a:cs typeface="Times New Roman"/>
              </a:rPr>
              <a:t>Python</a:t>
            </a:r>
            <a:r>
              <a:rPr lang="zh-CN" altLang="en-US" sz="2800" b="1" dirty="0">
                <a:solidFill>
                  <a:schemeClr val="bg1"/>
                </a:solidFill>
                <a:latin typeface="Times New Roman"/>
                <a:cs typeface="Times New Roman"/>
              </a:rPr>
              <a:t>数据分析实践</a:t>
            </a:r>
            <a:endParaRPr lang="en-US" altLang="zh-CN" sz="2800" b="1" dirty="0">
              <a:solidFill>
                <a:schemeClr val="bg1"/>
              </a:solidFill>
              <a:latin typeface="Times New Roman"/>
              <a:cs typeface="Times New Roman"/>
            </a:endParaRPr>
          </a:p>
        </p:txBody>
      </p:sp>
      <p:sp>
        <p:nvSpPr>
          <p:cNvPr id="8" name="矩形 7"/>
          <p:cNvSpPr/>
          <p:nvPr/>
        </p:nvSpPr>
        <p:spPr>
          <a:xfrm>
            <a:off x="402272" y="1510715"/>
            <a:ext cx="7060248" cy="369332"/>
          </a:xfrm>
          <a:prstGeom prst="rect">
            <a:avLst/>
          </a:prstGeom>
        </p:spPr>
        <p:txBody>
          <a:bodyPr wrap="square">
            <a:spAutoFit/>
          </a:bodyPr>
          <a:lstStyle/>
          <a:p>
            <a:pPr marL="285750" indent="-285750">
              <a:buFont typeface="Wingdings" panose="05000000000000000000" pitchFamily="2" charset="2"/>
              <a:buChar char="n"/>
            </a:pPr>
            <a:r>
              <a:rPr lang="en-US" altLang="zh-CN" b="1" dirty="0">
                <a:solidFill>
                  <a:srgbClr val="121212"/>
                </a:solidFill>
                <a:latin typeface="Times New Roman" panose="02020603050405020304" pitchFamily="18" charset="0"/>
                <a:cs typeface="Times New Roman" panose="02020603050405020304" pitchFamily="18" charset="0"/>
              </a:rPr>
              <a:t>Python</a:t>
            </a:r>
            <a:r>
              <a:rPr lang="zh-CN" altLang="en-US" b="1" dirty="0">
                <a:solidFill>
                  <a:srgbClr val="121212"/>
                </a:solidFill>
                <a:latin typeface="Times New Roman" panose="02020603050405020304" pitchFamily="18" charset="0"/>
                <a:cs typeface="Times New Roman" panose="02020603050405020304" pitchFamily="18" charset="0"/>
              </a:rPr>
              <a:t>、</a:t>
            </a:r>
            <a:r>
              <a:rPr lang="en-US" altLang="zh-CN" b="1" dirty="0" err="1">
                <a:solidFill>
                  <a:srgbClr val="121212"/>
                </a:solidFill>
                <a:latin typeface="Times New Roman" panose="02020603050405020304" pitchFamily="18" charset="0"/>
                <a:cs typeface="Times New Roman" panose="02020603050405020304" pitchFamily="18" charset="0"/>
              </a:rPr>
              <a:t>Numpy</a:t>
            </a:r>
            <a:r>
              <a:rPr lang="zh-CN" altLang="en-US" b="1" dirty="0">
                <a:solidFill>
                  <a:srgbClr val="121212"/>
                </a:solidFill>
                <a:latin typeface="Times New Roman" panose="02020603050405020304" pitchFamily="18" charset="0"/>
                <a:cs typeface="Times New Roman" panose="02020603050405020304" pitchFamily="18" charset="0"/>
              </a:rPr>
              <a:t>、</a:t>
            </a:r>
            <a:r>
              <a:rPr lang="en-US" altLang="zh-CN" b="1" dirty="0">
                <a:solidFill>
                  <a:srgbClr val="121212"/>
                </a:solidFill>
                <a:latin typeface="Times New Roman" panose="02020603050405020304" pitchFamily="18" charset="0"/>
                <a:cs typeface="Times New Roman" panose="02020603050405020304" pitchFamily="18" charset="0"/>
              </a:rPr>
              <a:t>Pandas</a:t>
            </a:r>
            <a:r>
              <a:rPr lang="zh-CN" altLang="en-US" b="1" dirty="0">
                <a:solidFill>
                  <a:srgbClr val="121212"/>
                </a:solidFill>
                <a:latin typeface="Times New Roman" panose="02020603050405020304" pitchFamily="18" charset="0"/>
                <a:cs typeface="Times New Roman" panose="02020603050405020304" pitchFamily="18" charset="0"/>
              </a:rPr>
              <a:t>、</a:t>
            </a:r>
            <a:r>
              <a:rPr lang="en-US" altLang="zh-CN" b="1" dirty="0" err="1">
                <a:solidFill>
                  <a:srgbClr val="121212"/>
                </a:solidFill>
                <a:latin typeface="Times New Roman" panose="02020603050405020304" pitchFamily="18" charset="0"/>
                <a:cs typeface="Times New Roman" panose="02020603050405020304" pitchFamily="18" charset="0"/>
              </a:rPr>
              <a:t>SciPy</a:t>
            </a:r>
            <a:r>
              <a:rPr lang="zh-CN" altLang="en-US" b="1" dirty="0">
                <a:solidFill>
                  <a:srgbClr val="121212"/>
                </a:solidFill>
                <a:latin typeface="Times New Roman" panose="02020603050405020304" pitchFamily="18" charset="0"/>
                <a:cs typeface="Times New Roman" panose="02020603050405020304" pitchFamily="18" charset="0"/>
              </a:rPr>
              <a:t>、</a:t>
            </a:r>
            <a:r>
              <a:rPr lang="en-US" altLang="zh-CN" b="1" dirty="0" err="1">
                <a:solidFill>
                  <a:srgbClr val="121212"/>
                </a:solidFill>
                <a:latin typeface="Times New Roman" panose="02020603050405020304" pitchFamily="18" charset="0"/>
                <a:cs typeface="Times New Roman" panose="02020603050405020304" pitchFamily="18" charset="0"/>
              </a:rPr>
              <a:t>Scikit</a:t>
            </a:r>
            <a:r>
              <a:rPr lang="en-US" altLang="zh-CN" b="1" dirty="0">
                <a:solidFill>
                  <a:srgbClr val="121212"/>
                </a:solidFill>
                <a:latin typeface="Times New Roman" panose="02020603050405020304" pitchFamily="18" charset="0"/>
                <a:cs typeface="Times New Roman" panose="02020603050405020304" pitchFamily="18" charset="0"/>
              </a:rPr>
              <a:t>-Learn</a:t>
            </a:r>
            <a:r>
              <a:rPr lang="zh-CN" altLang="en-US" b="1" dirty="0">
                <a:solidFill>
                  <a:srgbClr val="121212"/>
                </a:solidFill>
                <a:latin typeface="Times New Roman" panose="02020603050405020304" pitchFamily="18" charset="0"/>
                <a:cs typeface="Times New Roman" panose="02020603050405020304" pitchFamily="18" charset="0"/>
              </a:rPr>
              <a:t>、</a:t>
            </a:r>
            <a:r>
              <a:rPr lang="en-US" altLang="zh-CN" b="1" dirty="0" err="1">
                <a:solidFill>
                  <a:srgbClr val="121212"/>
                </a:solidFill>
                <a:latin typeface="Times New Roman" panose="02020603050405020304" pitchFamily="18" charset="0"/>
                <a:cs typeface="Times New Roman" panose="02020603050405020304" pitchFamily="18" charset="0"/>
              </a:rPr>
              <a:t>Matplotlib</a:t>
            </a:r>
            <a:endParaRPr lang="zh-CN" altLang="en-US" b="1" dirty="0">
              <a:latin typeface="Times New Roman" panose="02020603050405020304" pitchFamily="18" charset="0"/>
              <a:cs typeface="Times New Roman" panose="02020603050405020304" pitchFamily="18" charset="0"/>
            </a:endParaRPr>
          </a:p>
        </p:txBody>
      </p:sp>
      <p:pic>
        <p:nvPicPr>
          <p:cNvPr id="9" name="图片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5680" y="1880047"/>
            <a:ext cx="4739080" cy="4459282"/>
          </a:xfrm>
          <a:prstGeom prst="rect">
            <a:avLst/>
          </a:prstGeom>
        </p:spPr>
      </p:pic>
      <p:sp>
        <p:nvSpPr>
          <p:cNvPr id="2" name="矩形 1"/>
          <p:cNvSpPr/>
          <p:nvPr/>
        </p:nvSpPr>
        <p:spPr>
          <a:xfrm>
            <a:off x="5438574" y="1884890"/>
            <a:ext cx="3616525" cy="4770537"/>
          </a:xfrm>
          <a:prstGeom prst="rect">
            <a:avLst/>
          </a:prstGeom>
        </p:spPr>
        <p:txBody>
          <a:bodyPr wrap="square">
            <a:spAutoFit/>
          </a:bodyPr>
          <a:lstStyle/>
          <a:p>
            <a:r>
              <a:rPr lang="zh-CN" altLang="en-US" b="1" dirty="0">
                <a:solidFill>
                  <a:schemeClr val="tx2"/>
                </a:solidFill>
                <a:latin typeface="Times New Roman" panose="02020603050405020304" pitchFamily="18" charset="0"/>
                <a:cs typeface="Times New Roman" panose="02020603050405020304" pitchFamily="18" charset="0"/>
              </a:rPr>
              <a:t>安装</a:t>
            </a:r>
            <a:r>
              <a:rPr lang="en-US" altLang="zh-CN" b="1" dirty="0">
                <a:solidFill>
                  <a:schemeClr val="tx2"/>
                </a:solidFill>
                <a:latin typeface="Times New Roman" panose="02020603050405020304" pitchFamily="18" charset="0"/>
                <a:cs typeface="Times New Roman" panose="02020603050405020304" pitchFamily="18" charset="0"/>
              </a:rPr>
              <a:t>:</a:t>
            </a:r>
          </a:p>
          <a:p>
            <a:r>
              <a:rPr lang="en-US" altLang="zh-CN" b="1" dirty="0">
                <a:solidFill>
                  <a:schemeClr val="tx2"/>
                </a:solidFill>
                <a:latin typeface="Times New Roman" panose="02020603050405020304" pitchFamily="18" charset="0"/>
                <a:cs typeface="Times New Roman" panose="02020603050405020304" pitchFamily="18" charset="0"/>
              </a:rPr>
              <a:t>pip install </a:t>
            </a:r>
            <a:r>
              <a:rPr lang="en-US" altLang="zh-CN" b="1" dirty="0" err="1">
                <a:solidFill>
                  <a:schemeClr val="tx2"/>
                </a:solidFill>
                <a:latin typeface="Times New Roman" panose="02020603050405020304" pitchFamily="18" charset="0"/>
                <a:cs typeface="Times New Roman" panose="02020603050405020304" pitchFamily="18" charset="0"/>
              </a:rPr>
              <a:t>matplotlib</a:t>
            </a:r>
            <a:r>
              <a:rPr lang="en-US" altLang="zh-CN" b="1" dirty="0">
                <a:solidFill>
                  <a:schemeClr val="tx2"/>
                </a:solidFill>
                <a:latin typeface="Times New Roman" panose="02020603050405020304" pitchFamily="18" charset="0"/>
                <a:cs typeface="Times New Roman" panose="02020603050405020304" pitchFamily="18" charset="0"/>
              </a:rPr>
              <a:t> </a:t>
            </a:r>
          </a:p>
          <a:p>
            <a:r>
              <a:rPr lang="en-US" altLang="zh-CN" b="1" dirty="0">
                <a:solidFill>
                  <a:schemeClr val="tx2"/>
                </a:solidFill>
                <a:latin typeface="Times New Roman" panose="02020603050405020304" pitchFamily="18" charset="0"/>
                <a:cs typeface="Times New Roman" panose="02020603050405020304" pitchFamily="18" charset="0"/>
              </a:rPr>
              <a:t>pip install </a:t>
            </a:r>
            <a:r>
              <a:rPr lang="en-US" altLang="zh-CN" b="1" dirty="0" err="1">
                <a:solidFill>
                  <a:schemeClr val="tx2"/>
                </a:solidFill>
                <a:latin typeface="Times New Roman" panose="02020603050405020304" pitchFamily="18" charset="0"/>
                <a:cs typeface="Times New Roman" panose="02020603050405020304" pitchFamily="18" charset="0"/>
              </a:rPr>
              <a:t>numpy</a:t>
            </a:r>
            <a:endParaRPr lang="en-US" altLang="zh-CN" b="1" dirty="0">
              <a:solidFill>
                <a:schemeClr val="tx2"/>
              </a:solidFill>
              <a:latin typeface="Times New Roman" panose="02020603050405020304" pitchFamily="18" charset="0"/>
              <a:cs typeface="Times New Roman" panose="02020603050405020304" pitchFamily="18" charset="0"/>
            </a:endParaRPr>
          </a:p>
          <a:p>
            <a:r>
              <a:rPr lang="en-US" altLang="zh-CN" b="1" dirty="0">
                <a:solidFill>
                  <a:schemeClr val="tx2"/>
                </a:solidFill>
                <a:latin typeface="Times New Roman" panose="02020603050405020304" pitchFamily="18" charset="0"/>
                <a:cs typeface="Times New Roman" panose="02020603050405020304" pitchFamily="18" charset="0"/>
              </a:rPr>
              <a:t>pip install pandas</a:t>
            </a:r>
          </a:p>
          <a:p>
            <a:r>
              <a:rPr lang="en-US" altLang="zh-CN" b="1" dirty="0">
                <a:solidFill>
                  <a:schemeClr val="tx2"/>
                </a:solidFill>
                <a:latin typeface="Times New Roman" panose="02020603050405020304" pitchFamily="18" charset="0"/>
                <a:cs typeface="Times New Roman" panose="02020603050405020304" pitchFamily="18" charset="0"/>
              </a:rPr>
              <a:t>pip install </a:t>
            </a:r>
            <a:r>
              <a:rPr lang="en-US" altLang="zh-CN" b="1" dirty="0" err="1">
                <a:solidFill>
                  <a:schemeClr val="tx2"/>
                </a:solidFill>
                <a:latin typeface="Times New Roman" panose="02020603050405020304" pitchFamily="18" charset="0"/>
                <a:cs typeface="Times New Roman" panose="02020603050405020304" pitchFamily="18" charset="0"/>
              </a:rPr>
              <a:t>scipy</a:t>
            </a:r>
            <a:endParaRPr lang="en-US" altLang="zh-CN" b="1" dirty="0">
              <a:solidFill>
                <a:schemeClr val="tx2"/>
              </a:solidFill>
              <a:latin typeface="Times New Roman" panose="02020603050405020304" pitchFamily="18" charset="0"/>
              <a:cs typeface="Times New Roman" panose="02020603050405020304" pitchFamily="18" charset="0"/>
            </a:endParaRPr>
          </a:p>
          <a:p>
            <a:r>
              <a:rPr lang="en-US" altLang="zh-CN" b="1" dirty="0">
                <a:solidFill>
                  <a:schemeClr val="tx2"/>
                </a:solidFill>
                <a:latin typeface="Times New Roman" panose="02020603050405020304" pitchFamily="18" charset="0"/>
                <a:cs typeface="Times New Roman" panose="02020603050405020304" pitchFamily="18" charset="0"/>
              </a:rPr>
              <a:t>pip install </a:t>
            </a:r>
            <a:r>
              <a:rPr lang="en-US" altLang="zh-CN" b="1" dirty="0" err="1">
                <a:solidFill>
                  <a:schemeClr val="tx2"/>
                </a:solidFill>
                <a:latin typeface="Times New Roman" panose="02020603050405020304" pitchFamily="18" charset="0"/>
                <a:cs typeface="Times New Roman" panose="02020603050405020304" pitchFamily="18" charset="0"/>
              </a:rPr>
              <a:t>sklearn</a:t>
            </a:r>
            <a:endParaRPr lang="en-US" altLang="zh-CN" b="1" dirty="0">
              <a:solidFill>
                <a:schemeClr val="tx2"/>
              </a:solidFill>
              <a:latin typeface="Times New Roman" panose="02020603050405020304" pitchFamily="18" charset="0"/>
              <a:cs typeface="Times New Roman" panose="02020603050405020304" pitchFamily="18" charset="0"/>
            </a:endParaRPr>
          </a:p>
          <a:p>
            <a:endParaRPr lang="en-US" altLang="zh-CN" dirty="0">
              <a:solidFill>
                <a:schemeClr val="tx2"/>
              </a:solidFill>
              <a:latin typeface="Times New Roman" panose="02020603050405020304" pitchFamily="18" charset="0"/>
              <a:cs typeface="Times New Roman" panose="02020603050405020304" pitchFamily="18" charset="0"/>
            </a:endParaRPr>
          </a:p>
          <a:p>
            <a:r>
              <a:rPr lang="zh-CN" altLang="en-US" b="1" dirty="0">
                <a:solidFill>
                  <a:schemeClr val="tx2"/>
                </a:solidFill>
                <a:latin typeface="Times New Roman" panose="02020603050405020304" pitchFamily="18" charset="0"/>
                <a:cs typeface="Times New Roman" panose="02020603050405020304" pitchFamily="18" charset="0"/>
              </a:rPr>
              <a:t>附</a:t>
            </a:r>
            <a:r>
              <a:rPr lang="en-US" altLang="zh-CN" b="1" dirty="0">
                <a:solidFill>
                  <a:schemeClr val="tx2"/>
                </a:solidFill>
                <a:latin typeface="Times New Roman" panose="02020603050405020304" pitchFamily="18" charset="0"/>
                <a:cs typeface="Times New Roman" panose="02020603050405020304" pitchFamily="18" charset="0"/>
              </a:rPr>
              <a:t>:</a:t>
            </a:r>
          </a:p>
          <a:p>
            <a:pPr algn="just"/>
            <a:r>
              <a:rPr lang="en-US" altLang="zh-CN" sz="1600" b="1" dirty="0" err="1">
                <a:solidFill>
                  <a:schemeClr val="tx2"/>
                </a:solidFill>
                <a:latin typeface="Times New Roman" panose="02020603050405020304" pitchFamily="18" charset="0"/>
                <a:cs typeface="Times New Roman" panose="02020603050405020304" pitchFamily="18" charset="0"/>
              </a:rPr>
              <a:t>sklearn</a:t>
            </a:r>
            <a:r>
              <a:rPr lang="zh-CN" altLang="en-US" sz="1600" b="1" dirty="0">
                <a:solidFill>
                  <a:schemeClr val="tx2"/>
                </a:solidFill>
                <a:latin typeface="Times New Roman" panose="02020603050405020304" pitchFamily="18" charset="0"/>
                <a:cs typeface="Times New Roman" panose="02020603050405020304" pitchFamily="18" charset="0"/>
              </a:rPr>
              <a:t>是</a:t>
            </a:r>
            <a:r>
              <a:rPr lang="en-US" altLang="zh-CN" sz="1600" b="1" dirty="0" err="1">
                <a:solidFill>
                  <a:schemeClr val="tx2"/>
                </a:solidFill>
                <a:latin typeface="Times New Roman" panose="02020603050405020304" pitchFamily="18" charset="0"/>
                <a:cs typeface="Times New Roman" panose="02020603050405020304" pitchFamily="18" charset="0"/>
              </a:rPr>
              <a:t>scikit</a:t>
            </a:r>
            <a:r>
              <a:rPr lang="en-US" altLang="zh-CN" sz="1600" b="1" dirty="0">
                <a:solidFill>
                  <a:schemeClr val="tx2"/>
                </a:solidFill>
                <a:latin typeface="Times New Roman" panose="02020603050405020304" pitchFamily="18" charset="0"/>
                <a:cs typeface="Times New Roman" panose="02020603050405020304" pitchFamily="18" charset="0"/>
              </a:rPr>
              <a:t>-learn</a:t>
            </a:r>
            <a:r>
              <a:rPr lang="zh-CN" altLang="en-US" sz="1600" b="1" dirty="0">
                <a:solidFill>
                  <a:schemeClr val="tx2"/>
                </a:solidFill>
                <a:latin typeface="Times New Roman" panose="02020603050405020304" pitchFamily="18" charset="0"/>
                <a:cs typeface="Times New Roman" panose="02020603050405020304" pitchFamily="18" charset="0"/>
              </a:rPr>
              <a:t>的简称，是一个基于</a:t>
            </a:r>
            <a:r>
              <a:rPr lang="en-US" altLang="zh-CN" sz="1600" b="1" dirty="0">
                <a:solidFill>
                  <a:schemeClr val="tx2"/>
                </a:solidFill>
                <a:latin typeface="Times New Roman" panose="02020603050405020304" pitchFamily="18" charset="0"/>
                <a:cs typeface="Times New Roman" panose="02020603050405020304" pitchFamily="18" charset="0"/>
              </a:rPr>
              <a:t>Python</a:t>
            </a:r>
            <a:r>
              <a:rPr lang="zh-CN" altLang="en-US" sz="1600" b="1" dirty="0">
                <a:solidFill>
                  <a:schemeClr val="tx2"/>
                </a:solidFill>
                <a:latin typeface="Times New Roman" panose="02020603050405020304" pitchFamily="18" charset="0"/>
                <a:cs typeface="Times New Roman" panose="02020603050405020304" pitchFamily="18" charset="0"/>
              </a:rPr>
              <a:t>的第三方模块。</a:t>
            </a:r>
            <a:r>
              <a:rPr lang="en-US" altLang="zh-CN" sz="1600" b="1" dirty="0" err="1">
                <a:solidFill>
                  <a:schemeClr val="tx2"/>
                </a:solidFill>
                <a:latin typeface="Times New Roman" panose="02020603050405020304" pitchFamily="18" charset="0"/>
                <a:cs typeface="Times New Roman" panose="02020603050405020304" pitchFamily="18" charset="0"/>
              </a:rPr>
              <a:t>sklearn</a:t>
            </a:r>
            <a:r>
              <a:rPr lang="zh-CN" altLang="en-US" sz="1600" b="1" dirty="0">
                <a:solidFill>
                  <a:schemeClr val="tx2"/>
                </a:solidFill>
                <a:latin typeface="Times New Roman" panose="02020603050405020304" pitchFamily="18" charset="0"/>
                <a:cs typeface="Times New Roman" panose="02020603050405020304" pitchFamily="18" charset="0"/>
              </a:rPr>
              <a:t>库集成了一些常用的机器学习方法，在进行机器学习任务时，并不需要实现算法，只需要简单的调用</a:t>
            </a:r>
            <a:r>
              <a:rPr lang="en-US" altLang="zh-CN" sz="1600" b="1" dirty="0" err="1">
                <a:solidFill>
                  <a:schemeClr val="tx2"/>
                </a:solidFill>
                <a:latin typeface="Times New Roman" panose="02020603050405020304" pitchFamily="18" charset="0"/>
                <a:cs typeface="Times New Roman" panose="02020603050405020304" pitchFamily="18" charset="0"/>
              </a:rPr>
              <a:t>sklearn</a:t>
            </a:r>
            <a:r>
              <a:rPr lang="zh-CN" altLang="en-US" sz="1600" b="1" dirty="0">
                <a:solidFill>
                  <a:schemeClr val="tx2"/>
                </a:solidFill>
                <a:latin typeface="Times New Roman" panose="02020603050405020304" pitchFamily="18" charset="0"/>
                <a:cs typeface="Times New Roman" panose="02020603050405020304" pitchFamily="18" charset="0"/>
              </a:rPr>
              <a:t>库中提供的模块就能完成大多数的机器学习任务。</a:t>
            </a:r>
            <a:r>
              <a:rPr lang="en-US" altLang="zh-CN" sz="1600" b="1" dirty="0" err="1">
                <a:solidFill>
                  <a:schemeClr val="tx2"/>
                </a:solidFill>
                <a:latin typeface="Times New Roman" panose="02020603050405020304" pitchFamily="18" charset="0"/>
                <a:cs typeface="Times New Roman" panose="02020603050405020304" pitchFamily="18" charset="0"/>
              </a:rPr>
              <a:t>sklearn</a:t>
            </a:r>
            <a:r>
              <a:rPr lang="zh-CN" altLang="en-US" sz="1600" b="1" dirty="0">
                <a:solidFill>
                  <a:schemeClr val="tx2"/>
                </a:solidFill>
                <a:latin typeface="Times New Roman" panose="02020603050405020304" pitchFamily="18" charset="0"/>
                <a:cs typeface="Times New Roman" panose="02020603050405020304" pitchFamily="18" charset="0"/>
              </a:rPr>
              <a:t>库是在</a:t>
            </a:r>
            <a:r>
              <a:rPr lang="en-US" altLang="zh-CN" sz="1600" b="1" dirty="0" err="1">
                <a:solidFill>
                  <a:schemeClr val="tx2"/>
                </a:solidFill>
                <a:latin typeface="Times New Roman" panose="02020603050405020304" pitchFamily="18" charset="0"/>
                <a:cs typeface="Times New Roman" panose="02020603050405020304" pitchFamily="18" charset="0"/>
              </a:rPr>
              <a:t>Numpy</a:t>
            </a:r>
            <a:r>
              <a:rPr lang="zh-CN" altLang="en-US" sz="1600" b="1" dirty="0">
                <a:solidFill>
                  <a:schemeClr val="tx2"/>
                </a:solidFill>
                <a:latin typeface="Times New Roman" panose="02020603050405020304" pitchFamily="18" charset="0"/>
                <a:cs typeface="Times New Roman" panose="02020603050405020304" pitchFamily="18" charset="0"/>
              </a:rPr>
              <a:t>、</a:t>
            </a:r>
            <a:r>
              <a:rPr lang="en-US" altLang="zh-CN" sz="1600" b="1" dirty="0" err="1">
                <a:solidFill>
                  <a:schemeClr val="tx2"/>
                </a:solidFill>
                <a:latin typeface="Times New Roman" panose="02020603050405020304" pitchFamily="18" charset="0"/>
                <a:cs typeface="Times New Roman" panose="02020603050405020304" pitchFamily="18" charset="0"/>
              </a:rPr>
              <a:t>Scipy</a:t>
            </a:r>
            <a:r>
              <a:rPr lang="zh-CN" altLang="en-US" sz="1600" b="1" dirty="0">
                <a:solidFill>
                  <a:schemeClr val="tx2"/>
                </a:solidFill>
                <a:latin typeface="Times New Roman" panose="02020603050405020304" pitchFamily="18" charset="0"/>
                <a:cs typeface="Times New Roman" panose="02020603050405020304" pitchFamily="18" charset="0"/>
              </a:rPr>
              <a:t>和</a:t>
            </a:r>
            <a:r>
              <a:rPr lang="en-US" altLang="zh-CN" sz="1600" b="1" dirty="0" err="1">
                <a:solidFill>
                  <a:schemeClr val="tx2"/>
                </a:solidFill>
                <a:latin typeface="Times New Roman" panose="02020603050405020304" pitchFamily="18" charset="0"/>
                <a:cs typeface="Times New Roman" panose="02020603050405020304" pitchFamily="18" charset="0"/>
              </a:rPr>
              <a:t>matplotlib</a:t>
            </a:r>
            <a:r>
              <a:rPr lang="zh-CN" altLang="en-US" sz="1600" b="1" dirty="0">
                <a:solidFill>
                  <a:schemeClr val="tx2"/>
                </a:solidFill>
                <a:latin typeface="Times New Roman" panose="02020603050405020304" pitchFamily="18" charset="0"/>
                <a:cs typeface="Times New Roman" panose="02020603050405020304" pitchFamily="18" charset="0"/>
              </a:rPr>
              <a:t>的基础上开发而成的，因此在介绍</a:t>
            </a:r>
            <a:r>
              <a:rPr lang="en-US" altLang="zh-CN" sz="1600" b="1" dirty="0" err="1">
                <a:solidFill>
                  <a:schemeClr val="tx2"/>
                </a:solidFill>
                <a:latin typeface="Times New Roman" panose="02020603050405020304" pitchFamily="18" charset="0"/>
                <a:cs typeface="Times New Roman" panose="02020603050405020304" pitchFamily="18" charset="0"/>
              </a:rPr>
              <a:t>sklearn</a:t>
            </a:r>
            <a:r>
              <a:rPr lang="zh-CN" altLang="en-US" sz="1600" b="1" dirty="0">
                <a:solidFill>
                  <a:schemeClr val="tx2"/>
                </a:solidFill>
                <a:latin typeface="Times New Roman" panose="02020603050405020304" pitchFamily="18" charset="0"/>
                <a:cs typeface="Times New Roman" panose="02020603050405020304" pitchFamily="18" charset="0"/>
              </a:rPr>
              <a:t>的安装前，需要先安装这些依赖库。</a:t>
            </a:r>
          </a:p>
        </p:txBody>
      </p:sp>
    </p:spTree>
    <p:extLst>
      <p:ext uri="{BB962C8B-B14F-4D97-AF65-F5344CB8AC3E}">
        <p14:creationId xmlns:p14="http://schemas.microsoft.com/office/powerpoint/2010/main" val="29290955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2800" b="1" dirty="0">
                <a:solidFill>
                  <a:schemeClr val="bg1"/>
                </a:solidFill>
                <a:latin typeface="Times New Roman"/>
                <a:cs typeface="Times New Roman"/>
              </a:rPr>
              <a:t>Python</a:t>
            </a:r>
            <a:r>
              <a:rPr lang="zh-CN" altLang="en-US" sz="2800" b="1" dirty="0">
                <a:solidFill>
                  <a:schemeClr val="bg1"/>
                </a:solidFill>
                <a:latin typeface="Times New Roman"/>
                <a:cs typeface="Times New Roman"/>
              </a:rPr>
              <a:t>实践</a:t>
            </a:r>
            <a:endParaRPr lang="en-US" altLang="zh-CN" sz="2800" b="1" dirty="0">
              <a:solidFill>
                <a:schemeClr val="bg1"/>
              </a:solidFill>
              <a:latin typeface="Times New Roman"/>
              <a:cs typeface="Times New Roman"/>
            </a:endParaRPr>
          </a:p>
        </p:txBody>
      </p:sp>
      <p:sp>
        <p:nvSpPr>
          <p:cNvPr id="2" name="文本框 1"/>
          <p:cNvSpPr txBox="1"/>
          <p:nvPr/>
        </p:nvSpPr>
        <p:spPr>
          <a:xfrm>
            <a:off x="482600" y="1483360"/>
            <a:ext cx="7462520" cy="5355312"/>
          </a:xfrm>
          <a:prstGeom prst="rect">
            <a:avLst/>
          </a:prstGeom>
          <a:noFill/>
        </p:spPr>
        <p:txBody>
          <a:bodyPr wrap="square" rtlCol="0">
            <a:spAutoFit/>
          </a:bodyPr>
          <a:lstStyle/>
          <a:p>
            <a:pPr marL="285750" indent="-285750" latinLnBrk="1">
              <a:buFont typeface="Wingdings" panose="05000000000000000000" pitchFamily="2" charset="2"/>
              <a:buChar char="n"/>
            </a:pPr>
            <a:r>
              <a:rPr lang="en-US" altLang="zh-CN" b="1" dirty="0">
                <a:latin typeface="Times New Roman" panose="02020603050405020304" pitchFamily="18" charset="0"/>
                <a:cs typeface="Times New Roman" panose="02020603050405020304" pitchFamily="18" charset="0"/>
              </a:rPr>
              <a:t>Python</a:t>
            </a:r>
            <a:r>
              <a:rPr lang="zh-CN" altLang="en-US" b="1" dirty="0">
                <a:latin typeface="Times New Roman" panose="02020603050405020304" pitchFamily="18" charset="0"/>
                <a:cs typeface="Times New Roman" panose="02020603050405020304" pitchFamily="18" charset="0"/>
              </a:rPr>
              <a:t>中标准的数据类型：</a:t>
            </a:r>
          </a:p>
          <a:p>
            <a:pPr latinLnBrk="1"/>
            <a:r>
              <a:rPr lang="en-US" altLang="zh-CN" b="1" dirty="0">
                <a:latin typeface="Times New Roman" panose="02020603050405020304" pitchFamily="18" charset="0"/>
                <a:cs typeface="Times New Roman" panose="02020603050405020304" pitchFamily="18" charset="0"/>
              </a:rPr>
              <a:t>1</a:t>
            </a:r>
            <a:r>
              <a:rPr lang="zh-CN" altLang="en-US" b="1" dirty="0">
                <a:latin typeface="Times New Roman" panose="02020603050405020304" pitchFamily="18" charset="0"/>
                <a:cs typeface="Times New Roman" panose="02020603050405020304" pitchFamily="18" charset="0"/>
              </a:rPr>
              <a:t>、字符串</a:t>
            </a:r>
            <a:r>
              <a:rPr lang="zh-CN" altLang="en-US" dirty="0">
                <a:latin typeface="Times New Roman" panose="02020603050405020304" pitchFamily="18" charset="0"/>
                <a:cs typeface="Times New Roman" panose="02020603050405020304" pitchFamily="18" charset="0"/>
              </a:rPr>
              <a:t/>
            </a:r>
            <a:br>
              <a:rPr lang="zh-CN" altLang="en-US" dirty="0">
                <a:latin typeface="Times New Roman" panose="02020603050405020304" pitchFamily="18" charset="0"/>
                <a:cs typeface="Times New Roman" panose="02020603050405020304" pitchFamily="18" charset="0"/>
              </a:rPr>
            </a:br>
            <a:r>
              <a:rPr lang="en-US" altLang="zh-CN" dirty="0" err="1">
                <a:latin typeface="Times New Roman" panose="02020603050405020304" pitchFamily="18" charset="0"/>
                <a:cs typeface="Times New Roman" panose="02020603050405020304" pitchFamily="18" charset="0"/>
              </a:rPr>
              <a:t>str</a:t>
            </a:r>
            <a:r>
              <a:rPr lang="en-US" altLang="zh-CN" dirty="0">
                <a:latin typeface="Times New Roman" panose="02020603050405020304" pitchFamily="18" charset="0"/>
                <a:cs typeface="Times New Roman" panose="02020603050405020304" pitchFamily="18" charset="0"/>
              </a:rPr>
              <a:t>='this is string';</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print </a:t>
            </a:r>
            <a:r>
              <a:rPr lang="en-US" altLang="zh-CN" dirty="0" err="1">
                <a:latin typeface="Times New Roman" panose="02020603050405020304" pitchFamily="18" charset="0"/>
                <a:cs typeface="Times New Roman" panose="02020603050405020304" pitchFamily="18" charset="0"/>
              </a:rPr>
              <a:t>str</a:t>
            </a:r>
            <a:r>
              <a:rPr lang="en-US" altLang="zh-CN" dirty="0">
                <a:latin typeface="Times New Roman" panose="02020603050405020304" pitchFamily="18" charset="0"/>
                <a:cs typeface="Times New Roman" panose="02020603050405020304" pitchFamily="18" charset="0"/>
              </a:rPr>
              <a:t>;</a:t>
            </a:r>
          </a:p>
          <a:p>
            <a:pPr latinLnBrk="1"/>
            <a:r>
              <a:rPr lang="zh-CN" altLang="en-US" b="1" dirty="0">
                <a:latin typeface="Times New Roman" panose="02020603050405020304" pitchFamily="18" charset="0"/>
                <a:cs typeface="Times New Roman" panose="02020603050405020304" pitchFamily="18" charset="0"/>
              </a:rPr>
              <a:t/>
            </a:r>
            <a:br>
              <a:rPr lang="zh-CN" altLang="en-US" b="1" dirty="0">
                <a:latin typeface="Times New Roman" panose="02020603050405020304" pitchFamily="18" charset="0"/>
                <a:cs typeface="Times New Roman" panose="02020603050405020304" pitchFamily="18" charset="0"/>
              </a:rPr>
            </a:br>
            <a:r>
              <a:rPr lang="en-US" altLang="zh-CN" b="1" dirty="0">
                <a:latin typeface="Times New Roman" panose="02020603050405020304" pitchFamily="18" charset="0"/>
                <a:cs typeface="Times New Roman" panose="02020603050405020304" pitchFamily="18" charset="0"/>
              </a:rPr>
              <a:t>2</a:t>
            </a:r>
            <a:r>
              <a:rPr lang="zh-CN" altLang="en-US" b="1" dirty="0">
                <a:latin typeface="Times New Roman" panose="02020603050405020304" pitchFamily="18" charset="0"/>
                <a:cs typeface="Times New Roman" panose="02020603050405020304" pitchFamily="18" charset="0"/>
              </a:rPr>
              <a:t>、布尔类型</a:t>
            </a:r>
            <a:endParaRPr lang="en-US" altLang="zh-CN" b="1" dirty="0">
              <a:latin typeface="Times New Roman" panose="02020603050405020304" pitchFamily="18" charset="0"/>
              <a:cs typeface="Times New Roman" panose="02020603050405020304" pitchFamily="18" charset="0"/>
            </a:endParaRPr>
          </a:p>
          <a:p>
            <a:pPr latinLnBrk="1"/>
            <a:r>
              <a:rPr lang="en-US" altLang="zh-CN" dirty="0">
                <a:latin typeface="Times New Roman" panose="02020603050405020304" pitchFamily="18" charset="0"/>
                <a:cs typeface="Times New Roman" panose="02020603050405020304" pitchFamily="18" charset="0"/>
              </a:rPr>
              <a:t>bool=False;</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print bool;</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bool=True;</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print bool;</a:t>
            </a:r>
          </a:p>
          <a:p>
            <a:pPr latinLnBrk="1"/>
            <a:r>
              <a:rPr lang="zh-CN" altLang="en-US" b="1" dirty="0">
                <a:latin typeface="Times New Roman" panose="02020603050405020304" pitchFamily="18" charset="0"/>
                <a:cs typeface="Times New Roman" panose="02020603050405020304" pitchFamily="18" charset="0"/>
              </a:rPr>
              <a:t/>
            </a:r>
            <a:br>
              <a:rPr lang="zh-CN" altLang="en-US" b="1" dirty="0">
                <a:latin typeface="Times New Roman" panose="02020603050405020304" pitchFamily="18" charset="0"/>
                <a:cs typeface="Times New Roman" panose="02020603050405020304" pitchFamily="18" charset="0"/>
              </a:rPr>
            </a:br>
            <a:r>
              <a:rPr lang="en-US" altLang="zh-CN" b="1" dirty="0">
                <a:latin typeface="Times New Roman" panose="02020603050405020304" pitchFamily="18" charset="0"/>
                <a:cs typeface="Times New Roman" panose="02020603050405020304" pitchFamily="18" charset="0"/>
              </a:rPr>
              <a:t>3</a:t>
            </a:r>
            <a:r>
              <a:rPr lang="zh-CN" altLang="en-US" b="1" dirty="0">
                <a:latin typeface="Times New Roman" panose="02020603050405020304" pitchFamily="18" charset="0"/>
                <a:cs typeface="Times New Roman" panose="02020603050405020304" pitchFamily="18" charset="0"/>
              </a:rPr>
              <a:t>、整数</a:t>
            </a:r>
            <a:endParaRPr lang="en-US" altLang="zh-CN" b="1" dirty="0">
              <a:latin typeface="Times New Roman" panose="02020603050405020304" pitchFamily="18" charset="0"/>
              <a:cs typeface="Times New Roman" panose="02020603050405020304" pitchFamily="18" charset="0"/>
            </a:endParaRPr>
          </a:p>
          <a:p>
            <a:pPr latinLnBrk="1"/>
            <a:r>
              <a:rPr lang="en-US" altLang="zh-CN" dirty="0" err="1">
                <a:latin typeface="Times New Roman" panose="02020603050405020304" pitchFamily="18" charset="0"/>
                <a:cs typeface="Times New Roman" panose="02020603050405020304" pitchFamily="18" charset="0"/>
              </a:rPr>
              <a:t>int</a:t>
            </a:r>
            <a:r>
              <a:rPr lang="en-US" altLang="zh-CN" dirty="0">
                <a:latin typeface="Times New Roman" panose="02020603050405020304" pitchFamily="18" charset="0"/>
                <a:cs typeface="Times New Roman" panose="02020603050405020304" pitchFamily="18" charset="0"/>
              </a:rPr>
              <a:t>=20;</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print </a:t>
            </a:r>
            <a:r>
              <a:rPr lang="en-US" altLang="zh-CN" dirty="0" err="1">
                <a:latin typeface="Times New Roman" panose="02020603050405020304" pitchFamily="18" charset="0"/>
                <a:cs typeface="Times New Roman" panose="02020603050405020304" pitchFamily="18" charset="0"/>
              </a:rPr>
              <a:t>int</a:t>
            </a:r>
            <a:r>
              <a:rPr lang="en-US" altLang="zh-CN" dirty="0">
                <a:latin typeface="Times New Roman" panose="02020603050405020304" pitchFamily="18" charset="0"/>
                <a:cs typeface="Times New Roman" panose="02020603050405020304" pitchFamily="18" charset="0"/>
              </a:rPr>
              <a:t>;</a:t>
            </a:r>
          </a:p>
          <a:p>
            <a:pPr latinLnBrk="1"/>
            <a:r>
              <a:rPr lang="zh-CN" altLang="en-US" b="1" dirty="0">
                <a:latin typeface="Times New Roman" panose="02020603050405020304" pitchFamily="18" charset="0"/>
                <a:cs typeface="Times New Roman" panose="02020603050405020304" pitchFamily="18" charset="0"/>
              </a:rPr>
              <a:t/>
            </a:r>
            <a:br>
              <a:rPr lang="zh-CN" altLang="en-US" b="1" dirty="0">
                <a:latin typeface="Times New Roman" panose="02020603050405020304" pitchFamily="18" charset="0"/>
                <a:cs typeface="Times New Roman" panose="02020603050405020304" pitchFamily="18" charset="0"/>
              </a:rPr>
            </a:br>
            <a:r>
              <a:rPr lang="en-US" altLang="zh-CN" b="1" dirty="0">
                <a:latin typeface="Times New Roman" panose="02020603050405020304" pitchFamily="18" charset="0"/>
                <a:cs typeface="Times New Roman" panose="02020603050405020304" pitchFamily="18" charset="0"/>
              </a:rPr>
              <a:t>4</a:t>
            </a:r>
            <a:r>
              <a:rPr lang="zh-CN" altLang="en-US" b="1" dirty="0">
                <a:latin typeface="Times New Roman" panose="02020603050405020304" pitchFamily="18" charset="0"/>
                <a:cs typeface="Times New Roman" panose="02020603050405020304" pitchFamily="18" charset="0"/>
              </a:rPr>
              <a:t>、浮点数</a:t>
            </a:r>
            <a:br>
              <a:rPr lang="zh-CN" altLang="en-US" b="1"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float=2.3;</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print float;</a:t>
            </a:r>
            <a:endParaRPr lang="zh-CN" altLang="en-US" dirty="0">
              <a:latin typeface="Times New Roman" panose="02020603050405020304" pitchFamily="18" charset="0"/>
              <a:cs typeface="Times New Roman" panose="02020603050405020304" pitchFamily="18" charset="0"/>
            </a:endParaRPr>
          </a:p>
          <a:p>
            <a:pPr latinLnBrk="1"/>
            <a:endParaRPr lang="zh-CN" altLang="en-US" dirty="0"/>
          </a:p>
        </p:txBody>
      </p:sp>
    </p:spTree>
    <p:extLst>
      <p:ext uri="{BB962C8B-B14F-4D97-AF65-F5344CB8AC3E}">
        <p14:creationId xmlns:p14="http://schemas.microsoft.com/office/powerpoint/2010/main" val="28888153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98916"/>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2800" b="1" dirty="0">
                <a:solidFill>
                  <a:schemeClr val="bg1"/>
                </a:solidFill>
                <a:latin typeface="Times New Roman"/>
                <a:cs typeface="Times New Roman"/>
              </a:rPr>
              <a:t>Python</a:t>
            </a:r>
            <a:r>
              <a:rPr lang="zh-CN" altLang="en-US" sz="2800" b="1" dirty="0">
                <a:solidFill>
                  <a:schemeClr val="bg1"/>
                </a:solidFill>
                <a:latin typeface="Times New Roman"/>
                <a:cs typeface="Times New Roman"/>
              </a:rPr>
              <a:t>实践</a:t>
            </a:r>
            <a:endParaRPr lang="en-US" altLang="zh-CN" sz="2800" b="1" dirty="0">
              <a:solidFill>
                <a:schemeClr val="bg1"/>
              </a:solidFill>
              <a:latin typeface="Times New Roman"/>
              <a:cs typeface="Times New Roman"/>
            </a:endParaRPr>
          </a:p>
        </p:txBody>
      </p:sp>
      <p:sp>
        <p:nvSpPr>
          <p:cNvPr id="2" name="文本框 1"/>
          <p:cNvSpPr txBox="1"/>
          <p:nvPr/>
        </p:nvSpPr>
        <p:spPr>
          <a:xfrm>
            <a:off x="248919" y="1411030"/>
            <a:ext cx="8806179" cy="5909310"/>
          </a:xfrm>
          <a:prstGeom prst="rect">
            <a:avLst/>
          </a:prstGeom>
          <a:noFill/>
        </p:spPr>
        <p:txBody>
          <a:bodyPr wrap="square" rtlCol="0">
            <a:spAutoFit/>
          </a:bodyPr>
          <a:lstStyle/>
          <a:p>
            <a:pPr marL="285750" indent="-285750" latinLnBrk="1">
              <a:buFont typeface="Wingdings" panose="05000000000000000000" pitchFamily="2" charset="2"/>
              <a:buChar char="n"/>
            </a:pPr>
            <a:r>
              <a:rPr lang="en-US" altLang="zh-CN" b="1" dirty="0">
                <a:latin typeface="Times New Roman" panose="02020603050405020304" pitchFamily="18" charset="0"/>
                <a:cs typeface="Times New Roman" panose="02020603050405020304" pitchFamily="18" charset="0"/>
              </a:rPr>
              <a:t>Python</a:t>
            </a:r>
            <a:r>
              <a:rPr lang="zh-CN" altLang="en-US" b="1" dirty="0">
                <a:latin typeface="Times New Roman" panose="02020603050405020304" pitchFamily="18" charset="0"/>
                <a:cs typeface="Times New Roman" panose="02020603050405020304" pitchFamily="18" charset="0"/>
              </a:rPr>
              <a:t>中标准的数据类型：</a:t>
            </a:r>
          </a:p>
          <a:p>
            <a:pPr latinLnBrk="1"/>
            <a:r>
              <a:rPr lang="en-US" altLang="zh-CN" b="1" dirty="0">
                <a:latin typeface="Times New Roman" panose="02020603050405020304" pitchFamily="18" charset="0"/>
                <a:cs typeface="Times New Roman" panose="02020603050405020304" pitchFamily="18" charset="0"/>
              </a:rPr>
              <a:t>5</a:t>
            </a:r>
            <a:r>
              <a:rPr lang="zh-CN" altLang="en-US" b="1" dirty="0">
                <a:latin typeface="Times New Roman" panose="02020603050405020304" pitchFamily="18" charset="0"/>
                <a:cs typeface="Times New Roman" panose="02020603050405020304" pitchFamily="18" charset="0"/>
              </a:rPr>
              <a:t>、数字</a:t>
            </a:r>
            <a:r>
              <a:rPr lang="en-US" altLang="zh-CN" b="1"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包括整数、浮点数。</a:t>
            </a:r>
            <a:endParaRPr lang="en-US" altLang="zh-CN" b="1" dirty="0">
              <a:latin typeface="Times New Roman" panose="02020603050405020304" pitchFamily="18" charset="0"/>
              <a:cs typeface="Times New Roman" panose="02020603050405020304" pitchFamily="18" charset="0"/>
            </a:endParaRPr>
          </a:p>
          <a:p>
            <a:pPr latinLnBrk="1"/>
            <a:r>
              <a:rPr lang="zh-CN" altLang="zh-CN" dirty="0">
                <a:solidFill>
                  <a:srgbClr val="000000"/>
                </a:solidFill>
                <a:latin typeface="Times New Roman" panose="02020603050405020304" pitchFamily="18" charset="0"/>
                <a:cs typeface="Times New Roman" panose="02020603050405020304" pitchFamily="18" charset="0"/>
              </a:rPr>
              <a:t>str(x) </a:t>
            </a:r>
            <a:r>
              <a:rPr lang="en-US" altLang="zh-CN" dirty="0">
                <a:solidFill>
                  <a:srgbClr val="000000"/>
                </a:solidFill>
                <a:latin typeface="Times New Roman" panose="02020603050405020304" pitchFamily="18" charset="0"/>
                <a:cs typeface="Times New Roman" panose="02020603050405020304" pitchFamily="18" charset="0"/>
              </a:rPr>
              <a:t>#</a:t>
            </a:r>
            <a:r>
              <a:rPr lang="zh-CN" altLang="zh-CN" dirty="0">
                <a:solidFill>
                  <a:srgbClr val="000000"/>
                </a:solidFill>
                <a:latin typeface="Times New Roman" panose="02020603050405020304" pitchFamily="18" charset="0"/>
                <a:cs typeface="Times New Roman" panose="02020603050405020304" pitchFamily="18" charset="0"/>
              </a:rPr>
              <a:t>将对象x转换为字符串 </a:t>
            </a:r>
            <a:endParaRPr lang="en-US" altLang="zh-CN" dirty="0">
              <a:solidFill>
                <a:srgbClr val="000000"/>
              </a:solidFill>
              <a:latin typeface="Times New Roman" panose="02020603050405020304" pitchFamily="18" charset="0"/>
              <a:cs typeface="Times New Roman" panose="02020603050405020304" pitchFamily="18" charset="0"/>
            </a:endParaRPr>
          </a:p>
          <a:p>
            <a:pPr latinLnBrk="1"/>
            <a:r>
              <a:rPr lang="zh-CN" altLang="zh-CN" dirty="0">
                <a:solidFill>
                  <a:srgbClr val="000000"/>
                </a:solidFill>
                <a:latin typeface="Times New Roman" panose="02020603050405020304" pitchFamily="18" charset="0"/>
                <a:cs typeface="Times New Roman" panose="02020603050405020304" pitchFamily="18" charset="0"/>
              </a:rPr>
              <a:t>abs(x) 返回数字的绝对值，如abs(-10) 返回 10 </a:t>
            </a:r>
          </a:p>
          <a:p>
            <a:pPr latinLnBrk="1"/>
            <a:r>
              <a:rPr lang="zh-CN" altLang="zh-CN" dirty="0">
                <a:solidFill>
                  <a:srgbClr val="000000"/>
                </a:solidFill>
                <a:latin typeface="Times New Roman" panose="02020603050405020304" pitchFamily="18" charset="0"/>
                <a:cs typeface="Times New Roman" panose="02020603050405020304" pitchFamily="18" charset="0"/>
              </a:rPr>
              <a:t>exp(x) 返回e的x次幂(ex),如math.exp(1) 返回2.718281828459045 fabs(x) 返回数字的绝对值，如math.fabs(-10) 返回10.0 </a:t>
            </a:r>
          </a:p>
          <a:p>
            <a:pPr latinLnBrk="1"/>
            <a:r>
              <a:rPr lang="zh-CN" altLang="en-US" b="1" dirty="0">
                <a:latin typeface="Times New Roman" panose="02020603050405020304" pitchFamily="18" charset="0"/>
                <a:cs typeface="Times New Roman" panose="02020603050405020304" pitchFamily="18" charset="0"/>
              </a:rPr>
              <a:t/>
            </a:r>
            <a:br>
              <a:rPr lang="zh-CN" altLang="en-US" b="1" dirty="0">
                <a:latin typeface="Times New Roman" panose="02020603050405020304" pitchFamily="18" charset="0"/>
                <a:cs typeface="Times New Roman" panose="02020603050405020304" pitchFamily="18" charset="0"/>
              </a:rPr>
            </a:br>
            <a:r>
              <a:rPr lang="en-US" altLang="zh-CN" b="1" dirty="0">
                <a:latin typeface="Times New Roman" panose="02020603050405020304" pitchFamily="18" charset="0"/>
                <a:cs typeface="Times New Roman" panose="02020603050405020304" pitchFamily="18" charset="0"/>
              </a:rPr>
              <a:t>6</a:t>
            </a:r>
            <a:r>
              <a:rPr lang="zh-CN" altLang="en-US" b="1" dirty="0">
                <a:latin typeface="Times New Roman" panose="02020603050405020304" pitchFamily="18" charset="0"/>
                <a:cs typeface="Times New Roman" panose="02020603050405020304" pitchFamily="18" charset="0"/>
              </a:rPr>
              <a:t>、列表</a:t>
            </a:r>
            <a:endParaRPr lang="en-US" altLang="zh-CN" b="1" dirty="0">
              <a:latin typeface="Times New Roman" panose="02020603050405020304" pitchFamily="18" charset="0"/>
              <a:cs typeface="Times New Roman" panose="02020603050405020304" pitchFamily="18" charset="0"/>
            </a:endParaRPr>
          </a:p>
          <a:p>
            <a:pPr latinLnBrk="1"/>
            <a:r>
              <a:rPr lang="en-US" altLang="zh-CN" dirty="0">
                <a:solidFill>
                  <a:srgbClr val="000000"/>
                </a:solidFill>
                <a:latin typeface="Times New Roman" panose="02020603050405020304" pitchFamily="18" charset="0"/>
                <a:cs typeface="Times New Roman" panose="02020603050405020304" pitchFamily="18" charset="0"/>
              </a:rPr>
              <a:t>list=['physics', 'chemistry', 1997, 2000];</a:t>
            </a:r>
          </a:p>
          <a:p>
            <a:pPr latinLnBrk="1"/>
            <a:r>
              <a:rPr lang="en-US" altLang="zh-CN" dirty="0" err="1">
                <a:solidFill>
                  <a:srgbClr val="000000"/>
                </a:solidFill>
                <a:latin typeface="Times New Roman" panose="02020603050405020304" pitchFamily="18" charset="0"/>
                <a:cs typeface="Times New Roman" panose="02020603050405020304" pitchFamily="18" charset="0"/>
              </a:rPr>
              <a:t>nums</a:t>
            </a:r>
            <a:r>
              <a:rPr lang="en-US" altLang="zh-CN" dirty="0">
                <a:solidFill>
                  <a:srgbClr val="000000"/>
                </a:solidFill>
                <a:latin typeface="Times New Roman" panose="02020603050405020304" pitchFamily="18" charset="0"/>
                <a:cs typeface="Times New Roman" panose="02020603050405020304" pitchFamily="18" charset="0"/>
              </a:rPr>
              <a:t>=[1, 3, 5, 7, 8, 13, 20];</a:t>
            </a:r>
          </a:p>
          <a:p>
            <a:pPr latinLnBrk="1"/>
            <a:r>
              <a:rPr lang="zh-CN" altLang="zh-CN" dirty="0">
                <a:solidFill>
                  <a:srgbClr val="000000"/>
                </a:solidFill>
                <a:latin typeface="Times New Roman" panose="02020603050405020304" pitchFamily="18" charset="0"/>
                <a:cs typeface="Times New Roman" panose="02020603050405020304" pitchFamily="18" charset="0"/>
              </a:rPr>
              <a:t>print </a:t>
            </a:r>
            <a:r>
              <a:rPr lang="zh-CN" altLang="zh-CN" dirty="0">
                <a:solidFill>
                  <a:srgbClr val="800000"/>
                </a:solidFill>
                <a:latin typeface="Times New Roman" panose="02020603050405020304" pitchFamily="18" charset="0"/>
                <a:cs typeface="Times New Roman" panose="02020603050405020304" pitchFamily="18" charset="0"/>
              </a:rPr>
              <a:t>"nums[0]:"</a:t>
            </a:r>
            <a:r>
              <a:rPr lang="zh-CN" altLang="zh-CN" dirty="0">
                <a:solidFill>
                  <a:srgbClr val="000000"/>
                </a:solidFill>
                <a:latin typeface="Times New Roman" panose="02020603050405020304" pitchFamily="18" charset="0"/>
                <a:cs typeface="Times New Roman" panose="02020603050405020304" pitchFamily="18" charset="0"/>
              </a:rPr>
              <a:t>, nums[0] </a:t>
            </a:r>
            <a:endParaRPr lang="en-US" altLang="zh-CN" dirty="0">
              <a:solidFill>
                <a:srgbClr val="000000"/>
              </a:solidFill>
              <a:latin typeface="Times New Roman" panose="02020603050405020304" pitchFamily="18" charset="0"/>
              <a:cs typeface="Times New Roman" panose="02020603050405020304" pitchFamily="18" charset="0"/>
            </a:endParaRPr>
          </a:p>
          <a:p>
            <a:pPr latinLnBrk="1"/>
            <a:r>
              <a:rPr lang="zh-CN" altLang="zh-CN" dirty="0">
                <a:solidFill>
                  <a:srgbClr val="800000"/>
                </a:solidFill>
                <a:latin typeface="Times New Roman" panose="02020603050405020304" pitchFamily="18" charset="0"/>
                <a:cs typeface="Times New Roman" panose="02020603050405020304" pitchFamily="18" charset="0"/>
              </a:rPr>
              <a:t>'''nums[0]: 1''</a:t>
            </a:r>
            <a:endParaRPr lang="en-US" altLang="zh-CN" dirty="0">
              <a:solidFill>
                <a:srgbClr val="800000"/>
              </a:solidFill>
              <a:latin typeface="Times New Roman" panose="02020603050405020304" pitchFamily="18" charset="0"/>
              <a:cs typeface="Times New Roman" panose="02020603050405020304" pitchFamily="18" charset="0"/>
            </a:endParaRPr>
          </a:p>
          <a:p>
            <a:pPr latinLnBrk="1"/>
            <a:r>
              <a:rPr lang="en-US" altLang="zh-CN" dirty="0">
                <a:latin typeface="Times New Roman" panose="02020603050405020304" pitchFamily="18" charset="0"/>
                <a:cs typeface="Times New Roman" panose="02020603050405020304" pitchFamily="18" charset="0"/>
              </a:rPr>
              <a:t>#</a:t>
            </a:r>
            <a:r>
              <a:rPr lang="zh-CN" altLang="en-US" sz="1400" dirty="0">
                <a:latin typeface="Times New Roman" panose="02020603050405020304" pitchFamily="18" charset="0"/>
                <a:cs typeface="Times New Roman" panose="02020603050405020304" pitchFamily="18" charset="0"/>
              </a:rPr>
              <a:t>从下标为</a:t>
            </a:r>
            <a:r>
              <a:rPr lang="en-US" altLang="zh-CN" sz="1400" dirty="0">
                <a:latin typeface="Times New Roman" panose="02020603050405020304" pitchFamily="18" charset="0"/>
                <a:cs typeface="Times New Roman" panose="02020603050405020304" pitchFamily="18" charset="0"/>
              </a:rPr>
              <a:t>2</a:t>
            </a:r>
            <a:r>
              <a:rPr lang="zh-CN" altLang="en-US" sz="1400" dirty="0">
                <a:latin typeface="Times New Roman" panose="02020603050405020304" pitchFamily="18" charset="0"/>
                <a:cs typeface="Times New Roman" panose="02020603050405020304" pitchFamily="18" charset="0"/>
              </a:rPr>
              <a:t>的元素切割到下标为</a:t>
            </a:r>
            <a:r>
              <a:rPr lang="en-US" altLang="zh-CN" sz="1400" dirty="0">
                <a:latin typeface="Times New Roman" panose="02020603050405020304" pitchFamily="18" charset="0"/>
                <a:cs typeface="Times New Roman" panose="02020603050405020304" pitchFamily="18" charset="0"/>
              </a:rPr>
              <a:t>5</a:t>
            </a:r>
            <a:r>
              <a:rPr lang="zh-CN" altLang="en-US" sz="1400" dirty="0">
                <a:latin typeface="Times New Roman" panose="02020603050405020304" pitchFamily="18" charset="0"/>
                <a:cs typeface="Times New Roman" panose="02020603050405020304" pitchFamily="18" charset="0"/>
              </a:rPr>
              <a:t>的元素，但不包含下标为</a:t>
            </a:r>
            <a:r>
              <a:rPr lang="en-US" altLang="zh-CN" sz="1400" dirty="0">
                <a:latin typeface="Times New Roman" panose="02020603050405020304" pitchFamily="18" charset="0"/>
                <a:cs typeface="Times New Roman" panose="02020603050405020304" pitchFamily="18" charset="0"/>
              </a:rPr>
              <a:t>5</a:t>
            </a:r>
            <a:r>
              <a:rPr lang="zh-CN" altLang="en-US" sz="1400" dirty="0">
                <a:latin typeface="Times New Roman" panose="02020603050405020304" pitchFamily="18" charset="0"/>
                <a:cs typeface="Times New Roman" panose="02020603050405020304" pitchFamily="18" charset="0"/>
              </a:rPr>
              <a:t>的元素</a:t>
            </a:r>
            <a:endParaRPr lang="en-US" altLang="zh-CN" sz="1400" dirty="0">
              <a:solidFill>
                <a:srgbClr val="000000"/>
              </a:solidFill>
              <a:latin typeface="Times New Roman" panose="02020603050405020304" pitchFamily="18" charset="0"/>
              <a:cs typeface="Times New Roman" panose="02020603050405020304" pitchFamily="18" charset="0"/>
            </a:endParaRPr>
          </a:p>
          <a:p>
            <a:pPr latinLnBrk="1"/>
            <a:r>
              <a:rPr lang="zh-CN" altLang="zh-CN" dirty="0">
                <a:solidFill>
                  <a:srgbClr val="000000"/>
                </a:solidFill>
                <a:latin typeface="Times New Roman" panose="02020603050405020304" pitchFamily="18" charset="0"/>
                <a:cs typeface="Times New Roman" panose="02020603050405020304" pitchFamily="18" charset="0"/>
              </a:rPr>
              <a:t>print </a:t>
            </a:r>
            <a:r>
              <a:rPr lang="zh-CN" altLang="zh-CN" dirty="0">
                <a:solidFill>
                  <a:srgbClr val="800000"/>
                </a:solidFill>
                <a:latin typeface="Times New Roman" panose="02020603050405020304" pitchFamily="18" charset="0"/>
                <a:cs typeface="Times New Roman" panose="02020603050405020304" pitchFamily="18" charset="0"/>
              </a:rPr>
              <a:t>"nums[2:5]:"</a:t>
            </a:r>
            <a:r>
              <a:rPr lang="zh-CN" altLang="zh-CN" dirty="0">
                <a:solidFill>
                  <a:srgbClr val="000000"/>
                </a:solidFill>
                <a:latin typeface="Times New Roman" panose="02020603050405020304" pitchFamily="18" charset="0"/>
                <a:cs typeface="Times New Roman" panose="02020603050405020304" pitchFamily="18" charset="0"/>
              </a:rPr>
              <a:t>, nums[2:5</a:t>
            </a:r>
            <a:r>
              <a:rPr lang="en-US" altLang="zh-CN" dirty="0">
                <a:solidFill>
                  <a:srgbClr val="000000"/>
                </a:solidFill>
                <a:latin typeface="Times New Roman" panose="02020603050405020304" pitchFamily="18" charset="0"/>
                <a:cs typeface="Times New Roman" panose="02020603050405020304" pitchFamily="18" charset="0"/>
              </a:rPr>
              <a:t>]</a:t>
            </a:r>
          </a:p>
          <a:p>
            <a:pPr latinLnBrk="1"/>
            <a:r>
              <a:rPr lang="zh-CN" altLang="zh-CN" dirty="0">
                <a:solidFill>
                  <a:srgbClr val="800000"/>
                </a:solidFill>
                <a:latin typeface="Times New Roman" panose="02020603050405020304" pitchFamily="18" charset="0"/>
                <a:cs typeface="Times New Roman" panose="02020603050405020304" pitchFamily="18" charset="0"/>
              </a:rPr>
              <a:t>''' nums[2:5]: [5, 7, 8] '''</a:t>
            </a:r>
            <a:endParaRPr lang="en-US" altLang="zh-CN" dirty="0">
              <a:solidFill>
                <a:srgbClr val="800000"/>
              </a:solidFill>
              <a:latin typeface="Times New Roman" panose="02020603050405020304" pitchFamily="18" charset="0"/>
              <a:cs typeface="Times New Roman" panose="02020603050405020304" pitchFamily="18" charset="0"/>
            </a:endParaRPr>
          </a:p>
          <a:p>
            <a:pPr latinLnBrk="1"/>
            <a:r>
              <a:rPr lang="zh-CN" altLang="en-US" b="1" dirty="0">
                <a:latin typeface="Times New Roman" panose="02020603050405020304" pitchFamily="18" charset="0"/>
                <a:cs typeface="Times New Roman" panose="02020603050405020304" pitchFamily="18" charset="0"/>
              </a:rPr>
              <a:t/>
            </a:r>
            <a:br>
              <a:rPr lang="zh-CN" altLang="en-US" b="1" dirty="0">
                <a:latin typeface="Times New Roman" panose="02020603050405020304" pitchFamily="18" charset="0"/>
                <a:cs typeface="Times New Roman" panose="02020603050405020304" pitchFamily="18" charset="0"/>
              </a:rPr>
            </a:br>
            <a:r>
              <a:rPr lang="zh-CN" altLang="zh-CN" dirty="0">
                <a:solidFill>
                  <a:srgbClr val="000000"/>
                </a:solidFill>
                <a:latin typeface="Times New Roman" panose="02020603050405020304" pitchFamily="18" charset="0"/>
                <a:cs typeface="Times New Roman" panose="02020603050405020304" pitchFamily="18" charset="0"/>
              </a:rPr>
              <a:t>del nums[</a:t>
            </a:r>
            <a:r>
              <a:rPr lang="zh-CN" altLang="zh-CN" dirty="0">
                <a:solidFill>
                  <a:srgbClr val="800080"/>
                </a:solidFill>
                <a:latin typeface="Times New Roman" panose="02020603050405020304" pitchFamily="18" charset="0"/>
                <a:cs typeface="Times New Roman" panose="02020603050405020304" pitchFamily="18" charset="0"/>
              </a:rPr>
              <a:t>0</a:t>
            </a:r>
            <a:r>
              <a:rPr lang="zh-CN" altLang="zh-CN" dirty="0">
                <a:solidFill>
                  <a:srgbClr val="000000"/>
                </a:solidFill>
                <a:latin typeface="Times New Roman" panose="02020603050405020304" pitchFamily="18" charset="0"/>
                <a:cs typeface="Times New Roman" panose="02020603050405020304" pitchFamily="18" charset="0"/>
              </a:rPr>
              <a:t>]; </a:t>
            </a:r>
            <a:endParaRPr lang="en-US" altLang="zh-CN" dirty="0">
              <a:solidFill>
                <a:srgbClr val="000000"/>
              </a:solidFill>
              <a:latin typeface="Times New Roman" panose="02020603050405020304" pitchFamily="18" charset="0"/>
              <a:cs typeface="Times New Roman" panose="02020603050405020304" pitchFamily="18" charset="0"/>
            </a:endParaRPr>
          </a:p>
          <a:p>
            <a:pPr latinLnBrk="1"/>
            <a:r>
              <a:rPr lang="zh-CN" altLang="zh-CN" dirty="0">
                <a:solidFill>
                  <a:srgbClr val="000000"/>
                </a:solidFill>
                <a:latin typeface="Times New Roman" panose="02020603050405020304" pitchFamily="18" charset="0"/>
                <a:cs typeface="Times New Roman" panose="02020603050405020304" pitchFamily="18" charset="0"/>
              </a:rPr>
              <a:t>print </a:t>
            </a:r>
            <a:r>
              <a:rPr lang="zh-CN" altLang="zh-CN" dirty="0">
                <a:solidFill>
                  <a:srgbClr val="800000"/>
                </a:solidFill>
                <a:latin typeface="Times New Roman" panose="02020603050405020304" pitchFamily="18" charset="0"/>
                <a:cs typeface="Times New Roman" panose="02020603050405020304" pitchFamily="18" charset="0"/>
              </a:rPr>
              <a:t>"nums[:]:"</a:t>
            </a:r>
            <a:r>
              <a:rPr lang="zh-CN" altLang="zh-CN" dirty="0">
                <a:solidFill>
                  <a:srgbClr val="000000"/>
                </a:solidFill>
                <a:latin typeface="Times New Roman" panose="02020603050405020304" pitchFamily="18" charset="0"/>
                <a:cs typeface="Times New Roman" panose="02020603050405020304" pitchFamily="18" charset="0"/>
              </a:rPr>
              <a:t>, nums[:];</a:t>
            </a:r>
            <a:r>
              <a:rPr lang="zh-CN" altLang="zh-CN" sz="800" dirty="0">
                <a:latin typeface="Times New Roman" panose="02020603050405020304" pitchFamily="18" charset="0"/>
                <a:cs typeface="Times New Roman" panose="02020603050405020304" pitchFamily="18" charset="0"/>
              </a:rPr>
              <a:t> </a:t>
            </a:r>
            <a:endParaRPr lang="zh-CN" altLang="zh-CN" sz="4400" dirty="0">
              <a:latin typeface="Times New Roman" panose="02020603050405020304" pitchFamily="18" charset="0"/>
              <a:cs typeface="Times New Roman" panose="02020603050405020304" pitchFamily="18" charset="0"/>
            </a:endParaRPr>
          </a:p>
          <a:p>
            <a:pPr latinLnBrk="1"/>
            <a:r>
              <a:rPr lang="zh-CN" altLang="zh-CN" dirty="0">
                <a:solidFill>
                  <a:srgbClr val="800000"/>
                </a:solidFill>
                <a:latin typeface="Times New Roman" panose="02020603050405020304" pitchFamily="18" charset="0"/>
                <a:cs typeface="Times New Roman" panose="02020603050405020304" pitchFamily="18" charset="0"/>
              </a:rPr>
              <a:t>'''nums[:]: [3, 5, 7, 8, 13, 20]'''</a:t>
            </a:r>
            <a:r>
              <a:rPr lang="zh-CN" altLang="en-US" b="1" dirty="0">
                <a:latin typeface="Times New Roman" panose="02020603050405020304" pitchFamily="18" charset="0"/>
                <a:cs typeface="Times New Roman" panose="02020603050405020304" pitchFamily="18" charset="0"/>
              </a:rPr>
              <a:t/>
            </a:r>
            <a:br>
              <a:rPr lang="zh-CN" altLang="en-US" b="1" dirty="0">
                <a:latin typeface="Times New Roman" panose="02020603050405020304" pitchFamily="18" charset="0"/>
                <a:cs typeface="Times New Roman" panose="02020603050405020304" pitchFamily="18" charset="0"/>
              </a:rPr>
            </a:br>
            <a:endParaRPr lang="zh-CN" altLang="en-US" dirty="0">
              <a:solidFill>
                <a:srgbClr val="000000"/>
              </a:solidFill>
              <a:latin typeface="Times New Roman" panose="02020603050405020304" pitchFamily="18" charset="0"/>
              <a:cs typeface="Times New Roman" panose="02020603050405020304" pitchFamily="18" charset="0"/>
            </a:endParaRPr>
          </a:p>
          <a:p>
            <a:pPr latinLnBrk="1"/>
            <a:endParaRPr lang="zh-CN" altLang="en-US" dirty="0"/>
          </a:p>
        </p:txBody>
      </p:sp>
      <p:pic>
        <p:nvPicPr>
          <p:cNvPr id="11" name="图片 10"/>
          <p:cNvPicPr>
            <a:picLocks noChangeAspect="1"/>
          </p:cNvPicPr>
          <p:nvPr/>
        </p:nvPicPr>
        <p:blipFill>
          <a:blip r:embed="rId9"/>
          <a:stretch>
            <a:fillRect/>
          </a:stretch>
        </p:blipFill>
        <p:spPr>
          <a:xfrm>
            <a:off x="430172" y="4401653"/>
            <a:ext cx="8568880" cy="2524760"/>
          </a:xfrm>
          <a:prstGeom prst="rect">
            <a:avLst/>
          </a:prstGeom>
        </p:spPr>
      </p:pic>
    </p:spTree>
    <p:extLst>
      <p:ext uri="{BB962C8B-B14F-4D97-AF65-F5344CB8AC3E}">
        <p14:creationId xmlns:p14="http://schemas.microsoft.com/office/powerpoint/2010/main" val="2410110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98916"/>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2800" b="1" dirty="0">
                <a:solidFill>
                  <a:schemeClr val="bg1"/>
                </a:solidFill>
                <a:latin typeface="Times New Roman"/>
                <a:cs typeface="Times New Roman"/>
              </a:rPr>
              <a:t>Python</a:t>
            </a:r>
            <a:r>
              <a:rPr lang="zh-CN" altLang="en-US" sz="2800" b="1" dirty="0">
                <a:solidFill>
                  <a:schemeClr val="bg1"/>
                </a:solidFill>
                <a:latin typeface="Times New Roman"/>
                <a:cs typeface="Times New Roman"/>
              </a:rPr>
              <a:t>实践</a:t>
            </a:r>
            <a:endParaRPr lang="en-US" altLang="zh-CN" sz="2800" b="1" dirty="0">
              <a:solidFill>
                <a:schemeClr val="bg1"/>
              </a:solidFill>
              <a:latin typeface="Times New Roman"/>
              <a:cs typeface="Times New Roman"/>
            </a:endParaRPr>
          </a:p>
        </p:txBody>
      </p:sp>
      <p:sp>
        <p:nvSpPr>
          <p:cNvPr id="2" name="文本框 1"/>
          <p:cNvSpPr txBox="1"/>
          <p:nvPr/>
        </p:nvSpPr>
        <p:spPr>
          <a:xfrm>
            <a:off x="248919" y="1411030"/>
            <a:ext cx="8806179" cy="5909310"/>
          </a:xfrm>
          <a:prstGeom prst="rect">
            <a:avLst/>
          </a:prstGeom>
          <a:noFill/>
        </p:spPr>
        <p:txBody>
          <a:bodyPr wrap="square" rtlCol="0">
            <a:spAutoFit/>
          </a:bodyPr>
          <a:lstStyle/>
          <a:p>
            <a:pPr marL="285750" indent="-285750" latinLnBrk="1">
              <a:buFont typeface="Wingdings" panose="05000000000000000000" pitchFamily="2" charset="2"/>
              <a:buChar char="n"/>
            </a:pPr>
            <a:r>
              <a:rPr lang="en-US" altLang="zh-CN" b="1" dirty="0">
                <a:latin typeface="Times New Roman" panose="02020603050405020304" pitchFamily="18" charset="0"/>
                <a:cs typeface="Times New Roman" panose="02020603050405020304" pitchFamily="18" charset="0"/>
              </a:rPr>
              <a:t>Python</a:t>
            </a:r>
            <a:r>
              <a:rPr lang="zh-CN" altLang="en-US" b="1" dirty="0">
                <a:latin typeface="Times New Roman" panose="02020603050405020304" pitchFamily="18" charset="0"/>
                <a:cs typeface="Times New Roman" panose="02020603050405020304" pitchFamily="18" charset="0"/>
              </a:rPr>
              <a:t>中标准的数据类型：</a:t>
            </a:r>
          </a:p>
          <a:p>
            <a:pPr latinLnBrk="1"/>
            <a:r>
              <a:rPr lang="en-US" altLang="zh-CN" b="1" dirty="0">
                <a:latin typeface="Times New Roman" panose="02020603050405020304" pitchFamily="18" charset="0"/>
                <a:cs typeface="Times New Roman" panose="02020603050405020304" pitchFamily="18" charset="0"/>
              </a:rPr>
              <a:t>7</a:t>
            </a:r>
            <a:r>
              <a:rPr lang="zh-CN" altLang="en-US" b="1" dirty="0">
                <a:latin typeface="Times New Roman" panose="02020603050405020304" pitchFamily="18" charset="0"/>
                <a:cs typeface="Times New Roman" panose="02020603050405020304" pitchFamily="18" charset="0"/>
              </a:rPr>
              <a:t>、元组</a:t>
            </a:r>
            <a:endParaRPr lang="en-US" altLang="zh-CN" b="1" dirty="0">
              <a:latin typeface="Times New Roman" panose="02020603050405020304" pitchFamily="18" charset="0"/>
              <a:cs typeface="Times New Roman" panose="02020603050405020304" pitchFamily="18" charset="0"/>
            </a:endParaRPr>
          </a:p>
          <a:p>
            <a:pPr latinLnBrk="1"/>
            <a:r>
              <a:rPr lang="en-US" altLang="zh-CN" dirty="0">
                <a:latin typeface="Times New Roman" panose="02020603050405020304" pitchFamily="18" charset="0"/>
                <a:cs typeface="Times New Roman" panose="02020603050405020304" pitchFamily="18" charset="0"/>
              </a:rPr>
              <a:t>Python</a:t>
            </a:r>
            <a:r>
              <a:rPr lang="zh-CN" altLang="en-US" dirty="0">
                <a:latin typeface="Times New Roman" panose="02020603050405020304" pitchFamily="18" charset="0"/>
                <a:cs typeface="Times New Roman" panose="02020603050405020304" pitchFamily="18" charset="0"/>
              </a:rPr>
              <a:t>的元组</a:t>
            </a:r>
            <a:r>
              <a:rPr lang="zh-CN" altLang="en-US" dirty="0"/>
              <a:t>与列表类似，不同之处在于元组的元素不能修改；元组使用小括号</a:t>
            </a:r>
            <a:r>
              <a:rPr lang="en-US" altLang="zh-CN" dirty="0"/>
              <a:t>()</a:t>
            </a:r>
            <a:r>
              <a:rPr lang="zh-CN" altLang="en-US" dirty="0"/>
              <a:t>，列表使用方括号</a:t>
            </a:r>
            <a:r>
              <a:rPr lang="en-US" altLang="zh-CN" dirty="0"/>
              <a:t>[]</a:t>
            </a:r>
            <a:r>
              <a:rPr lang="zh-CN" altLang="en-US" dirty="0"/>
              <a:t>；元组创建很简单，只需要在括号中添加元素，并使用逗号</a:t>
            </a:r>
            <a:r>
              <a:rPr lang="en-US" altLang="zh-CN" dirty="0"/>
              <a:t>(,)</a:t>
            </a:r>
            <a:r>
              <a:rPr lang="zh-CN" altLang="en-US" dirty="0"/>
              <a:t>隔开即可，例如：</a:t>
            </a:r>
            <a:endParaRPr lang="en-US" altLang="zh-CN" dirty="0"/>
          </a:p>
          <a:p>
            <a:pPr latinLnBrk="1"/>
            <a:r>
              <a:rPr lang="zh-CN" altLang="zh-CN" b="1" dirty="0">
                <a:solidFill>
                  <a:srgbClr val="000000"/>
                </a:solidFill>
                <a:latin typeface="Times New Roman" panose="02020603050405020304" pitchFamily="18" charset="0"/>
                <a:ea typeface="+mj-ea"/>
                <a:cs typeface="Times New Roman" panose="02020603050405020304" pitchFamily="18" charset="0"/>
              </a:rPr>
              <a:t>tup1 = ('physics', 'chemistry', 1997, 2000);</a:t>
            </a:r>
            <a:endParaRPr lang="en-US" altLang="zh-CN" b="1" dirty="0">
              <a:solidFill>
                <a:srgbClr val="000000"/>
              </a:solidFill>
              <a:latin typeface="Times New Roman" panose="02020603050405020304" pitchFamily="18" charset="0"/>
              <a:ea typeface="+mj-ea"/>
              <a:cs typeface="Times New Roman" panose="02020603050405020304" pitchFamily="18" charset="0"/>
            </a:endParaRPr>
          </a:p>
          <a:p>
            <a:pPr latinLnBrk="1"/>
            <a:r>
              <a:rPr lang="zh-CN" altLang="zh-CN" b="1" dirty="0">
                <a:solidFill>
                  <a:srgbClr val="000000"/>
                </a:solidFill>
                <a:latin typeface="Times New Roman" panose="02020603050405020304" pitchFamily="18" charset="0"/>
                <a:ea typeface="+mj-ea"/>
                <a:cs typeface="Times New Roman" panose="02020603050405020304" pitchFamily="18" charset="0"/>
              </a:rPr>
              <a:t>tup2 = (1, 2, 3, 4, 5 ); </a:t>
            </a:r>
          </a:p>
          <a:p>
            <a:pPr latinLnBrk="1"/>
            <a:r>
              <a:rPr lang="zh-CN" altLang="zh-CN" b="1" dirty="0">
                <a:solidFill>
                  <a:srgbClr val="000000"/>
                </a:solidFill>
                <a:latin typeface="Times New Roman" panose="02020603050405020304" pitchFamily="18" charset="0"/>
                <a:ea typeface="+mj-ea"/>
                <a:cs typeface="Times New Roman" panose="02020603050405020304" pitchFamily="18" charset="0"/>
              </a:rPr>
              <a:t>print "tup1[1:5]: ", tup1[1:3] </a:t>
            </a:r>
          </a:p>
          <a:p>
            <a:pPr latinLnBrk="1"/>
            <a:r>
              <a:rPr lang="zh-CN" altLang="zh-CN" b="1" dirty="0">
                <a:solidFill>
                  <a:srgbClr val="000000"/>
                </a:solidFill>
                <a:latin typeface="Times New Roman" panose="02020603050405020304" pitchFamily="18" charset="0"/>
                <a:ea typeface="+mj-ea"/>
                <a:cs typeface="Times New Roman" panose="02020603050405020304" pitchFamily="18" charset="0"/>
              </a:rPr>
              <a:t>''' tup1[1:5]: ('chemistry', 1997) '''</a:t>
            </a:r>
            <a:endParaRPr lang="en-US" altLang="zh-CN" b="1" dirty="0">
              <a:solidFill>
                <a:srgbClr val="000000"/>
              </a:solidFill>
              <a:latin typeface="Times New Roman" panose="02020603050405020304" pitchFamily="18" charset="0"/>
              <a:ea typeface="+mj-ea"/>
              <a:cs typeface="Times New Roman" panose="02020603050405020304" pitchFamily="18" charset="0"/>
            </a:endParaRPr>
          </a:p>
          <a:p>
            <a:pPr latinLnBrk="1"/>
            <a:r>
              <a:rPr lang="zh-CN" altLang="en-US" b="1" dirty="0">
                <a:latin typeface="Times New Roman" panose="02020603050405020304" pitchFamily="18" charset="0"/>
                <a:cs typeface="Times New Roman" panose="02020603050405020304" pitchFamily="18" charset="0"/>
              </a:rPr>
              <a:t/>
            </a:r>
            <a:br>
              <a:rPr lang="zh-CN" altLang="en-US" b="1" dirty="0">
                <a:latin typeface="Times New Roman" panose="02020603050405020304" pitchFamily="18" charset="0"/>
                <a:cs typeface="Times New Roman" panose="02020603050405020304" pitchFamily="18" charset="0"/>
              </a:rPr>
            </a:br>
            <a:r>
              <a:rPr lang="en-US" altLang="zh-CN" b="1" dirty="0">
                <a:latin typeface="Times New Roman" panose="02020603050405020304" pitchFamily="18" charset="0"/>
                <a:cs typeface="Times New Roman" panose="02020603050405020304" pitchFamily="18" charset="0"/>
              </a:rPr>
              <a:t>8</a:t>
            </a:r>
            <a:r>
              <a:rPr lang="zh-CN" altLang="en-US" b="1" dirty="0">
                <a:latin typeface="Times New Roman" panose="02020603050405020304" pitchFamily="18" charset="0"/>
                <a:cs typeface="Times New Roman" panose="02020603050405020304" pitchFamily="18" charset="0"/>
              </a:rPr>
              <a:t>、字典</a:t>
            </a:r>
            <a:endParaRPr lang="en-US" altLang="zh-CN" b="1"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字典</a:t>
            </a:r>
            <a:r>
              <a:rPr lang="en-US" altLang="zh-CN" dirty="0">
                <a:latin typeface="Times New Roman" panose="02020603050405020304" pitchFamily="18" charset="0"/>
                <a:cs typeface="Times New Roman" panose="02020603050405020304" pitchFamily="18" charset="0"/>
              </a:rPr>
              <a:t>(dictionary)</a:t>
            </a:r>
            <a:r>
              <a:rPr lang="zh-CN" altLang="en-US" dirty="0">
                <a:latin typeface="Times New Roman" panose="02020603050405020304" pitchFamily="18" charset="0"/>
                <a:cs typeface="Times New Roman" panose="02020603050405020304" pitchFamily="18" charset="0"/>
              </a:rPr>
              <a:t>是除列表之外</a:t>
            </a:r>
            <a:r>
              <a:rPr lang="en-US" altLang="zh-CN" dirty="0">
                <a:latin typeface="Times New Roman" panose="02020603050405020304" pitchFamily="18" charset="0"/>
                <a:cs typeface="Times New Roman" panose="02020603050405020304" pitchFamily="18" charset="0"/>
              </a:rPr>
              <a:t>python</a:t>
            </a:r>
            <a:r>
              <a:rPr lang="zh-CN" altLang="en-US" dirty="0">
                <a:latin typeface="Times New Roman" panose="02020603050405020304" pitchFamily="18" charset="0"/>
                <a:cs typeface="Times New Roman" panose="02020603050405020304" pitchFamily="18" charset="0"/>
              </a:rPr>
              <a:t>中最灵活的内置数据结构类型。列表是有序的对象结合，字典是无序的对象集合。两者之间的区别在于：字典当中的元素是通过键来存取的，而不是通过偏移存取。字典由键和对应的值组成。字典也被称作关联数组或哈希表。基本语法如下：</a:t>
            </a:r>
          </a:p>
          <a:p>
            <a:pPr latinLnBrk="1"/>
            <a:r>
              <a:rPr lang="en-US" altLang="zh-CN" dirty="0" err="1">
                <a:latin typeface="Times New Roman" panose="02020603050405020304" pitchFamily="18" charset="0"/>
                <a:cs typeface="Times New Roman" panose="02020603050405020304" pitchFamily="18" charset="0"/>
              </a:rPr>
              <a:t>dict</a:t>
            </a:r>
            <a:r>
              <a:rPr lang="en-US" altLang="zh-CN" dirty="0">
                <a:latin typeface="Times New Roman" panose="02020603050405020304" pitchFamily="18" charset="0"/>
                <a:cs typeface="Times New Roman" panose="02020603050405020304" pitchFamily="18" charset="0"/>
              </a:rPr>
              <a:t> = {'</a:t>
            </a:r>
            <a:r>
              <a:rPr lang="en-US" altLang="zh-CN" dirty="0" err="1">
                <a:latin typeface="Times New Roman" panose="02020603050405020304" pitchFamily="18" charset="0"/>
                <a:cs typeface="Times New Roman" panose="02020603050405020304" pitchFamily="18" charset="0"/>
              </a:rPr>
              <a:t>name':'Zara','age</a:t>
            </a:r>
            <a:r>
              <a:rPr lang="en-US" altLang="zh-CN" dirty="0">
                <a:latin typeface="Times New Roman" panose="02020603050405020304" pitchFamily="18" charset="0"/>
                <a:cs typeface="Times New Roman" panose="02020603050405020304" pitchFamily="18" charset="0"/>
              </a:rPr>
              <a:t>': 7,'class':'First'};</a:t>
            </a:r>
          </a:p>
          <a:p>
            <a:pPr latinLnBrk="1"/>
            <a:r>
              <a:rPr lang="en-US" altLang="zh-CN" dirty="0">
                <a:latin typeface="Times New Roman" panose="02020603050405020304" pitchFamily="18" charset="0"/>
                <a:cs typeface="Times New Roman" panose="02020603050405020304" pitchFamily="18" charset="0"/>
              </a:rPr>
              <a:t>print ( </a:t>
            </a:r>
            <a:r>
              <a:rPr lang="en-US" altLang="zh-CN" dirty="0" err="1">
                <a:latin typeface="Times New Roman" panose="02020603050405020304" pitchFamily="18" charset="0"/>
                <a:cs typeface="Times New Roman" panose="02020603050405020304" pitchFamily="18" charset="0"/>
              </a:rPr>
              <a:t>dict</a:t>
            </a:r>
            <a:r>
              <a:rPr lang="en-US" altLang="zh-CN" dirty="0">
                <a:latin typeface="Times New Roman" panose="02020603050405020304" pitchFamily="18" charset="0"/>
                <a:cs typeface="Times New Roman" panose="02020603050405020304" pitchFamily="18" charset="0"/>
              </a:rPr>
              <a:t>['name'])</a:t>
            </a:r>
          </a:p>
          <a:p>
            <a:pPr latinLnBrk="1"/>
            <a:r>
              <a:rPr lang="zh-CN" altLang="zh-CN" dirty="0">
                <a:solidFill>
                  <a:srgbClr val="800000"/>
                </a:solidFill>
                <a:latin typeface="Times New Roman" panose="02020603050405020304" pitchFamily="18" charset="0"/>
                <a:cs typeface="Times New Roman" panose="02020603050405020304" pitchFamily="18" charset="0"/>
              </a:rPr>
              <a:t>'' </a:t>
            </a:r>
            <a:r>
              <a:rPr lang="en-US" altLang="zh-CN" dirty="0">
                <a:solidFill>
                  <a:srgbClr val="800000"/>
                </a:solidFill>
                <a:latin typeface="Times New Roman" panose="02020603050405020304" pitchFamily="18" charset="0"/>
                <a:cs typeface="Times New Roman" panose="02020603050405020304" pitchFamily="18" charset="0"/>
              </a:rPr>
              <a:t>Zara</a:t>
            </a:r>
            <a:r>
              <a:rPr lang="zh-CN" altLang="zh-CN" dirty="0">
                <a:solidFill>
                  <a:srgbClr val="800000"/>
                </a:solidFill>
                <a:latin typeface="Times New Roman" panose="02020603050405020304" pitchFamily="18" charset="0"/>
                <a:cs typeface="Times New Roman" panose="02020603050405020304" pitchFamily="18" charset="0"/>
              </a:rPr>
              <a:t>''</a:t>
            </a:r>
            <a:endParaRPr lang="en-US" altLang="zh-CN" b="1" dirty="0">
              <a:latin typeface="Times New Roman" panose="02020603050405020304" pitchFamily="18" charset="0"/>
              <a:cs typeface="Times New Roman" panose="02020603050405020304" pitchFamily="18" charset="0"/>
            </a:endParaRPr>
          </a:p>
          <a:p>
            <a:pPr latinLnBrk="1"/>
            <a:r>
              <a:rPr lang="zh-CN" altLang="en-US" b="1" dirty="0">
                <a:latin typeface="Times New Roman" panose="02020603050405020304" pitchFamily="18" charset="0"/>
                <a:cs typeface="Times New Roman" panose="02020603050405020304" pitchFamily="18" charset="0"/>
              </a:rPr>
              <a:t/>
            </a:r>
            <a:br>
              <a:rPr lang="zh-CN" altLang="en-US" b="1" dirty="0">
                <a:latin typeface="Times New Roman" panose="02020603050405020304" pitchFamily="18" charset="0"/>
                <a:cs typeface="Times New Roman" panose="02020603050405020304" pitchFamily="18" charset="0"/>
              </a:rPr>
            </a:br>
            <a:endParaRPr lang="zh-CN" altLang="en-US" dirty="0">
              <a:solidFill>
                <a:srgbClr val="000000"/>
              </a:solidFill>
              <a:latin typeface="Times New Roman" panose="02020603050405020304" pitchFamily="18" charset="0"/>
              <a:cs typeface="Times New Roman" panose="02020603050405020304" pitchFamily="18" charset="0"/>
            </a:endParaRPr>
          </a:p>
          <a:p>
            <a:pPr latinLnBrk="1"/>
            <a:endParaRPr lang="zh-CN" altLang="en-US" dirty="0"/>
          </a:p>
        </p:txBody>
      </p:sp>
      <p:sp>
        <p:nvSpPr>
          <p:cNvPr id="5" name="Rectangle 2"/>
          <p:cNvSpPr>
            <a:spLocks noChangeArrowheads="1"/>
          </p:cNvSpPr>
          <p:nvPr/>
        </p:nvSpPr>
        <p:spPr bwMode="auto">
          <a:xfrm>
            <a:off x="0" y="205516"/>
            <a:ext cx="192681" cy="46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00" b="0" i="0" u="none" strike="noStrike" cap="none" normalizeH="0" baseline="0" dirty="0">
                <a:ln>
                  <a:noFill/>
                </a:ln>
                <a:solidFill>
                  <a:schemeClr val="tx1"/>
                </a:solidFill>
                <a:effectLst/>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Rectangle 5"/>
          <p:cNvSpPr>
            <a:spLocks noChangeArrowheads="1"/>
          </p:cNvSpPr>
          <p:nvPr/>
        </p:nvSpPr>
        <p:spPr bwMode="auto">
          <a:xfrm>
            <a:off x="0" y="90100"/>
            <a:ext cx="1847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593080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98916"/>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2800" b="1" dirty="0">
                <a:solidFill>
                  <a:schemeClr val="bg1"/>
                </a:solidFill>
                <a:latin typeface="Times New Roman"/>
                <a:cs typeface="Times New Roman"/>
              </a:rPr>
              <a:t>Python</a:t>
            </a:r>
            <a:r>
              <a:rPr lang="zh-CN" altLang="en-US" sz="2800" b="1" dirty="0">
                <a:solidFill>
                  <a:schemeClr val="bg1"/>
                </a:solidFill>
                <a:latin typeface="Times New Roman"/>
                <a:cs typeface="Times New Roman"/>
              </a:rPr>
              <a:t>实践</a:t>
            </a:r>
            <a:endParaRPr lang="en-US" altLang="zh-CN" sz="2800" b="1" dirty="0">
              <a:solidFill>
                <a:schemeClr val="bg1"/>
              </a:solidFill>
              <a:latin typeface="Times New Roman"/>
              <a:cs typeface="Times New Roman"/>
            </a:endParaRPr>
          </a:p>
        </p:txBody>
      </p:sp>
      <p:sp>
        <p:nvSpPr>
          <p:cNvPr id="2" name="文本框 1"/>
          <p:cNvSpPr txBox="1"/>
          <p:nvPr/>
        </p:nvSpPr>
        <p:spPr>
          <a:xfrm>
            <a:off x="248919" y="1411030"/>
            <a:ext cx="8806179" cy="2862322"/>
          </a:xfrm>
          <a:prstGeom prst="rect">
            <a:avLst/>
          </a:prstGeom>
          <a:noFill/>
        </p:spPr>
        <p:txBody>
          <a:bodyPr wrap="square" rtlCol="0">
            <a:spAutoFit/>
          </a:bodyPr>
          <a:lstStyle/>
          <a:p>
            <a:pPr marL="285750" indent="-285750" latinLnBrk="1">
              <a:buFont typeface="Wingdings" panose="05000000000000000000" pitchFamily="2" charset="2"/>
              <a:buChar char="n"/>
            </a:pPr>
            <a:r>
              <a:rPr lang="en-US" altLang="zh-CN" b="1" dirty="0">
                <a:latin typeface="Times New Roman" panose="02020603050405020304" pitchFamily="18" charset="0"/>
                <a:cs typeface="Times New Roman" panose="02020603050405020304" pitchFamily="18" charset="0"/>
              </a:rPr>
              <a:t>Python</a:t>
            </a:r>
            <a:r>
              <a:rPr lang="zh-CN" altLang="en-US" b="1" dirty="0">
                <a:latin typeface="Times New Roman" panose="02020603050405020304" pitchFamily="18" charset="0"/>
                <a:cs typeface="Times New Roman" panose="02020603050405020304" pitchFamily="18" charset="0"/>
              </a:rPr>
              <a:t>中标准的数据类型：</a:t>
            </a:r>
          </a:p>
          <a:p>
            <a:pPr latinLnBrk="1"/>
            <a:r>
              <a:rPr lang="en-US" altLang="zh-CN" b="1" dirty="0">
                <a:latin typeface="Times New Roman" panose="02020603050405020304" pitchFamily="18" charset="0"/>
                <a:cs typeface="Times New Roman" panose="02020603050405020304" pitchFamily="18" charset="0"/>
              </a:rPr>
              <a:t>9</a:t>
            </a:r>
            <a:r>
              <a:rPr lang="zh-CN" altLang="en-US" b="1" dirty="0">
                <a:latin typeface="Times New Roman" panose="02020603050405020304" pitchFamily="18" charset="0"/>
                <a:cs typeface="Times New Roman" panose="02020603050405020304" pitchFamily="18" charset="0"/>
              </a:rPr>
              <a:t>、日期</a:t>
            </a:r>
            <a:endParaRPr lang="en-US" altLang="zh-CN" b="1" dirty="0">
              <a:latin typeface="Times New Roman" panose="02020603050405020304" pitchFamily="18" charset="0"/>
              <a:cs typeface="Times New Roman" panose="02020603050405020304" pitchFamily="18" charset="0"/>
            </a:endParaRPr>
          </a:p>
          <a:p>
            <a:pPr latinLnBrk="1"/>
            <a:r>
              <a:rPr lang="zh-CN" altLang="en-US" dirty="0"/>
              <a:t>获取当前时间，例如：</a:t>
            </a:r>
            <a:br>
              <a:rPr lang="zh-CN" altLang="en-US" dirty="0"/>
            </a:br>
            <a:r>
              <a:rPr lang="en-US" altLang="zh-CN" dirty="0">
                <a:latin typeface="Times New Roman" panose="02020603050405020304" pitchFamily="18" charset="0"/>
                <a:cs typeface="Times New Roman" panose="02020603050405020304" pitchFamily="18" charset="0"/>
              </a:rPr>
              <a:t>import time, </a:t>
            </a:r>
            <a:r>
              <a:rPr lang="en-US" altLang="zh-CN" dirty="0" err="1">
                <a:latin typeface="Times New Roman" panose="02020603050405020304" pitchFamily="18" charset="0"/>
                <a:cs typeface="Times New Roman" panose="02020603050405020304" pitchFamily="18" charset="0"/>
              </a:rPr>
              <a:t>datetime</a:t>
            </a:r>
            <a:r>
              <a:rPr lang="en-US" altLang="zh-CN" dirty="0">
                <a:latin typeface="Times New Roman" panose="02020603050405020304" pitchFamily="18" charset="0"/>
                <a:cs typeface="Times New Roman" panose="02020603050405020304" pitchFamily="18" charset="0"/>
              </a:rPr>
              <a:t>;</a:t>
            </a:r>
          </a:p>
          <a:p>
            <a:pPr latinLnBrk="1"/>
            <a:endParaRPr lang="zh-CN" altLang="en-US" b="1" dirty="0">
              <a:latin typeface="Times New Roman" panose="02020603050405020304" pitchFamily="18" charset="0"/>
              <a:cs typeface="Times New Roman" panose="02020603050405020304" pitchFamily="18" charset="0"/>
            </a:endParaRPr>
          </a:p>
          <a:p>
            <a:pPr latinLnBrk="1"/>
            <a:endParaRPr lang="en-US" altLang="zh-CN" dirty="0">
              <a:latin typeface="Times New Roman" panose="02020603050405020304" pitchFamily="18" charset="0"/>
              <a:cs typeface="Times New Roman" panose="02020603050405020304" pitchFamily="18" charset="0"/>
            </a:endParaRPr>
          </a:p>
          <a:p>
            <a:pPr latinLnBrk="1"/>
            <a:endParaRPr lang="en-US" altLang="zh-CN" b="1" dirty="0">
              <a:latin typeface="Times New Roman" panose="02020603050405020304" pitchFamily="18" charset="0"/>
              <a:cs typeface="Times New Roman" panose="02020603050405020304" pitchFamily="18" charset="0"/>
            </a:endParaRPr>
          </a:p>
          <a:p>
            <a:pPr latinLnBrk="1"/>
            <a:r>
              <a:rPr lang="zh-CN" altLang="en-US" b="1" dirty="0">
                <a:latin typeface="Times New Roman" panose="02020603050405020304" pitchFamily="18" charset="0"/>
                <a:cs typeface="Times New Roman" panose="02020603050405020304" pitchFamily="18" charset="0"/>
              </a:rPr>
              <a:t/>
            </a:r>
            <a:br>
              <a:rPr lang="zh-CN" altLang="en-US" b="1" dirty="0">
                <a:latin typeface="Times New Roman" panose="02020603050405020304" pitchFamily="18" charset="0"/>
                <a:cs typeface="Times New Roman" panose="02020603050405020304" pitchFamily="18" charset="0"/>
              </a:rPr>
            </a:br>
            <a:endParaRPr lang="zh-CN" altLang="en-US" dirty="0">
              <a:latin typeface="Times New Roman" panose="02020603050405020304" pitchFamily="18" charset="0"/>
              <a:cs typeface="Times New Roman" panose="02020603050405020304" pitchFamily="18" charset="0"/>
            </a:endParaRPr>
          </a:p>
          <a:p>
            <a:pPr latinLnBrk="1"/>
            <a:endParaRPr lang="zh-CN" altLang="en-US" dirty="0"/>
          </a:p>
        </p:txBody>
      </p:sp>
      <p:sp>
        <p:nvSpPr>
          <p:cNvPr id="5" name="Rectangle 2"/>
          <p:cNvSpPr>
            <a:spLocks noChangeArrowheads="1"/>
          </p:cNvSpPr>
          <p:nvPr/>
        </p:nvSpPr>
        <p:spPr bwMode="auto">
          <a:xfrm>
            <a:off x="0" y="205516"/>
            <a:ext cx="192681" cy="46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00" b="0" i="0" u="none" strike="noStrike" cap="none" normalizeH="0" baseline="0" dirty="0">
                <a:ln>
                  <a:noFill/>
                </a:ln>
                <a:solidFill>
                  <a:schemeClr val="tx1"/>
                </a:solidFill>
                <a:effectLst/>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3" name="图片 2"/>
          <p:cNvPicPr>
            <a:picLocks noChangeAspect="1"/>
          </p:cNvPicPr>
          <p:nvPr/>
        </p:nvPicPr>
        <p:blipFill>
          <a:blip r:embed="rId9"/>
          <a:stretch>
            <a:fillRect/>
          </a:stretch>
        </p:blipFill>
        <p:spPr>
          <a:xfrm>
            <a:off x="306387" y="2656522"/>
            <a:ext cx="4245293" cy="1627552"/>
          </a:xfrm>
          <a:prstGeom prst="rect">
            <a:avLst/>
          </a:prstGeom>
        </p:spPr>
      </p:pic>
      <p:pic>
        <p:nvPicPr>
          <p:cNvPr id="7" name="图片 6"/>
          <p:cNvPicPr>
            <a:picLocks noChangeAspect="1"/>
          </p:cNvPicPr>
          <p:nvPr/>
        </p:nvPicPr>
        <p:blipFill>
          <a:blip r:embed="rId10"/>
          <a:stretch>
            <a:fillRect/>
          </a:stretch>
        </p:blipFill>
        <p:spPr>
          <a:xfrm>
            <a:off x="425766" y="4650542"/>
            <a:ext cx="8361275" cy="1348938"/>
          </a:xfrm>
          <a:prstGeom prst="rect">
            <a:avLst/>
          </a:prstGeom>
        </p:spPr>
      </p:pic>
    </p:spTree>
    <p:extLst>
      <p:ext uri="{BB962C8B-B14F-4D97-AF65-F5344CB8AC3E}">
        <p14:creationId xmlns:p14="http://schemas.microsoft.com/office/powerpoint/2010/main" val="36968902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764" y="1655022"/>
            <a:ext cx="8834566" cy="845157"/>
          </a:xfrm>
        </p:spPr>
        <p:txBody>
          <a:bodyPr>
            <a:noAutofit/>
          </a:bodyPr>
          <a:lstStyle/>
          <a:p>
            <a:pPr marL="342900" indent="-342900" algn="l">
              <a:buFont typeface="Wingdings" panose="05000000000000000000" pitchFamily="2" charset="2"/>
              <a:buChar char="n"/>
            </a:pPr>
            <a:r>
              <a:rPr lang="en-US" altLang="zh-CN" sz="2400" b="1" dirty="0">
                <a:latin typeface="Times New Roman" panose="02020603050405020304" pitchFamily="18" charset="0"/>
                <a:cs typeface="Times New Roman" panose="02020603050405020304" pitchFamily="18" charset="0"/>
              </a:rPr>
              <a:t>Python</a:t>
            </a:r>
            <a:r>
              <a:rPr lang="zh-CN" altLang="en-US" sz="2400" b="1" dirty="0">
                <a:latin typeface="Times New Roman" panose="02020603050405020304" pitchFamily="18" charset="0"/>
                <a:cs typeface="Times New Roman" panose="02020603050405020304" pitchFamily="18" charset="0"/>
              </a:rPr>
              <a:t>读取文件：</a:t>
            </a:r>
            <a:r>
              <a:rPr lang="en-US" altLang="zh-CN" sz="2400" b="1" dirty="0">
                <a:latin typeface="Times New Roman" panose="02020603050405020304" pitchFamily="18" charset="0"/>
                <a:cs typeface="Times New Roman" panose="02020603050405020304" pitchFamily="18" charset="0"/>
              </a:rPr>
              <a:t/>
            </a:r>
            <a:br>
              <a:rPr lang="en-US" altLang="zh-CN" sz="2400" b="1" dirty="0">
                <a:latin typeface="Times New Roman" panose="02020603050405020304" pitchFamily="18" charset="0"/>
                <a:cs typeface="Times New Roman" panose="02020603050405020304" pitchFamily="18" charset="0"/>
              </a:rPr>
            </a:br>
            <a:r>
              <a:rPr lang="en-US" altLang="zh-CN" sz="2400" b="1" dirty="0">
                <a:latin typeface="Times New Roman" panose="02020603050405020304" pitchFamily="18" charset="0"/>
                <a:cs typeface="Times New Roman" panose="02020603050405020304" pitchFamily="18" charset="0"/>
              </a:rPr>
              <a:t>1.</a:t>
            </a:r>
            <a:r>
              <a:rPr lang="zh-CN" altLang="en-US" sz="2400" b="1" dirty="0">
                <a:latin typeface="Times New Roman" panose="02020603050405020304" pitchFamily="18" charset="0"/>
                <a:cs typeface="Times New Roman" panose="02020603050405020304" pitchFamily="18" charset="0"/>
              </a:rPr>
              <a:t>读取</a:t>
            </a:r>
            <a:r>
              <a:rPr lang="en-US" altLang="zh-CN" sz="2400" b="1" dirty="0">
                <a:latin typeface="Times New Roman" panose="02020603050405020304" pitchFamily="18" charset="0"/>
                <a:cs typeface="Times New Roman" panose="02020603050405020304" pitchFamily="18" charset="0"/>
              </a:rPr>
              <a:t>txt</a:t>
            </a:r>
            <a:r>
              <a:rPr lang="zh-CN" altLang="en-US" sz="2400" b="1" dirty="0">
                <a:latin typeface="Times New Roman" panose="02020603050405020304" pitchFamily="18" charset="0"/>
                <a:cs typeface="Times New Roman" panose="02020603050405020304" pitchFamily="18" charset="0"/>
              </a:rPr>
              <a:t>文</a:t>
            </a:r>
            <a:r>
              <a:rPr lang="zh-CN" altLang="en-US" b="1" dirty="0"/>
              <a:t/>
            </a:r>
            <a:br>
              <a:rPr lang="zh-CN" altLang="en-US" b="1" dirty="0"/>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endParaRPr lang="en-US" altLang="zh-CN" sz="1600" dirty="0">
              <a:latin typeface="+mj-ea"/>
              <a:cs typeface="Times New Roman"/>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2800" b="1" dirty="0">
                <a:solidFill>
                  <a:schemeClr val="bg1"/>
                </a:solidFill>
                <a:latin typeface="Times New Roman"/>
                <a:cs typeface="Times New Roman"/>
              </a:rPr>
              <a:t>Python</a:t>
            </a:r>
            <a:r>
              <a:rPr lang="zh-CN" altLang="en-US" sz="2800" b="1" dirty="0">
                <a:solidFill>
                  <a:schemeClr val="bg1"/>
                </a:solidFill>
                <a:latin typeface="Times New Roman"/>
                <a:cs typeface="Times New Roman"/>
              </a:rPr>
              <a:t>实践</a:t>
            </a:r>
            <a:endParaRPr lang="en-US" altLang="zh-CN" sz="2800" b="1" dirty="0">
              <a:solidFill>
                <a:schemeClr val="bg1"/>
              </a:solidFill>
              <a:latin typeface="Times New Roman"/>
              <a:cs typeface="Times New Roman"/>
            </a:endParaRPr>
          </a:p>
        </p:txBody>
      </p:sp>
      <p:pic>
        <p:nvPicPr>
          <p:cNvPr id="3" name="图片 2"/>
          <p:cNvPicPr>
            <a:picLocks noChangeAspect="1"/>
          </p:cNvPicPr>
          <p:nvPr/>
        </p:nvPicPr>
        <p:blipFill>
          <a:blip r:embed="rId9"/>
          <a:stretch>
            <a:fillRect/>
          </a:stretch>
        </p:blipFill>
        <p:spPr>
          <a:xfrm>
            <a:off x="4115588" y="1279524"/>
            <a:ext cx="4848049" cy="2062797"/>
          </a:xfrm>
          <a:prstGeom prst="rect">
            <a:avLst/>
          </a:prstGeom>
        </p:spPr>
      </p:pic>
      <p:sp>
        <p:nvSpPr>
          <p:cNvPr id="5" name="文本框 4"/>
          <p:cNvSpPr txBox="1"/>
          <p:nvPr/>
        </p:nvSpPr>
        <p:spPr>
          <a:xfrm>
            <a:off x="343948" y="3522844"/>
            <a:ext cx="8191850" cy="353943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python</a:t>
            </a:r>
            <a:r>
              <a:rPr lang="zh-CN" altLang="en-US" sz="2000" b="1" dirty="0">
                <a:latin typeface="Times New Roman" panose="02020603050405020304" pitchFamily="18" charset="0"/>
                <a:cs typeface="Times New Roman" panose="02020603050405020304" pitchFamily="18" charset="0"/>
              </a:rPr>
              <a:t>常用的读取文件函数有三种</a:t>
            </a:r>
            <a:r>
              <a:rPr lang="en-US" altLang="zh-CN" sz="2000" b="1" dirty="0">
                <a:latin typeface="Times New Roman" panose="02020603050405020304" pitchFamily="18" charset="0"/>
                <a:cs typeface="Times New Roman" panose="02020603050405020304" pitchFamily="18" charset="0"/>
              </a:rPr>
              <a:t>read()</a:t>
            </a:r>
            <a:r>
              <a:rPr lang="zh-CN" altLang="en-US" sz="2000" b="1" dirty="0">
                <a:latin typeface="Times New Roman" panose="02020603050405020304" pitchFamily="18" charset="0"/>
                <a:cs typeface="Times New Roman" panose="02020603050405020304" pitchFamily="18" charset="0"/>
              </a:rPr>
              <a:t>、</a:t>
            </a:r>
            <a:r>
              <a:rPr lang="en-US" altLang="zh-CN" sz="2000" b="1" dirty="0" err="1">
                <a:latin typeface="Times New Roman" panose="02020603050405020304" pitchFamily="18" charset="0"/>
                <a:cs typeface="Times New Roman" panose="02020603050405020304" pitchFamily="18" charset="0"/>
              </a:rPr>
              <a:t>readline</a:t>
            </a: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a:t>
            </a:r>
            <a:r>
              <a:rPr lang="en-US" altLang="zh-CN" sz="2000" b="1" dirty="0" err="1">
                <a:latin typeface="Times New Roman" panose="02020603050405020304" pitchFamily="18" charset="0"/>
                <a:cs typeface="Times New Roman" panose="02020603050405020304" pitchFamily="18" charset="0"/>
              </a:rPr>
              <a:t>readlines</a:t>
            </a:r>
            <a:r>
              <a:rPr lang="en-US" altLang="zh-CN" sz="2000" b="1" dirty="0">
                <a:latin typeface="Times New Roman" panose="02020603050405020304" pitchFamily="18" charset="0"/>
                <a:cs typeface="Times New Roman" panose="02020603050405020304" pitchFamily="18" charset="0"/>
              </a:rPr>
              <a:t>()</a:t>
            </a:r>
          </a:p>
          <a:p>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altLang="zh-CN" b="1" dirty="0"/>
              <a:t>read()    </a:t>
            </a:r>
            <a:r>
              <a:rPr lang="zh-CN" altLang="en-US" b="1" dirty="0"/>
              <a:t>一次性读全部内容</a:t>
            </a:r>
          </a:p>
          <a:p>
            <a:r>
              <a:rPr lang="zh-CN" altLang="en-US" dirty="0"/>
              <a:t>一次性读取文本中全部的内容，以字符串的形式返回结果</a:t>
            </a:r>
          </a:p>
          <a:p>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altLang="zh-CN" b="1" dirty="0" err="1"/>
              <a:t>readline</a:t>
            </a:r>
            <a:r>
              <a:rPr lang="en-US" altLang="zh-CN" b="1" dirty="0"/>
              <a:t>()    </a:t>
            </a:r>
            <a:r>
              <a:rPr lang="zh-CN" altLang="en-US" b="1" dirty="0"/>
              <a:t>读取第一行内容</a:t>
            </a:r>
          </a:p>
          <a:p>
            <a:r>
              <a:rPr lang="zh-CN" altLang="en-US" dirty="0"/>
              <a:t>只读取文本第一行的内容，以字符串的形式返回结果</a:t>
            </a:r>
          </a:p>
          <a:p>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altLang="zh-CN" b="1" dirty="0" err="1"/>
              <a:t>readlines</a:t>
            </a:r>
            <a:r>
              <a:rPr lang="en-US" altLang="zh-CN" b="1" dirty="0"/>
              <a:t>()     </a:t>
            </a:r>
            <a:r>
              <a:rPr lang="zh-CN" altLang="en-US" b="1" dirty="0"/>
              <a:t>列表</a:t>
            </a:r>
          </a:p>
          <a:p>
            <a:r>
              <a:rPr lang="zh-CN" altLang="en-US" dirty="0">
                <a:latin typeface="Times New Roman" panose="02020603050405020304" pitchFamily="18" charset="0"/>
                <a:cs typeface="Times New Roman" panose="02020603050405020304" pitchFamily="18" charset="0"/>
              </a:rPr>
              <a:t>读取文本所有内容，并且以数列的格式返回结果，一般配合</a:t>
            </a:r>
            <a:r>
              <a:rPr lang="en-US" altLang="zh-CN" b="1" dirty="0">
                <a:latin typeface="Times New Roman" panose="02020603050405020304" pitchFamily="18" charset="0"/>
                <a:cs typeface="Times New Roman" panose="02020603050405020304" pitchFamily="18" charset="0"/>
              </a:rPr>
              <a:t>for in</a:t>
            </a:r>
            <a:r>
              <a:rPr lang="zh-CN" altLang="en-US" dirty="0">
                <a:latin typeface="Times New Roman" panose="02020603050405020304" pitchFamily="18" charset="0"/>
                <a:cs typeface="Times New Roman" panose="02020603050405020304" pitchFamily="18" charset="0"/>
              </a:rPr>
              <a:t>使用</a:t>
            </a:r>
            <a:endParaRPr lang="en-US" altLang="zh-CN" dirty="0">
              <a:latin typeface="Times New Roman" panose="02020603050405020304" pitchFamily="18" charset="0"/>
              <a:cs typeface="Times New Roman" panose="02020603050405020304" pitchFamily="18" charset="0"/>
            </a:endParaRPr>
          </a:p>
          <a:p>
            <a:endParaRPr lang="en-US" altLang="zh-CN" dirty="0"/>
          </a:p>
          <a:p>
            <a:endParaRPr lang="zh-CN" altLang="en-US" dirty="0"/>
          </a:p>
        </p:txBody>
      </p:sp>
    </p:spTree>
    <p:extLst>
      <p:ext uri="{BB962C8B-B14F-4D97-AF65-F5344CB8AC3E}">
        <p14:creationId xmlns:p14="http://schemas.microsoft.com/office/powerpoint/2010/main" val="5956567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764" y="1748345"/>
            <a:ext cx="8834566" cy="845157"/>
          </a:xfrm>
        </p:spPr>
        <p:txBody>
          <a:bodyPr>
            <a:noAutofit/>
          </a:bodyPr>
          <a:lstStyle/>
          <a:p>
            <a:pPr marL="342900" indent="-342900" algn="l">
              <a:buFont typeface="Wingdings" panose="05000000000000000000" pitchFamily="2" charset="2"/>
              <a:buChar char="n"/>
            </a:pPr>
            <a:r>
              <a:rPr lang="en-US" altLang="zh-CN" sz="2400" b="1" dirty="0">
                <a:latin typeface="Times New Roman" panose="02020603050405020304" pitchFamily="18" charset="0"/>
                <a:cs typeface="Times New Roman" panose="02020603050405020304" pitchFamily="18" charset="0"/>
              </a:rPr>
              <a:t>Python</a:t>
            </a:r>
            <a:r>
              <a:rPr lang="zh-CN" altLang="en-US" sz="2400" b="1" dirty="0">
                <a:latin typeface="Times New Roman" panose="02020603050405020304" pitchFamily="18" charset="0"/>
                <a:cs typeface="Times New Roman" panose="02020603050405020304" pitchFamily="18" charset="0"/>
              </a:rPr>
              <a:t>读取文件：</a:t>
            </a:r>
            <a:r>
              <a:rPr lang="en-US" altLang="zh-CN" sz="2400" b="1" dirty="0">
                <a:latin typeface="Times New Roman" panose="02020603050405020304" pitchFamily="18" charset="0"/>
                <a:cs typeface="Times New Roman" panose="02020603050405020304" pitchFamily="18" charset="0"/>
              </a:rPr>
              <a:t/>
            </a:r>
            <a:br>
              <a:rPr lang="en-US" altLang="zh-CN" sz="2400" b="1" dirty="0">
                <a:latin typeface="Times New Roman" panose="02020603050405020304" pitchFamily="18" charset="0"/>
                <a:cs typeface="Times New Roman" panose="02020603050405020304" pitchFamily="18" charset="0"/>
              </a:rPr>
            </a:br>
            <a:r>
              <a:rPr lang="zh-CN" altLang="en-US" b="1" dirty="0"/>
              <a:t/>
            </a:r>
            <a:br>
              <a:rPr lang="zh-CN" altLang="en-US" b="1" dirty="0"/>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endParaRPr lang="en-US" altLang="zh-CN" sz="1600" dirty="0">
              <a:latin typeface="+mj-ea"/>
              <a:cs typeface="Times New Roman"/>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2800" b="1" dirty="0">
                <a:solidFill>
                  <a:schemeClr val="bg1"/>
                </a:solidFill>
                <a:latin typeface="Times New Roman"/>
                <a:cs typeface="Times New Roman"/>
              </a:rPr>
              <a:t>Python</a:t>
            </a:r>
            <a:r>
              <a:rPr lang="zh-CN" altLang="en-US" sz="2800" b="1" dirty="0">
                <a:solidFill>
                  <a:schemeClr val="bg1"/>
                </a:solidFill>
                <a:latin typeface="Times New Roman"/>
                <a:cs typeface="Times New Roman"/>
              </a:rPr>
              <a:t>实践</a:t>
            </a:r>
            <a:endParaRPr lang="en-US" altLang="zh-CN" sz="2800" b="1" dirty="0">
              <a:solidFill>
                <a:schemeClr val="bg1"/>
              </a:solidFill>
              <a:latin typeface="Times New Roman"/>
              <a:cs typeface="Times New Roman"/>
            </a:endParaRPr>
          </a:p>
        </p:txBody>
      </p:sp>
      <p:sp>
        <p:nvSpPr>
          <p:cNvPr id="5" name="文本框 4"/>
          <p:cNvSpPr txBox="1"/>
          <p:nvPr/>
        </p:nvSpPr>
        <p:spPr>
          <a:xfrm>
            <a:off x="297809" y="3652874"/>
            <a:ext cx="8191850" cy="646331"/>
          </a:xfrm>
          <a:prstGeom prst="rect">
            <a:avLst/>
          </a:prstGeom>
          <a:noFill/>
        </p:spPr>
        <p:txBody>
          <a:bodyPr wrap="square" rtlCol="0">
            <a:spAutoFit/>
          </a:bodyPr>
          <a:lstStyle/>
          <a:p>
            <a:endParaRPr lang="en-US" altLang="zh-CN" dirty="0"/>
          </a:p>
          <a:p>
            <a:endParaRPr lang="zh-CN" altLang="en-US" dirty="0"/>
          </a:p>
        </p:txBody>
      </p:sp>
      <p:pic>
        <p:nvPicPr>
          <p:cNvPr id="6" name="图片 5"/>
          <p:cNvPicPr>
            <a:picLocks noChangeAspect="1"/>
          </p:cNvPicPr>
          <p:nvPr/>
        </p:nvPicPr>
        <p:blipFill>
          <a:blip r:embed="rId9"/>
          <a:stretch>
            <a:fillRect/>
          </a:stretch>
        </p:blipFill>
        <p:spPr>
          <a:xfrm>
            <a:off x="84123" y="2126736"/>
            <a:ext cx="3771096" cy="2256640"/>
          </a:xfrm>
          <a:prstGeom prst="rect">
            <a:avLst/>
          </a:prstGeom>
        </p:spPr>
      </p:pic>
      <p:pic>
        <p:nvPicPr>
          <p:cNvPr id="8" name="图片 7"/>
          <p:cNvPicPr>
            <a:picLocks noChangeAspect="1"/>
          </p:cNvPicPr>
          <p:nvPr/>
        </p:nvPicPr>
        <p:blipFill>
          <a:blip r:embed="rId10"/>
          <a:stretch>
            <a:fillRect/>
          </a:stretch>
        </p:blipFill>
        <p:spPr>
          <a:xfrm>
            <a:off x="150300" y="4336985"/>
            <a:ext cx="3638743" cy="2412706"/>
          </a:xfrm>
          <a:prstGeom prst="rect">
            <a:avLst/>
          </a:prstGeom>
        </p:spPr>
      </p:pic>
      <p:pic>
        <p:nvPicPr>
          <p:cNvPr id="9" name="图片 8"/>
          <p:cNvPicPr>
            <a:picLocks noChangeAspect="1"/>
          </p:cNvPicPr>
          <p:nvPr/>
        </p:nvPicPr>
        <p:blipFill>
          <a:blip r:embed="rId11"/>
          <a:stretch>
            <a:fillRect/>
          </a:stretch>
        </p:blipFill>
        <p:spPr>
          <a:xfrm>
            <a:off x="4069202" y="1534131"/>
            <a:ext cx="4861749" cy="5043586"/>
          </a:xfrm>
          <a:prstGeom prst="rect">
            <a:avLst/>
          </a:prstGeom>
        </p:spPr>
      </p:pic>
    </p:spTree>
    <p:extLst>
      <p:ext uri="{BB962C8B-B14F-4D97-AF65-F5344CB8AC3E}">
        <p14:creationId xmlns:p14="http://schemas.microsoft.com/office/powerpoint/2010/main" val="28261416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2642" y="3640821"/>
            <a:ext cx="8309293" cy="1098819"/>
          </a:xfrm>
        </p:spPr>
        <p:txBody>
          <a:bodyPr>
            <a:noAutofit/>
          </a:bodyPr>
          <a:lstStyle/>
          <a:p>
            <a:pPr marL="342900" lvl="0" indent="-342900" algn="l" defTabSz="914400" eaLnBrk="0" fontAlgn="base" hangingPunct="0">
              <a:spcAft>
                <a:spcPct val="0"/>
              </a:spcAft>
              <a:buClr>
                <a:schemeClr val="tx1"/>
              </a:buClr>
              <a:buFont typeface="Wingdings" panose="05000000000000000000" pitchFamily="2" charset="2"/>
              <a:buChar char="n"/>
            </a:pPr>
            <a:r>
              <a:rPr lang="en-US" altLang="zh-CN" sz="2400" b="1" dirty="0">
                <a:latin typeface="Times New Roman" panose="02020603050405020304" pitchFamily="18" charset="0"/>
                <a:cs typeface="Times New Roman" panose="02020603050405020304" pitchFamily="18" charset="0"/>
              </a:rPr>
              <a:t>Python</a:t>
            </a:r>
            <a:r>
              <a:rPr lang="zh-CN" altLang="en-US" sz="2400" b="1" dirty="0">
                <a:latin typeface="Times New Roman" panose="02020603050405020304" pitchFamily="18" charset="0"/>
                <a:cs typeface="Times New Roman" panose="02020603050405020304" pitchFamily="18" charset="0"/>
              </a:rPr>
              <a:t>读取文件：</a:t>
            </a:r>
            <a:r>
              <a:rPr lang="en-US" altLang="zh-CN" sz="1600" b="1" dirty="0">
                <a:latin typeface="+mj-ea"/>
                <a:cs typeface="Times New Roman"/>
              </a:rPr>
              <a:t/>
            </a:r>
            <a:br>
              <a:rPr lang="en-US" altLang="zh-CN" sz="1600" b="1" dirty="0">
                <a:latin typeface="+mj-ea"/>
                <a:cs typeface="Times New Roman"/>
              </a:rPr>
            </a:br>
            <a:r>
              <a:rPr lang="en-US" altLang="zh-CN" sz="2400" b="1" dirty="0">
                <a:latin typeface="Times New Roman" panose="02020603050405020304" pitchFamily="18" charset="0"/>
                <a:cs typeface="Times New Roman" panose="02020603050405020304" pitchFamily="18" charset="0"/>
              </a:rPr>
              <a:t>2.</a:t>
            </a:r>
            <a:r>
              <a:rPr lang="zh-CN" altLang="zh-CN" sz="2400" b="1" dirty="0">
                <a:latin typeface="Times New Roman" panose="02020603050405020304" pitchFamily="18" charset="0"/>
                <a:ea typeface="-apple-system"/>
                <a:cs typeface="Times New Roman" panose="02020603050405020304" pitchFamily="18" charset="0"/>
              </a:rPr>
              <a:t>读取csv</a:t>
            </a:r>
            <a:r>
              <a:rPr lang="zh-CN" altLang="zh-CN" sz="2400" b="1" dirty="0">
                <a:latin typeface="Times New Roman" panose="02020603050405020304" pitchFamily="18" charset="0"/>
                <a:cs typeface="Times New Roman" panose="02020603050405020304" pitchFamily="18" charset="0"/>
              </a:rPr>
              <a:t/>
            </a:r>
            <a:br>
              <a:rPr lang="zh-CN" altLang="zh-CN" sz="2400" b="1" dirty="0">
                <a:latin typeface="Times New Roman" panose="02020603050405020304" pitchFamily="18" charset="0"/>
                <a:cs typeface="Times New Roman" panose="02020603050405020304" pitchFamily="18" charset="0"/>
              </a:rPr>
            </a:br>
            <a:r>
              <a:rPr lang="zh-CN" altLang="zh-CN" sz="2400" dirty="0">
                <a:latin typeface="Times New Roman" panose="02020603050405020304" pitchFamily="18" charset="0"/>
                <a:ea typeface="-apple-system"/>
                <a:cs typeface="Times New Roman" panose="02020603050405020304" pitchFamily="18" charset="0"/>
              </a:rPr>
              <a:t>使用csv函数包，安装 pip install csv</a:t>
            </a:r>
            <a:br>
              <a:rPr lang="zh-CN" altLang="zh-CN" sz="2400" dirty="0">
                <a:latin typeface="Times New Roman" panose="02020603050405020304" pitchFamily="18" charset="0"/>
                <a:ea typeface="-apple-system"/>
                <a:cs typeface="Times New Roman" panose="02020603050405020304" pitchFamily="18" charset="0"/>
              </a:rPr>
            </a:br>
            <a:r>
              <a:rPr lang="zh-CN" altLang="zh-CN" sz="2400" dirty="0">
                <a:latin typeface="Times New Roman" panose="02020603050405020304" pitchFamily="18" charset="0"/>
                <a:ea typeface="-apple-system"/>
                <a:cs typeface="Times New Roman" panose="02020603050405020304" pitchFamily="18" charset="0"/>
              </a:rPr>
              <a:t>使用方法：</a:t>
            </a:r>
            <a:r>
              <a:rPr lang="zh-CN" altLang="zh-CN" sz="2400" dirty="0">
                <a:latin typeface="Arial" panose="020B0604020202020204" pitchFamily="34" charset="0"/>
              </a:rPr>
              <a:t/>
            </a:r>
            <a:br>
              <a:rPr lang="zh-CN" altLang="zh-CN" sz="2400" dirty="0">
                <a:latin typeface="Arial" panose="020B0604020202020204" pitchFamily="34" charset="0"/>
              </a:rPr>
            </a:br>
            <a:r>
              <a:rPr lang="en-US" altLang="zh-CN" sz="2400" dirty="0">
                <a:latin typeface="Times New Roman" panose="02020603050405020304" pitchFamily="18" charset="0"/>
                <a:cs typeface="Times New Roman" panose="02020603050405020304" pitchFamily="18" charset="0"/>
              </a:rPr>
              <a:t>import csv</a:t>
            </a:r>
            <a:br>
              <a:rPr lang="en-US" altLang="zh-CN" sz="2400" dirty="0">
                <a:latin typeface="Times New Roman" panose="02020603050405020304" pitchFamily="18" charset="0"/>
                <a:cs typeface="Times New Roman" panose="02020603050405020304" pitchFamily="18" charset="0"/>
              </a:rPr>
            </a:br>
            <a:r>
              <a:rPr lang="en-US" altLang="zh-CN" sz="2400" dirty="0" err="1">
                <a:latin typeface="Times New Roman" panose="02020603050405020304" pitchFamily="18" charset="0"/>
                <a:cs typeface="Times New Roman" panose="02020603050405020304" pitchFamily="18" charset="0"/>
              </a:rPr>
              <a:t>def</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fileload</a:t>
            </a:r>
            <a:r>
              <a:rPr lang="en-US" altLang="zh-CN" sz="2400" dirty="0">
                <a:latin typeface="Times New Roman" panose="02020603050405020304" pitchFamily="18" charset="0"/>
                <a:cs typeface="Times New Roman" panose="02020603050405020304" pitchFamily="18" charset="0"/>
              </a:rPr>
              <a:t>(filename = ‘</a:t>
            </a:r>
            <a:r>
              <a:rPr lang="zh-CN" altLang="en-US" sz="2400" dirty="0">
                <a:latin typeface="Times New Roman" panose="02020603050405020304" pitchFamily="18" charset="0"/>
                <a:cs typeface="Times New Roman" panose="02020603050405020304" pitchFamily="18" charset="0"/>
              </a:rPr>
              <a:t>待读取</a:t>
            </a:r>
            <a:r>
              <a:rPr lang="en-US" altLang="zh-CN" sz="2400" dirty="0">
                <a:latin typeface="Times New Roman" panose="02020603050405020304" pitchFamily="18" charset="0"/>
                <a:cs typeface="Times New Roman" panose="02020603050405020304" pitchFamily="18" charset="0"/>
              </a:rPr>
              <a:t>.csv’):</a:t>
            </a:r>
            <a:br>
              <a:rPr lang="en-US" altLang="zh-CN" sz="2400" dirty="0">
                <a:latin typeface="Times New Roman" panose="02020603050405020304" pitchFamily="18" charset="0"/>
                <a:cs typeface="Times New Roman" panose="02020603050405020304" pitchFamily="18" charset="0"/>
              </a:rPr>
            </a:b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csvfile</a:t>
            </a:r>
            <a:r>
              <a:rPr lang="en-US" altLang="zh-CN" sz="2400" dirty="0">
                <a:latin typeface="Times New Roman" panose="02020603050405020304" pitchFamily="18" charset="0"/>
                <a:cs typeface="Times New Roman" panose="02020603050405020304" pitchFamily="18" charset="0"/>
              </a:rPr>
              <a:t> = open(filename, ‘</a:t>
            </a:r>
            <a:r>
              <a:rPr lang="en-US" altLang="zh-CN" sz="2400" dirty="0" err="1">
                <a:latin typeface="Times New Roman" panose="02020603050405020304" pitchFamily="18" charset="0"/>
                <a:cs typeface="Times New Roman" panose="02020603050405020304" pitchFamily="18" charset="0"/>
              </a:rPr>
              <a:t>r’,encoding</a:t>
            </a:r>
            <a:r>
              <a:rPr lang="en-US" altLang="zh-CN" sz="2400" dirty="0">
                <a:latin typeface="Times New Roman" panose="02020603050405020304" pitchFamily="18" charset="0"/>
                <a:cs typeface="Times New Roman" panose="02020603050405020304" pitchFamily="18" charset="0"/>
              </a:rPr>
              <a:t> = 'utf-8')</a:t>
            </a:r>
            <a:br>
              <a:rPr lang="en-US" altLang="zh-CN" sz="2400" dirty="0">
                <a:latin typeface="Times New Roman" panose="02020603050405020304" pitchFamily="18" charset="0"/>
                <a:cs typeface="Times New Roman" panose="02020603050405020304" pitchFamily="18" charset="0"/>
              </a:rPr>
            </a:br>
            <a:r>
              <a:rPr lang="en-US" altLang="zh-CN" sz="2400" dirty="0">
                <a:latin typeface="Times New Roman" panose="02020603050405020304" pitchFamily="18" charset="0"/>
                <a:cs typeface="Times New Roman" panose="02020603050405020304" pitchFamily="18" charset="0"/>
              </a:rPr>
              <a:t>    data = </a:t>
            </a:r>
            <a:r>
              <a:rPr lang="en-US" altLang="zh-CN" sz="2400" dirty="0" err="1">
                <a:latin typeface="Times New Roman" panose="02020603050405020304" pitchFamily="18" charset="0"/>
                <a:cs typeface="Times New Roman" panose="02020603050405020304" pitchFamily="18" charset="0"/>
              </a:rPr>
              <a:t>csv.reader</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csvfile</a:t>
            </a:r>
            <a:r>
              <a:rPr lang="en-US" altLang="zh-CN" sz="2400" dirty="0">
                <a:latin typeface="Times New Roman" panose="02020603050405020304" pitchFamily="18" charset="0"/>
                <a:cs typeface="Times New Roman" panose="02020603050405020304" pitchFamily="18" charset="0"/>
              </a:rPr>
              <a:t>)</a:t>
            </a:r>
            <a:br>
              <a:rPr lang="en-US" altLang="zh-CN" sz="2400" dirty="0">
                <a:latin typeface="Times New Roman" panose="02020603050405020304" pitchFamily="18" charset="0"/>
                <a:cs typeface="Times New Roman" panose="02020603050405020304" pitchFamily="18" charset="0"/>
              </a:rPr>
            </a:br>
            <a:r>
              <a:rPr lang="en-US" altLang="zh-CN" sz="2400" dirty="0">
                <a:latin typeface="Times New Roman" panose="02020603050405020304" pitchFamily="18" charset="0"/>
                <a:cs typeface="Times New Roman" panose="02020603050405020304" pitchFamily="18" charset="0"/>
              </a:rPr>
              <a:t>    dataset = []</a:t>
            </a:r>
            <a:br>
              <a:rPr lang="en-US" altLang="zh-CN" sz="2400" dirty="0">
                <a:latin typeface="Times New Roman" panose="02020603050405020304" pitchFamily="18" charset="0"/>
                <a:cs typeface="Times New Roman" panose="02020603050405020304" pitchFamily="18" charset="0"/>
              </a:rPr>
            </a:br>
            <a:r>
              <a:rPr lang="en-US" altLang="zh-CN" sz="2400" dirty="0">
                <a:latin typeface="Times New Roman" panose="02020603050405020304" pitchFamily="18" charset="0"/>
                <a:cs typeface="Times New Roman" panose="02020603050405020304" pitchFamily="18" charset="0"/>
              </a:rPr>
              <a:t>    for line in data:</a:t>
            </a:r>
            <a:br>
              <a:rPr lang="en-US" altLang="zh-CN" sz="2400" dirty="0">
                <a:latin typeface="Times New Roman" panose="02020603050405020304" pitchFamily="18" charset="0"/>
                <a:cs typeface="Times New Roman" panose="02020603050405020304" pitchFamily="18" charset="0"/>
              </a:rPr>
            </a:b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dataset.append</a:t>
            </a:r>
            <a:r>
              <a:rPr lang="en-US" altLang="zh-CN" sz="2400" dirty="0">
                <a:latin typeface="Times New Roman" panose="02020603050405020304" pitchFamily="18" charset="0"/>
                <a:cs typeface="Times New Roman" panose="02020603050405020304" pitchFamily="18" charset="0"/>
              </a:rPr>
              <a:t>(line)</a:t>
            </a:r>
            <a:br>
              <a:rPr lang="en-US" altLang="zh-CN" sz="2400" dirty="0">
                <a:latin typeface="Times New Roman" panose="02020603050405020304" pitchFamily="18" charset="0"/>
                <a:cs typeface="Times New Roman" panose="02020603050405020304" pitchFamily="18" charset="0"/>
              </a:rPr>
            </a:b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csvfile.close</a:t>
            </a:r>
            <a:r>
              <a:rPr lang="en-US" altLang="zh-CN" sz="2400" dirty="0">
                <a:latin typeface="Times New Roman" panose="02020603050405020304" pitchFamily="18" charset="0"/>
                <a:cs typeface="Times New Roman" panose="02020603050405020304" pitchFamily="18" charset="0"/>
              </a:rPr>
              <a:t>()</a:t>
            </a:r>
            <a:br>
              <a:rPr lang="en-US" altLang="zh-CN" sz="2400" dirty="0">
                <a:latin typeface="Times New Roman" panose="02020603050405020304" pitchFamily="18" charset="0"/>
                <a:cs typeface="Times New Roman" panose="02020603050405020304" pitchFamily="18" charset="0"/>
              </a:rPr>
            </a:br>
            <a:r>
              <a:rPr lang="en-US" altLang="zh-CN" sz="2400" dirty="0">
                <a:latin typeface="Times New Roman" panose="02020603050405020304" pitchFamily="18" charset="0"/>
                <a:cs typeface="Times New Roman" panose="02020603050405020304" pitchFamily="18" charset="0"/>
              </a:rPr>
              <a:t>    return dataset</a:t>
            </a:r>
            <a:r>
              <a:rPr lang="zh-CN" altLang="en-US" sz="1600" b="1" dirty="0">
                <a:latin typeface="+mj-ea"/>
                <a:cs typeface="Times New Roman"/>
              </a:rPr>
              <a:t/>
            </a:r>
            <a:br>
              <a:rPr lang="zh-CN" altLang="en-US" sz="1600" b="1" dirty="0">
                <a:latin typeface="+mj-ea"/>
                <a:cs typeface="Times New Roman"/>
              </a:rPr>
            </a:br>
            <a:endParaRPr lang="en-US" altLang="zh-CN" sz="1600" dirty="0">
              <a:latin typeface="+mj-ea"/>
              <a:cs typeface="Times New Roman"/>
            </a:endParaRPr>
          </a:p>
        </p:txBody>
      </p:sp>
      <p:sp>
        <p:nvSpPr>
          <p:cNvPr id="4" name="Rectangle 5"/>
          <p:cNvSpPr>
            <a:spLocks noChangeArrowheads="1"/>
          </p:cNvSpPr>
          <p:nvPr/>
        </p:nvSpPr>
        <p:spPr bwMode="auto">
          <a:xfrm>
            <a:off x="-33558" y="-17187"/>
            <a:ext cx="9144000" cy="1229395"/>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558" y="68799"/>
            <a:ext cx="4944449" cy="1057421"/>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2800" b="1" dirty="0">
                <a:solidFill>
                  <a:schemeClr val="bg1"/>
                </a:solidFill>
                <a:latin typeface="Times New Roman"/>
                <a:cs typeface="Times New Roman"/>
              </a:rPr>
              <a:t>Python</a:t>
            </a:r>
            <a:r>
              <a:rPr lang="zh-CN" altLang="en-US" sz="2800" b="1" dirty="0">
                <a:solidFill>
                  <a:schemeClr val="bg1"/>
                </a:solidFill>
                <a:latin typeface="Times New Roman"/>
                <a:cs typeface="Times New Roman"/>
              </a:rPr>
              <a:t>实践</a:t>
            </a:r>
            <a:endParaRPr lang="en-US" altLang="zh-CN" sz="2800" b="1" dirty="0">
              <a:solidFill>
                <a:schemeClr val="bg1"/>
              </a:solidFill>
              <a:latin typeface="Times New Roman"/>
              <a:cs typeface="Times New Roman"/>
            </a:endParaRPr>
          </a:p>
        </p:txBody>
      </p:sp>
    </p:spTree>
    <p:extLst>
      <p:ext uri="{BB962C8B-B14F-4D97-AF65-F5344CB8AC3E}">
        <p14:creationId xmlns:p14="http://schemas.microsoft.com/office/powerpoint/2010/main" val="16964159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5104" y="3221374"/>
            <a:ext cx="8834566" cy="1048624"/>
          </a:xfrm>
        </p:spPr>
        <p:txBody>
          <a:bodyPr>
            <a:noAutofit/>
          </a:bodyPr>
          <a:lstStyle/>
          <a:p>
            <a:pPr marL="342900" indent="-342900" algn="l" defTabSz="914400" eaLnBrk="0" fontAlgn="base" hangingPunct="0">
              <a:spcAft>
                <a:spcPct val="0"/>
              </a:spcAft>
              <a:buFont typeface="Wingdings" panose="05000000000000000000" pitchFamily="2" charset="2"/>
              <a:buChar char="n"/>
            </a:pPr>
            <a:r>
              <a:rPr lang="en-US" altLang="zh-CN" sz="2400" b="1" dirty="0">
                <a:latin typeface="Times New Roman" panose="02020603050405020304" pitchFamily="18" charset="0"/>
                <a:cs typeface="Times New Roman" panose="02020603050405020304" pitchFamily="18" charset="0"/>
              </a:rPr>
              <a:t>Python</a:t>
            </a:r>
            <a:r>
              <a:rPr lang="zh-CN" altLang="en-US" sz="2400" b="1" dirty="0">
                <a:latin typeface="Times New Roman" panose="02020603050405020304" pitchFamily="18" charset="0"/>
                <a:cs typeface="Times New Roman" panose="02020603050405020304" pitchFamily="18" charset="0"/>
              </a:rPr>
              <a:t>读取文件：</a:t>
            </a:r>
            <a:r>
              <a:rPr lang="en-US" altLang="zh-CN" sz="2400" b="1" dirty="0">
                <a:latin typeface="Times New Roman" panose="02020603050405020304" pitchFamily="18" charset="0"/>
                <a:cs typeface="Times New Roman" panose="02020603050405020304" pitchFamily="18" charset="0"/>
              </a:rPr>
              <a:t/>
            </a:r>
            <a:br>
              <a:rPr lang="en-US" altLang="zh-CN" sz="2400" b="1" dirty="0">
                <a:latin typeface="Times New Roman" panose="02020603050405020304" pitchFamily="18" charset="0"/>
                <a:cs typeface="Times New Roman" panose="02020603050405020304" pitchFamily="18" charset="0"/>
              </a:rPr>
            </a:br>
            <a:r>
              <a:rPr lang="en-US" altLang="zh-CN" sz="2400" b="1" dirty="0">
                <a:latin typeface="Times New Roman" panose="02020603050405020304" pitchFamily="18" charset="0"/>
                <a:cs typeface="Times New Roman" panose="02020603050405020304" pitchFamily="18" charset="0"/>
              </a:rPr>
              <a:t>3.</a:t>
            </a:r>
            <a:r>
              <a:rPr lang="zh-CN" altLang="en-US" sz="2400" b="1" dirty="0">
                <a:latin typeface="Times New Roman" panose="02020603050405020304" pitchFamily="18" charset="0"/>
                <a:cs typeface="Times New Roman" panose="02020603050405020304" pitchFamily="18" charset="0"/>
              </a:rPr>
              <a:t>读取</a:t>
            </a:r>
            <a:r>
              <a:rPr lang="en-US" altLang="zh-CN" sz="2400" b="1" dirty="0" err="1">
                <a:latin typeface="Times New Roman" panose="02020603050405020304" pitchFamily="18" charset="0"/>
                <a:cs typeface="Times New Roman" panose="02020603050405020304" pitchFamily="18" charset="0"/>
              </a:rPr>
              <a:t>xlsx</a:t>
            </a:r>
            <a:r>
              <a:rPr lang="en-US" altLang="zh-CN" sz="2400" b="1" dirty="0">
                <a:latin typeface="Times New Roman" panose="02020603050405020304" pitchFamily="18" charset="0"/>
                <a:cs typeface="Times New Roman" panose="02020603050405020304" pitchFamily="18" charset="0"/>
              </a:rPr>
              <a:t/>
            </a:r>
            <a:br>
              <a:rPr lang="en-US" altLang="zh-CN" sz="2400" b="1" dirty="0">
                <a:latin typeface="Times New Roman" panose="02020603050405020304" pitchFamily="18" charset="0"/>
                <a:cs typeface="Times New Roman" panose="02020603050405020304" pitchFamily="18" charset="0"/>
              </a:rPr>
            </a:br>
            <a:r>
              <a:rPr lang="zh-CN" altLang="zh-CN" sz="2400" dirty="0">
                <a:latin typeface="Times New Roman" panose="02020603050405020304" pitchFamily="18" charset="0"/>
                <a:ea typeface="-apple-system"/>
                <a:cs typeface="Times New Roman" panose="02020603050405020304" pitchFamily="18" charset="0"/>
              </a:rPr>
              <a:t>使用xlrd函数包，安装： </a:t>
            </a:r>
            <a:r>
              <a:rPr lang="zh-CN" altLang="zh-CN" sz="2400" dirty="0">
                <a:latin typeface="Times New Roman" panose="02020603050405020304" pitchFamily="18" charset="0"/>
                <a:ea typeface="Source Code Pro"/>
                <a:cs typeface="Times New Roman" panose="02020603050405020304" pitchFamily="18" charset="0"/>
              </a:rPr>
              <a:t>pip install xlrd</a:t>
            </a:r>
            <a:r>
              <a:rPr lang="zh-CN" altLang="zh-CN" sz="2400" dirty="0">
                <a:latin typeface="Times New Roman" panose="02020603050405020304" pitchFamily="18" charset="0"/>
                <a:cs typeface="Times New Roman" panose="02020603050405020304" pitchFamily="18" charset="0"/>
              </a:rPr>
              <a:t/>
            </a:r>
            <a:br>
              <a:rPr lang="zh-CN" altLang="zh-CN" sz="2400" dirty="0">
                <a:latin typeface="Times New Roman" panose="02020603050405020304" pitchFamily="18" charset="0"/>
                <a:cs typeface="Times New Roman" panose="02020603050405020304" pitchFamily="18" charset="0"/>
              </a:rPr>
            </a:br>
            <a:r>
              <a:rPr lang="zh-CN" altLang="zh-CN" sz="2400" dirty="0">
                <a:latin typeface="Times New Roman" panose="02020603050405020304" pitchFamily="18" charset="0"/>
                <a:ea typeface="-apple-system"/>
                <a:cs typeface="Times New Roman" panose="02020603050405020304" pitchFamily="18" charset="0"/>
              </a:rPr>
              <a:t>使用方法：</a:t>
            </a:r>
            <a:r>
              <a:rPr lang="zh-CN" altLang="zh-CN" sz="2400" dirty="0">
                <a:latin typeface="Times New Roman" panose="02020603050405020304" pitchFamily="18" charset="0"/>
                <a:cs typeface="Times New Roman" panose="02020603050405020304" pitchFamily="18" charset="0"/>
              </a:rPr>
              <a:t> </a:t>
            </a:r>
            <a:r>
              <a:rPr lang="zh-CN" altLang="zh-CN" sz="2400" dirty="0">
                <a:latin typeface="Arial" panose="020B0604020202020204" pitchFamily="34" charset="0"/>
              </a:rPr>
              <a:t/>
            </a:r>
            <a:br>
              <a:rPr lang="zh-CN" altLang="zh-CN" sz="2400" dirty="0">
                <a:latin typeface="Arial" panose="020B0604020202020204" pitchFamily="34" charset="0"/>
              </a:rPr>
            </a:br>
            <a:r>
              <a:rPr lang="en-US" altLang="zh-CN" sz="2400" dirty="0">
                <a:latin typeface="Times New Roman" panose="02020603050405020304" pitchFamily="18" charset="0"/>
                <a:cs typeface="Times New Roman" panose="02020603050405020304" pitchFamily="18" charset="0"/>
              </a:rPr>
              <a:t>import </a:t>
            </a:r>
            <a:r>
              <a:rPr lang="en-US" altLang="zh-CN" sz="2400" dirty="0" err="1">
                <a:latin typeface="Times New Roman" panose="02020603050405020304" pitchFamily="18" charset="0"/>
                <a:cs typeface="Times New Roman" panose="02020603050405020304" pitchFamily="18" charset="0"/>
              </a:rPr>
              <a:t>xlrd</a:t>
            </a:r>
            <a:r>
              <a:rPr lang="en-US" altLang="zh-CN" sz="2400" dirty="0">
                <a:latin typeface="Times New Roman" panose="02020603050405020304" pitchFamily="18" charset="0"/>
                <a:cs typeface="Times New Roman" panose="02020603050405020304" pitchFamily="18" charset="0"/>
              </a:rPr>
              <a:t/>
            </a:r>
            <a:br>
              <a:rPr lang="en-US" altLang="zh-CN" sz="2400" dirty="0">
                <a:latin typeface="Times New Roman" panose="02020603050405020304" pitchFamily="18" charset="0"/>
                <a:cs typeface="Times New Roman" panose="02020603050405020304" pitchFamily="18" charset="0"/>
              </a:rPr>
            </a:br>
            <a:r>
              <a:rPr lang="en-US" altLang="zh-CN" sz="2400" dirty="0" err="1">
                <a:latin typeface="Times New Roman" panose="02020603050405020304" pitchFamily="18" charset="0"/>
                <a:cs typeface="Times New Roman" panose="02020603050405020304" pitchFamily="18" charset="0"/>
              </a:rPr>
              <a:t>def</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fileload</a:t>
            </a:r>
            <a:r>
              <a:rPr lang="en-US" altLang="zh-CN" sz="2400" dirty="0">
                <a:latin typeface="Times New Roman" panose="02020603050405020304" pitchFamily="18" charset="0"/>
                <a:cs typeface="Times New Roman" panose="02020603050405020304" pitchFamily="18" charset="0"/>
              </a:rPr>
              <a:t>(filename = '</a:t>
            </a:r>
            <a:r>
              <a:rPr lang="zh-CN" altLang="en-US" sz="2400" dirty="0">
                <a:latin typeface="Times New Roman" panose="02020603050405020304" pitchFamily="18" charset="0"/>
                <a:cs typeface="Times New Roman" panose="02020603050405020304" pitchFamily="18" charset="0"/>
              </a:rPr>
              <a:t>待读取</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xlsx</a:t>
            </a:r>
            <a:r>
              <a:rPr lang="en-US" altLang="zh-CN" sz="2400" dirty="0">
                <a:latin typeface="Times New Roman" panose="02020603050405020304" pitchFamily="18" charset="0"/>
                <a:cs typeface="Times New Roman" panose="02020603050405020304" pitchFamily="18" charset="0"/>
              </a:rPr>
              <a:t>'):</a:t>
            </a:r>
            <a:br>
              <a:rPr lang="en-US" altLang="zh-CN" sz="2400" dirty="0">
                <a:latin typeface="Times New Roman" panose="02020603050405020304" pitchFamily="18" charset="0"/>
                <a:cs typeface="Times New Roman" panose="02020603050405020304" pitchFamily="18" charset="0"/>
              </a:rPr>
            </a:br>
            <a:r>
              <a:rPr lang="en-US" altLang="zh-CN" sz="2400" dirty="0">
                <a:latin typeface="Times New Roman" panose="02020603050405020304" pitchFamily="18" charset="0"/>
                <a:cs typeface="Times New Roman" panose="02020603050405020304" pitchFamily="18" charset="0"/>
              </a:rPr>
              <a:t>    dataset = []</a:t>
            </a:r>
            <a:br>
              <a:rPr lang="en-US" altLang="zh-CN" sz="2400" dirty="0">
                <a:latin typeface="Times New Roman" panose="02020603050405020304" pitchFamily="18" charset="0"/>
                <a:cs typeface="Times New Roman" panose="02020603050405020304" pitchFamily="18" charset="0"/>
              </a:rPr>
            </a:br>
            <a:r>
              <a:rPr lang="en-US" altLang="zh-CN" sz="2400" dirty="0">
                <a:latin typeface="Times New Roman" panose="02020603050405020304" pitchFamily="18" charset="0"/>
                <a:cs typeface="Times New Roman" panose="02020603050405020304" pitchFamily="18" charset="0"/>
              </a:rPr>
              <a:t>    workbook = </a:t>
            </a:r>
            <a:r>
              <a:rPr lang="en-US" altLang="zh-CN" sz="2400" dirty="0" err="1">
                <a:latin typeface="Times New Roman" panose="02020603050405020304" pitchFamily="18" charset="0"/>
                <a:cs typeface="Times New Roman" panose="02020603050405020304" pitchFamily="18" charset="0"/>
              </a:rPr>
              <a:t>xlrd.open_workbook</a:t>
            </a:r>
            <a:r>
              <a:rPr lang="en-US" altLang="zh-CN" sz="2400" dirty="0">
                <a:latin typeface="Times New Roman" panose="02020603050405020304" pitchFamily="18" charset="0"/>
                <a:cs typeface="Times New Roman" panose="02020603050405020304" pitchFamily="18" charset="0"/>
              </a:rPr>
              <a:t>(filename)</a:t>
            </a:r>
            <a:br>
              <a:rPr lang="en-US" altLang="zh-CN" sz="2400" dirty="0">
                <a:latin typeface="Times New Roman" panose="02020603050405020304" pitchFamily="18" charset="0"/>
                <a:cs typeface="Times New Roman" panose="02020603050405020304" pitchFamily="18" charset="0"/>
              </a:rPr>
            </a:br>
            <a:r>
              <a:rPr lang="en-US" altLang="zh-CN" sz="2400" dirty="0">
                <a:latin typeface="Times New Roman" panose="02020603050405020304" pitchFamily="18" charset="0"/>
                <a:cs typeface="Times New Roman" panose="02020603050405020304" pitchFamily="18" charset="0"/>
              </a:rPr>
              <a:t>    table = </a:t>
            </a:r>
            <a:r>
              <a:rPr lang="en-US" altLang="zh-CN" sz="2400" dirty="0" err="1">
                <a:latin typeface="Times New Roman" panose="02020603050405020304" pitchFamily="18" charset="0"/>
                <a:cs typeface="Times New Roman" panose="02020603050405020304" pitchFamily="18" charset="0"/>
              </a:rPr>
              <a:t>workbook.sheets</a:t>
            </a:r>
            <a:r>
              <a:rPr lang="en-US" altLang="zh-CN" sz="2400" dirty="0">
                <a:latin typeface="Times New Roman" panose="02020603050405020304" pitchFamily="18" charset="0"/>
                <a:cs typeface="Times New Roman" panose="02020603050405020304" pitchFamily="18" charset="0"/>
              </a:rPr>
              <a:t>()[0]</a:t>
            </a:r>
            <a:br>
              <a:rPr lang="en-US" altLang="zh-CN" sz="2400" dirty="0">
                <a:latin typeface="Times New Roman" panose="02020603050405020304" pitchFamily="18" charset="0"/>
                <a:cs typeface="Times New Roman" panose="02020603050405020304" pitchFamily="18" charset="0"/>
              </a:rPr>
            </a:br>
            <a:r>
              <a:rPr lang="en-US" altLang="zh-CN" sz="2400" dirty="0">
                <a:latin typeface="Times New Roman" panose="02020603050405020304" pitchFamily="18" charset="0"/>
                <a:cs typeface="Times New Roman" panose="02020603050405020304" pitchFamily="18" charset="0"/>
              </a:rPr>
              <a:t>    for row in range(</a:t>
            </a:r>
            <a:r>
              <a:rPr lang="en-US" altLang="zh-CN" sz="2400" dirty="0" err="1">
                <a:latin typeface="Times New Roman" panose="02020603050405020304" pitchFamily="18" charset="0"/>
                <a:cs typeface="Times New Roman" panose="02020603050405020304" pitchFamily="18" charset="0"/>
              </a:rPr>
              <a:t>table.nrows</a:t>
            </a:r>
            <a:r>
              <a:rPr lang="en-US" altLang="zh-CN" sz="2400" dirty="0">
                <a:latin typeface="Times New Roman" panose="02020603050405020304" pitchFamily="18" charset="0"/>
                <a:cs typeface="Times New Roman" panose="02020603050405020304" pitchFamily="18" charset="0"/>
              </a:rPr>
              <a:t>):</a:t>
            </a:r>
            <a:br>
              <a:rPr lang="en-US" altLang="zh-CN" sz="2400" dirty="0">
                <a:latin typeface="Times New Roman" panose="02020603050405020304" pitchFamily="18" charset="0"/>
                <a:cs typeface="Times New Roman" panose="02020603050405020304" pitchFamily="18" charset="0"/>
              </a:rPr>
            </a:b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dataset.append</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table.row_values</a:t>
            </a:r>
            <a:r>
              <a:rPr lang="en-US" altLang="zh-CN" sz="2400" dirty="0">
                <a:latin typeface="Times New Roman" panose="02020603050405020304" pitchFamily="18" charset="0"/>
                <a:cs typeface="Times New Roman" panose="02020603050405020304" pitchFamily="18" charset="0"/>
              </a:rPr>
              <a:t>(row))</a:t>
            </a:r>
            <a:br>
              <a:rPr lang="en-US" altLang="zh-CN" sz="2400" dirty="0">
                <a:latin typeface="Times New Roman" panose="02020603050405020304" pitchFamily="18" charset="0"/>
                <a:cs typeface="Times New Roman" panose="02020603050405020304" pitchFamily="18" charset="0"/>
              </a:rPr>
            </a:br>
            <a:r>
              <a:rPr lang="en-US" altLang="zh-CN" sz="2400" dirty="0">
                <a:latin typeface="Times New Roman" panose="02020603050405020304" pitchFamily="18" charset="0"/>
                <a:cs typeface="Times New Roman" panose="02020603050405020304" pitchFamily="18" charset="0"/>
              </a:rPr>
              <a:t>    return dataset</a:t>
            </a:r>
            <a:r>
              <a:rPr lang="zh-CN" altLang="en-US" sz="1600" b="1" dirty="0">
                <a:latin typeface="+mj-ea"/>
                <a:cs typeface="Times New Roman"/>
              </a:rPr>
              <a:t/>
            </a:r>
            <a:br>
              <a:rPr lang="zh-CN" altLang="en-US" sz="1600" b="1" dirty="0">
                <a:latin typeface="+mj-ea"/>
                <a:cs typeface="Times New Roman"/>
              </a:rPr>
            </a:br>
            <a:endParaRPr lang="en-US" altLang="zh-CN" sz="1600" dirty="0">
              <a:latin typeface="+mj-ea"/>
              <a:cs typeface="Times New Roman"/>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2800" b="1" dirty="0">
                <a:solidFill>
                  <a:schemeClr val="bg1"/>
                </a:solidFill>
                <a:latin typeface="Times New Roman"/>
                <a:cs typeface="Times New Roman"/>
              </a:rPr>
              <a:t>Python</a:t>
            </a:r>
            <a:r>
              <a:rPr lang="zh-CN" altLang="en-US" sz="2800" b="1" dirty="0">
                <a:solidFill>
                  <a:schemeClr val="bg1"/>
                </a:solidFill>
                <a:latin typeface="Times New Roman"/>
                <a:cs typeface="Times New Roman"/>
              </a:rPr>
              <a:t>实践</a:t>
            </a:r>
            <a:endParaRPr lang="en-US" altLang="zh-CN" sz="2800" b="1" dirty="0">
              <a:solidFill>
                <a:schemeClr val="bg1"/>
              </a:solidFill>
              <a:latin typeface="Times New Roman"/>
              <a:cs typeface="Times New Roman"/>
            </a:endParaRPr>
          </a:p>
        </p:txBody>
      </p:sp>
    </p:spTree>
    <p:extLst>
      <p:ext uri="{BB962C8B-B14F-4D97-AF65-F5344CB8AC3E}">
        <p14:creationId xmlns:p14="http://schemas.microsoft.com/office/powerpoint/2010/main" val="37899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138176" y="1589435"/>
            <a:ext cx="2858504" cy="175432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sz="2800" b="1" dirty="0">
              <a:solidFill>
                <a:schemeClr val="bg1"/>
              </a:solidFill>
              <a:latin typeface="Times New Roman"/>
              <a:cs typeface="Times New Roman"/>
            </a:endParaRPr>
          </a:p>
        </p:txBody>
      </p:sp>
      <p:pic>
        <p:nvPicPr>
          <p:cNvPr id="3" name="图片 2">
            <a:extLst>
              <a:ext uri="{FF2B5EF4-FFF2-40B4-BE49-F238E27FC236}">
                <a16:creationId xmlns:a16="http://schemas.microsoft.com/office/drawing/2014/main" xmlns="" id="{C84322E7-DE29-4337-998C-DCA814E69528}"/>
              </a:ext>
            </a:extLst>
          </p:cNvPr>
          <p:cNvPicPr>
            <a:picLocks noChangeAspect="1"/>
          </p:cNvPicPr>
          <p:nvPr/>
        </p:nvPicPr>
        <p:blipFill>
          <a:blip r:embed="rId9"/>
          <a:stretch>
            <a:fillRect/>
          </a:stretch>
        </p:blipFill>
        <p:spPr>
          <a:xfrm>
            <a:off x="57275" y="1473974"/>
            <a:ext cx="5932045" cy="4684099"/>
          </a:xfrm>
          <a:prstGeom prst="rect">
            <a:avLst/>
          </a:prstGeom>
        </p:spPr>
      </p:pic>
      <p:sp>
        <p:nvSpPr>
          <p:cNvPr id="20" name="文本框 19">
            <a:extLst>
              <a:ext uri="{FF2B5EF4-FFF2-40B4-BE49-F238E27FC236}">
                <a16:creationId xmlns:a16="http://schemas.microsoft.com/office/drawing/2014/main" xmlns="" id="{B1E21B50-A814-43DD-B8A4-8657EA66AD11}"/>
              </a:ext>
            </a:extLst>
          </p:cNvPr>
          <p:cNvSpPr txBox="1"/>
          <p:nvPr/>
        </p:nvSpPr>
        <p:spPr>
          <a:xfrm>
            <a:off x="5280149" y="318274"/>
            <a:ext cx="3830295" cy="523220"/>
          </a:xfrm>
          <a:prstGeom prst="rect">
            <a:avLst/>
          </a:prstGeom>
          <a:noFill/>
        </p:spPr>
        <p:txBody>
          <a:bodyPr wrap="square" rtlCol="0">
            <a:spAutoFit/>
          </a:bodyPr>
          <a:lstStyle/>
          <a:p>
            <a:r>
              <a:rPr lang="zh-CN" altLang="en-US" sz="2800" b="1" dirty="0">
                <a:solidFill>
                  <a:schemeClr val="bg1"/>
                </a:solidFill>
              </a:rPr>
              <a:t>北京大学刘家瑛副教授</a:t>
            </a:r>
          </a:p>
        </p:txBody>
      </p:sp>
      <p:sp>
        <p:nvSpPr>
          <p:cNvPr id="2" name="文本框 1"/>
          <p:cNvSpPr txBox="1"/>
          <p:nvPr/>
        </p:nvSpPr>
        <p:spPr>
          <a:xfrm>
            <a:off x="6157728" y="1617613"/>
            <a:ext cx="2916923" cy="1754326"/>
          </a:xfrm>
          <a:prstGeom prst="rect">
            <a:avLst/>
          </a:prstGeom>
          <a:noFill/>
        </p:spPr>
        <p:txBody>
          <a:bodyPr wrap="square" rtlCol="0">
            <a:spAutoFit/>
          </a:bodyPr>
          <a:lstStyle/>
          <a:p>
            <a:r>
              <a:rPr lang="en-US" altLang="zh-CN"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1.</a:t>
            </a:r>
            <a:r>
              <a:rPr lang="zh-CN" altLang="en-US"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课程作业通过</a:t>
            </a:r>
            <a:r>
              <a:rPr lang="en-US" altLang="zh-CN"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Latex</a:t>
            </a:r>
            <a:r>
              <a:rPr lang="zh-CN" altLang="en-US"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编写；</a:t>
            </a:r>
            <a:endParaRPr lang="en-US" altLang="zh-CN"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r>
              <a:rPr lang="en-US" altLang="zh-CN"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2.</a:t>
            </a:r>
            <a:r>
              <a:rPr lang="zh-CN" altLang="en-US"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课题组本科生居多；</a:t>
            </a:r>
            <a:endParaRPr lang="en-US" altLang="zh-CN"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r>
              <a:rPr lang="en-US" altLang="zh-CN"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3.</a:t>
            </a:r>
            <a:r>
              <a:rPr lang="zh-CN" altLang="en-US"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本科生发表计算机视觉领域顶级会议</a:t>
            </a:r>
            <a:r>
              <a:rPr lang="en-US" altLang="zh-CN"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CVPR (CCF A</a:t>
            </a:r>
            <a:r>
              <a:rPr lang="zh-CN" altLang="en-US"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类</a:t>
            </a:r>
            <a:r>
              <a:rPr lang="en-US" altLang="zh-CN"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r>
              <a:rPr lang="zh-CN" altLang="en-US"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endParaRPr lang="en-US" altLang="zh-CN"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r>
              <a:rPr lang="en-US" altLang="zh-CN"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4.</a:t>
            </a:r>
            <a:r>
              <a:rPr lang="zh-CN" altLang="en-US"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学生</a:t>
            </a:r>
            <a:r>
              <a:rPr lang="en-US" altLang="zh-CN"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r>
              <a:rPr lang="zh-CN" altLang="en-US"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教师共同进步。</a:t>
            </a:r>
          </a:p>
        </p:txBody>
      </p:sp>
      <p:sp>
        <p:nvSpPr>
          <p:cNvPr id="5" name="下箭头 4"/>
          <p:cNvSpPr/>
          <p:nvPr/>
        </p:nvSpPr>
        <p:spPr>
          <a:xfrm>
            <a:off x="7251280" y="3365936"/>
            <a:ext cx="395472" cy="466777"/>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0" name="矩形 9"/>
          <p:cNvSpPr/>
          <p:nvPr/>
        </p:nvSpPr>
        <p:spPr>
          <a:xfrm>
            <a:off x="6157728" y="3853584"/>
            <a:ext cx="2877819" cy="129947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23" name="文本框 22"/>
          <p:cNvSpPr txBox="1"/>
          <p:nvPr/>
        </p:nvSpPr>
        <p:spPr>
          <a:xfrm>
            <a:off x="6259678" y="3953346"/>
            <a:ext cx="2774148" cy="1200329"/>
          </a:xfrm>
          <a:prstGeom prst="rect">
            <a:avLst/>
          </a:prstGeom>
          <a:noFill/>
        </p:spPr>
        <p:txBody>
          <a:bodyPr wrap="square" rtlCol="0">
            <a:spAutoFit/>
          </a:bodyPr>
          <a:lstStyle/>
          <a:p>
            <a:r>
              <a:rPr lang="en-US" altLang="zh-CN"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1</a:t>
            </a:r>
            <a:r>
              <a:rPr lang="en-US" altLang="zh-CN" b="1" dirty="0" smtClean="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r>
              <a:rPr lang="zh-CN" altLang="en-US" b="1" dirty="0" smtClean="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好习惯的养成；</a:t>
            </a:r>
            <a:endParaRPr lang="en-US" altLang="zh-CN"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r>
              <a:rPr lang="en-US" altLang="zh-CN"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2</a:t>
            </a:r>
            <a:r>
              <a:rPr lang="en-US" altLang="zh-CN" b="1" dirty="0" smtClean="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r>
              <a:rPr lang="zh-CN" altLang="en-US" b="1" dirty="0" smtClean="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优良学风的树立；</a:t>
            </a:r>
            <a:endParaRPr lang="en-US" altLang="zh-CN" b="1" dirty="0" smtClean="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r>
              <a:rPr lang="en-US" altLang="zh-CN" b="1" dirty="0" smtClean="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3.</a:t>
            </a:r>
            <a:r>
              <a:rPr lang="zh-CN" altLang="en-US" b="1" dirty="0" smtClean="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本科生、研究生、教师共同进步；</a:t>
            </a:r>
            <a:endParaRPr lang="en-US" altLang="zh-CN"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6" name="矩形 5"/>
          <p:cNvSpPr/>
          <p:nvPr/>
        </p:nvSpPr>
        <p:spPr>
          <a:xfrm>
            <a:off x="6182173" y="5690919"/>
            <a:ext cx="2814507" cy="92333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US" altLang="zh-CN" b="1" dirty="0" smtClean="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1.</a:t>
            </a:r>
            <a:r>
              <a:rPr lang="zh-CN" alt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推行作业使用</a:t>
            </a:r>
            <a:r>
              <a:rPr lang="en-US" altLang="zh-CN"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Latex</a:t>
            </a:r>
            <a:r>
              <a:rPr lang="zh-CN" alt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编写；</a:t>
            </a:r>
            <a:endParaRPr lang="en-US" altLang="zh-CN"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r>
              <a:rPr lang="en-US" altLang="zh-CN" b="1" dirty="0" smtClean="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2.</a:t>
            </a:r>
            <a:r>
              <a:rPr lang="zh-CN" alt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课程中的相关代码和作业放入</a:t>
            </a:r>
            <a:r>
              <a:rPr lang="en-US" altLang="zh-CN" b="1" dirty="0" err="1">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Gethub</a:t>
            </a:r>
            <a:r>
              <a:rPr lang="zh-CN" alt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endParaRPr lang="en-US" altLang="zh-CN"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7" name="文本框 6"/>
          <p:cNvSpPr txBox="1"/>
          <p:nvPr/>
        </p:nvSpPr>
        <p:spPr>
          <a:xfrm>
            <a:off x="7764011" y="3275609"/>
            <a:ext cx="96473" cy="646331"/>
          </a:xfrm>
          <a:prstGeom prst="rect">
            <a:avLst/>
          </a:prstGeom>
          <a:noFill/>
        </p:spPr>
        <p:txBody>
          <a:bodyPr wrap="square" rtlCol="0">
            <a:spAutoFit/>
          </a:bodyPr>
          <a:lstStyle/>
          <a:p>
            <a:r>
              <a:rPr lang="zh-CN" altLang="en-US" b="1" dirty="0" smtClean="0">
                <a:solidFill>
                  <a:schemeClr val="accent4">
                    <a:lumMod val="50000"/>
                  </a:schemeClr>
                </a:solidFill>
              </a:rPr>
              <a:t>感悟</a:t>
            </a:r>
            <a:endParaRPr lang="zh-CN" altLang="en-US" b="1" dirty="0">
              <a:solidFill>
                <a:schemeClr val="accent4">
                  <a:lumMod val="50000"/>
                </a:schemeClr>
              </a:solidFill>
            </a:endParaRPr>
          </a:p>
        </p:txBody>
      </p:sp>
      <p:sp>
        <p:nvSpPr>
          <p:cNvPr id="22" name="下箭头 21"/>
          <p:cNvSpPr/>
          <p:nvPr/>
        </p:nvSpPr>
        <p:spPr>
          <a:xfrm>
            <a:off x="7251280" y="5200010"/>
            <a:ext cx="395472" cy="466777"/>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4" name="文本框 23"/>
          <p:cNvSpPr txBox="1"/>
          <p:nvPr/>
        </p:nvSpPr>
        <p:spPr>
          <a:xfrm>
            <a:off x="7768018" y="5111403"/>
            <a:ext cx="96473" cy="646331"/>
          </a:xfrm>
          <a:prstGeom prst="rect">
            <a:avLst/>
          </a:prstGeom>
          <a:noFill/>
        </p:spPr>
        <p:txBody>
          <a:bodyPr wrap="square" rtlCol="0">
            <a:spAutoFit/>
          </a:bodyPr>
          <a:lstStyle/>
          <a:p>
            <a:r>
              <a:rPr lang="zh-CN" altLang="en-US" b="1" dirty="0" smtClean="0">
                <a:solidFill>
                  <a:schemeClr val="accent4">
                    <a:lumMod val="50000"/>
                  </a:schemeClr>
                </a:solidFill>
              </a:rPr>
              <a:t>改进</a:t>
            </a:r>
            <a:endParaRPr lang="zh-CN" altLang="en-US" b="1" dirty="0">
              <a:solidFill>
                <a:schemeClr val="accent4">
                  <a:lumMod val="50000"/>
                </a:schemeClr>
              </a:solidFill>
            </a:endParaRPr>
          </a:p>
        </p:txBody>
      </p:sp>
    </p:spTree>
    <p:extLst>
      <p:ext uri="{BB962C8B-B14F-4D97-AF65-F5344CB8AC3E}">
        <p14:creationId xmlns:p14="http://schemas.microsoft.com/office/powerpoint/2010/main" val="76792360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4717" y="1408173"/>
            <a:ext cx="8834566" cy="1048624"/>
          </a:xfrm>
        </p:spPr>
        <p:txBody>
          <a:bodyPr>
            <a:noAutofit/>
          </a:bodyPr>
          <a:lstStyle/>
          <a:p>
            <a:pPr marL="342900" indent="-342900" algn="l" defTabSz="914400" eaLnBrk="0" fontAlgn="base" hangingPunct="0">
              <a:spcAft>
                <a:spcPct val="0"/>
              </a:spcAft>
              <a:buFont typeface="Wingdings" panose="05000000000000000000" pitchFamily="2" charset="2"/>
              <a:buChar char="n"/>
            </a:pPr>
            <a:r>
              <a:rPr lang="en-US" altLang="zh-CN" sz="2400" b="1" dirty="0">
                <a:latin typeface="Times New Roman" panose="02020603050405020304" pitchFamily="18" charset="0"/>
                <a:cs typeface="Times New Roman" panose="02020603050405020304" pitchFamily="18" charset="0"/>
              </a:rPr>
              <a:t>Python</a:t>
            </a:r>
            <a:r>
              <a:rPr lang="zh-CN" altLang="en-US" sz="2400" b="1" dirty="0">
                <a:latin typeface="Times New Roman" panose="02020603050405020304" pitchFamily="18" charset="0"/>
                <a:cs typeface="Times New Roman" panose="02020603050405020304" pitchFamily="18" charset="0"/>
              </a:rPr>
              <a:t>读取文件：</a:t>
            </a:r>
            <a:r>
              <a:rPr lang="en-US" altLang="zh-CN" sz="2400" b="1" dirty="0">
                <a:latin typeface="Times New Roman" panose="02020603050405020304" pitchFamily="18" charset="0"/>
                <a:cs typeface="Times New Roman" panose="02020603050405020304" pitchFamily="18" charset="0"/>
              </a:rPr>
              <a:t/>
            </a:r>
            <a:br>
              <a:rPr lang="en-US" altLang="zh-CN" sz="2400" b="1" dirty="0">
                <a:latin typeface="Times New Roman" panose="02020603050405020304" pitchFamily="18" charset="0"/>
                <a:cs typeface="Times New Roman" panose="02020603050405020304" pitchFamily="18" charset="0"/>
              </a:rPr>
            </a:br>
            <a:r>
              <a:rPr lang="en-US" altLang="zh-CN" sz="2400" b="1" dirty="0">
                <a:latin typeface="Times New Roman" panose="02020603050405020304" pitchFamily="18" charset="0"/>
                <a:cs typeface="Times New Roman" panose="02020603050405020304" pitchFamily="18" charset="0"/>
              </a:rPr>
              <a:t>4.pandas</a:t>
            </a:r>
            <a:r>
              <a:rPr lang="zh-CN" altLang="en-US" sz="2400" b="1" dirty="0">
                <a:latin typeface="Times New Roman" panose="02020603050405020304" pitchFamily="18" charset="0"/>
                <a:cs typeface="Times New Roman" panose="02020603050405020304" pitchFamily="18" charset="0"/>
              </a:rPr>
              <a:t>读取文件</a:t>
            </a:r>
            <a:r>
              <a:rPr lang="en-US" altLang="zh-CN" sz="2400" b="1" dirty="0">
                <a:latin typeface="Times New Roman" panose="02020603050405020304" pitchFamily="18" charset="0"/>
                <a:cs typeface="Times New Roman" panose="02020603050405020304" pitchFamily="18" charset="0"/>
              </a:rPr>
              <a:t/>
            </a:r>
            <a:br>
              <a:rPr lang="en-US" altLang="zh-CN" sz="2400" b="1" dirty="0">
                <a:latin typeface="Times New Roman" panose="02020603050405020304" pitchFamily="18" charset="0"/>
                <a:cs typeface="Times New Roman" panose="02020603050405020304" pitchFamily="18" charset="0"/>
              </a:rPr>
            </a:br>
            <a:r>
              <a:rPr lang="zh-CN" altLang="en-US" sz="2400" b="1" dirty="0">
                <a:latin typeface="Times New Roman" panose="02020603050405020304" pitchFamily="18" charset="0"/>
                <a:cs typeface="Times New Roman" panose="02020603050405020304" pitchFamily="18" charset="0"/>
              </a:rPr>
              <a:t>并计算绘图</a:t>
            </a:r>
            <a:r>
              <a:rPr lang="en-US" altLang="zh-CN" sz="2400" b="1" dirty="0">
                <a:latin typeface="Times New Roman" panose="02020603050405020304" pitchFamily="18" charset="0"/>
                <a:cs typeface="Times New Roman" panose="02020603050405020304" pitchFamily="18" charset="0"/>
              </a:rPr>
              <a:t/>
            </a:r>
            <a:br>
              <a:rPr lang="en-US" altLang="zh-CN" sz="2400" b="1" dirty="0">
                <a:latin typeface="Times New Roman" panose="02020603050405020304" pitchFamily="18" charset="0"/>
                <a:cs typeface="Times New Roman" panose="02020603050405020304" pitchFamily="18" charset="0"/>
              </a:rPr>
            </a:br>
            <a:endParaRPr lang="en-US" altLang="zh-CN" sz="1600" dirty="0">
              <a:latin typeface="+mj-ea"/>
              <a:cs typeface="Times New Roman"/>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2800" b="1" dirty="0">
                <a:solidFill>
                  <a:schemeClr val="bg1"/>
                </a:solidFill>
                <a:latin typeface="Times New Roman"/>
                <a:cs typeface="Times New Roman"/>
              </a:rPr>
              <a:t>Python</a:t>
            </a:r>
            <a:r>
              <a:rPr lang="zh-CN" altLang="en-US" sz="2800" b="1" dirty="0">
                <a:solidFill>
                  <a:schemeClr val="bg1"/>
                </a:solidFill>
                <a:latin typeface="Times New Roman"/>
                <a:cs typeface="Times New Roman"/>
              </a:rPr>
              <a:t>实践</a:t>
            </a:r>
            <a:endParaRPr lang="en-US" altLang="zh-CN" sz="2800" b="1" dirty="0">
              <a:solidFill>
                <a:schemeClr val="bg1"/>
              </a:solidFill>
              <a:latin typeface="Times New Roman"/>
              <a:cs typeface="Times New Roman"/>
            </a:endParaRPr>
          </a:p>
        </p:txBody>
      </p:sp>
      <p:pic>
        <p:nvPicPr>
          <p:cNvPr id="7" name="图片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31167" y="1411030"/>
            <a:ext cx="5512833" cy="4747895"/>
          </a:xfrm>
          <a:prstGeom prst="rect">
            <a:avLst/>
          </a:prstGeom>
        </p:spPr>
      </p:pic>
      <p:sp>
        <p:nvSpPr>
          <p:cNvPr id="8" name="矩形 7"/>
          <p:cNvSpPr/>
          <p:nvPr/>
        </p:nvSpPr>
        <p:spPr>
          <a:xfrm>
            <a:off x="495307" y="2451008"/>
            <a:ext cx="2758440" cy="2708434"/>
          </a:xfrm>
          <a:prstGeom prst="rect">
            <a:avLst/>
          </a:prstGeom>
        </p:spPr>
        <p:txBody>
          <a:bodyPr wrap="square">
            <a:spAutoFit/>
          </a:bodyPr>
          <a:lstStyle/>
          <a:p>
            <a:r>
              <a:rPr lang="zh-CN" altLang="zh-CN" sz="2000" b="1" dirty="0">
                <a:latin typeface="Times New Roman" panose="02020603050405020304" pitchFamily="18" charset="0"/>
                <a:ea typeface="-apple-system"/>
                <a:cs typeface="Times New Roman" panose="02020603050405020304" pitchFamily="18" charset="0"/>
              </a:rPr>
              <a:t>安装 </a:t>
            </a:r>
            <a:r>
              <a:rPr lang="en-US" altLang="zh-CN" sz="2000" b="1" dirty="0">
                <a:latin typeface="Times New Roman" panose="02020603050405020304" pitchFamily="18" charset="0"/>
                <a:ea typeface="-apple-system"/>
                <a:cs typeface="Times New Roman" panose="02020603050405020304" pitchFamily="18" charset="0"/>
              </a:rPr>
              <a:t>:</a:t>
            </a:r>
          </a:p>
          <a:p>
            <a:r>
              <a:rPr lang="zh-CN" altLang="zh-CN" sz="2000" b="1" dirty="0">
                <a:latin typeface="Times New Roman" panose="02020603050405020304" pitchFamily="18" charset="0"/>
                <a:ea typeface="-apple-system"/>
                <a:cs typeface="Times New Roman" panose="02020603050405020304" pitchFamily="18" charset="0"/>
              </a:rPr>
              <a:t>pip install </a:t>
            </a:r>
            <a:r>
              <a:rPr lang="en-US" altLang="zh-CN" sz="2000" b="1" dirty="0" err="1">
                <a:latin typeface="Times New Roman" panose="02020603050405020304" pitchFamily="18" charset="0"/>
                <a:ea typeface="-apple-system"/>
                <a:cs typeface="Times New Roman" panose="02020603050405020304" pitchFamily="18" charset="0"/>
              </a:rPr>
              <a:t>numpy</a:t>
            </a:r>
            <a:endParaRPr lang="en-US" altLang="zh-CN" sz="2000" b="1" dirty="0">
              <a:latin typeface="Times New Roman" panose="02020603050405020304" pitchFamily="18" charset="0"/>
              <a:ea typeface="-apple-system"/>
              <a:cs typeface="Times New Roman" panose="02020603050405020304" pitchFamily="18" charset="0"/>
            </a:endParaRPr>
          </a:p>
          <a:p>
            <a:r>
              <a:rPr lang="zh-CN" altLang="zh-CN" sz="2000" b="1" dirty="0">
                <a:latin typeface="Times New Roman" panose="02020603050405020304" pitchFamily="18" charset="0"/>
                <a:ea typeface="-apple-system"/>
                <a:cs typeface="Times New Roman" panose="02020603050405020304" pitchFamily="18" charset="0"/>
              </a:rPr>
              <a:t>pip install </a:t>
            </a:r>
            <a:r>
              <a:rPr lang="en-US" altLang="zh-CN" sz="2000" b="1" dirty="0">
                <a:latin typeface="Times New Roman" panose="02020603050405020304" pitchFamily="18" charset="0"/>
                <a:ea typeface="-apple-system"/>
                <a:cs typeface="Times New Roman" panose="02020603050405020304" pitchFamily="18" charset="0"/>
              </a:rPr>
              <a:t>pandas</a:t>
            </a:r>
          </a:p>
          <a:p>
            <a:r>
              <a:rPr lang="zh-CN" altLang="zh-CN" sz="2000" b="1" dirty="0">
                <a:latin typeface="Times New Roman" panose="02020603050405020304" pitchFamily="18" charset="0"/>
                <a:ea typeface="-apple-system"/>
                <a:cs typeface="Times New Roman" panose="02020603050405020304" pitchFamily="18" charset="0"/>
              </a:rPr>
              <a:t>pip install </a:t>
            </a:r>
            <a:r>
              <a:rPr lang="en-US" altLang="zh-CN" sz="2000" b="1" dirty="0" err="1">
                <a:latin typeface="Times New Roman" panose="02020603050405020304" pitchFamily="18" charset="0"/>
                <a:ea typeface="-apple-system"/>
                <a:cs typeface="Times New Roman" panose="02020603050405020304" pitchFamily="18" charset="0"/>
              </a:rPr>
              <a:t>matplotlib</a:t>
            </a:r>
            <a:endParaRPr lang="en-US" altLang="zh-CN" sz="2000" b="1" dirty="0">
              <a:latin typeface="Times New Roman" panose="02020603050405020304" pitchFamily="18" charset="0"/>
              <a:ea typeface="-apple-system"/>
              <a:cs typeface="Times New Roman" panose="02020603050405020304" pitchFamily="18" charset="0"/>
            </a:endParaRPr>
          </a:p>
          <a:p>
            <a:endParaRPr lang="en-US" altLang="zh-CN" dirty="0">
              <a:latin typeface="Times New Roman" panose="02020603050405020304" pitchFamily="18" charset="0"/>
              <a:ea typeface="-apple-system"/>
              <a:cs typeface="Times New Roman" panose="02020603050405020304" pitchFamily="18" charset="0"/>
            </a:endParaRPr>
          </a:p>
          <a:p>
            <a:r>
              <a:rPr lang="zh-CN" altLang="zh-CN" dirty="0">
                <a:latin typeface="Times New Roman" panose="02020603050405020304" pitchFamily="18" charset="0"/>
                <a:ea typeface="-apple-system"/>
                <a:cs typeface="Times New Roman" panose="02020603050405020304" pitchFamily="18" charset="0"/>
              </a:rPr>
              <a:t/>
            </a:r>
            <a:br>
              <a:rPr lang="zh-CN" altLang="zh-CN" dirty="0">
                <a:latin typeface="Times New Roman" panose="02020603050405020304" pitchFamily="18" charset="0"/>
                <a:ea typeface="-apple-system"/>
                <a:cs typeface="Times New Roman" panose="02020603050405020304" pitchFamily="18" charset="0"/>
              </a:rPr>
            </a:br>
            <a:endParaRPr lang="zh-CN" altLang="en-US" dirty="0"/>
          </a:p>
          <a:p>
            <a:r>
              <a:rPr lang="zh-CN" altLang="zh-CN" dirty="0">
                <a:latin typeface="Times New Roman" panose="02020603050405020304" pitchFamily="18" charset="0"/>
                <a:ea typeface="-apple-system"/>
                <a:cs typeface="Times New Roman" panose="02020603050405020304" pitchFamily="18" charset="0"/>
              </a:rPr>
              <a:t/>
            </a:r>
            <a:br>
              <a:rPr lang="zh-CN" altLang="zh-CN" dirty="0">
                <a:latin typeface="Times New Roman" panose="02020603050405020304" pitchFamily="18" charset="0"/>
                <a:ea typeface="-apple-system"/>
                <a:cs typeface="Times New Roman" panose="02020603050405020304" pitchFamily="18" charset="0"/>
              </a:rPr>
            </a:br>
            <a:endParaRPr lang="zh-CN" altLang="en-US" dirty="0"/>
          </a:p>
        </p:txBody>
      </p:sp>
      <p:pic>
        <p:nvPicPr>
          <p:cNvPr id="20" name="图片 19"/>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143695" y="1439605"/>
            <a:ext cx="4215995" cy="2726027"/>
          </a:xfrm>
          <a:prstGeom prst="rect">
            <a:avLst/>
          </a:prstGeom>
          <a:noFill/>
          <a:ln>
            <a:noFill/>
          </a:ln>
        </p:spPr>
      </p:pic>
      <p:pic>
        <p:nvPicPr>
          <p:cNvPr id="9" name="图片 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9299" y="3801417"/>
            <a:ext cx="3001101" cy="2716050"/>
          </a:xfrm>
          <a:prstGeom prst="rect">
            <a:avLst/>
          </a:prstGeom>
        </p:spPr>
      </p:pic>
      <p:pic>
        <p:nvPicPr>
          <p:cNvPr id="22" name="图片 2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102013" y="4165632"/>
            <a:ext cx="4299357" cy="2541366"/>
          </a:xfrm>
          <a:prstGeom prst="rect">
            <a:avLst/>
          </a:prstGeom>
          <a:noFill/>
          <a:ln>
            <a:noFill/>
          </a:ln>
        </p:spPr>
      </p:pic>
    </p:spTree>
    <p:extLst>
      <p:ext uri="{BB962C8B-B14F-4D97-AF65-F5344CB8AC3E}">
        <p14:creationId xmlns:p14="http://schemas.microsoft.com/office/powerpoint/2010/main" val="2644043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9434" y="4947034"/>
            <a:ext cx="8834566" cy="1157681"/>
          </a:xfrm>
        </p:spPr>
        <p:txBody>
          <a:bodyPr>
            <a:noAutofit/>
          </a:bodyPr>
          <a:lstStyle/>
          <a:p>
            <a:pPr marL="285750" indent="-285750" algn="l">
              <a:buFont typeface="Wingdings" panose="05000000000000000000" pitchFamily="2" charset="2"/>
              <a:buChar char="n"/>
            </a:pPr>
            <a:r>
              <a:rPr lang="zh-CN" altLang="en-US" sz="2400" b="1" dirty="0">
                <a:latin typeface="+mj-ea"/>
                <a:cs typeface="Times New Roman"/>
              </a:rPr>
              <a:t>写入数据</a:t>
            </a:r>
            <a:r>
              <a:rPr lang="en-US" altLang="zh-CN" sz="2400" b="1" dirty="0">
                <a:latin typeface="+mj-ea"/>
                <a:cs typeface="Times New Roman"/>
              </a:rPr>
              <a:t/>
            </a:r>
            <a:br>
              <a:rPr lang="en-US" altLang="zh-CN" sz="2400" b="1" dirty="0">
                <a:latin typeface="+mj-ea"/>
                <a:cs typeface="Times New Roman"/>
              </a:rPr>
            </a:br>
            <a:r>
              <a:rPr lang="en-US" altLang="zh-CN" sz="2400" b="1" dirty="0">
                <a:latin typeface="Times New Roman" panose="02020603050405020304" pitchFamily="18" charset="0"/>
                <a:cs typeface="Times New Roman" panose="02020603050405020304" pitchFamily="18" charset="0"/>
              </a:rPr>
              <a:t>1.</a:t>
            </a:r>
            <a:r>
              <a:rPr lang="zh-CN" altLang="en-US" sz="2400" b="1" dirty="0">
                <a:latin typeface="Times New Roman" panose="02020603050405020304" pitchFamily="18" charset="0"/>
                <a:cs typeface="Times New Roman" panose="02020603050405020304" pitchFamily="18" charset="0"/>
              </a:rPr>
              <a:t>写入</a:t>
            </a:r>
            <a:r>
              <a:rPr lang="en-US" altLang="zh-CN" sz="2400" b="1" dirty="0">
                <a:latin typeface="Times New Roman" panose="02020603050405020304" pitchFamily="18" charset="0"/>
                <a:cs typeface="Times New Roman" panose="02020603050405020304" pitchFamily="18" charset="0"/>
              </a:rPr>
              <a:t>txt</a:t>
            </a:r>
            <a:r>
              <a:rPr lang="en-US" altLang="zh-CN" sz="1600" b="1" dirty="0">
                <a:latin typeface="Times New Roman" panose="02020603050405020304" pitchFamily="18" charset="0"/>
                <a:cs typeface="Times New Roman" panose="02020603050405020304" pitchFamily="18" charset="0"/>
              </a:rPr>
              <a:t/>
            </a:r>
            <a:br>
              <a:rPr lang="en-US" altLang="zh-CN" sz="1600" b="1" dirty="0">
                <a:latin typeface="Times New Roman" panose="02020603050405020304" pitchFamily="18" charset="0"/>
                <a:cs typeface="Times New Roman" panose="02020603050405020304" pitchFamily="18" charset="0"/>
              </a:rPr>
            </a:br>
            <a:r>
              <a:rPr lang="en-US" altLang="zh-CN" sz="2400" dirty="0">
                <a:latin typeface="Times New Roman" panose="02020603050405020304" pitchFamily="18" charset="0"/>
                <a:cs typeface="Times New Roman" panose="02020603050405020304" pitchFamily="18" charset="0"/>
              </a:rPr>
              <a:t>with open(“</a:t>
            </a:r>
            <a:r>
              <a:rPr lang="en-US" altLang="zh-CN" sz="2400" dirty="0" err="1">
                <a:latin typeface="Times New Roman" panose="02020603050405020304" pitchFamily="18" charset="0"/>
                <a:cs typeface="Times New Roman" panose="02020603050405020304" pitchFamily="18" charset="0"/>
              </a:rPr>
              <a:t>test.txt”,“w</a:t>
            </a:r>
            <a:r>
              <a:rPr lang="en-US" altLang="zh-CN" sz="2400" dirty="0">
                <a:latin typeface="Times New Roman" panose="02020603050405020304" pitchFamily="18" charset="0"/>
                <a:cs typeface="Times New Roman" panose="02020603050405020304" pitchFamily="18" charset="0"/>
              </a:rPr>
              <a:t>”) as f:</a:t>
            </a:r>
            <a:br>
              <a:rPr lang="en-US" altLang="zh-CN" sz="2400" dirty="0">
                <a:latin typeface="Times New Roman" panose="02020603050405020304" pitchFamily="18" charset="0"/>
                <a:cs typeface="Times New Roman" panose="02020603050405020304" pitchFamily="18" charset="0"/>
              </a:rPr>
            </a:b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f.write</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这是个测试！</a:t>
            </a:r>
            <a:r>
              <a:rPr lang="en-US" altLang="zh-CN" sz="2400" dirty="0">
                <a:latin typeface="Times New Roman" panose="02020603050405020304" pitchFamily="18" charset="0"/>
                <a:cs typeface="Times New Roman" panose="02020603050405020304" pitchFamily="18" charset="0"/>
              </a:rPr>
              <a:t>”)  # </a:t>
            </a:r>
            <a:r>
              <a:rPr lang="zh-CN" altLang="en-US" sz="2400" dirty="0">
                <a:latin typeface="Times New Roman" panose="02020603050405020304" pitchFamily="18" charset="0"/>
                <a:cs typeface="Times New Roman" panose="02020603050405020304" pitchFamily="18" charset="0"/>
              </a:rPr>
              <a:t>自带文件关闭功能</a:t>
            </a:r>
            <a:r>
              <a:rPr lang="en-US" altLang="zh-CN" sz="2400" dirty="0">
                <a:latin typeface="Times New Roman" panose="02020603050405020304" pitchFamily="18" charset="0"/>
                <a:cs typeface="Times New Roman" panose="02020603050405020304" pitchFamily="18" charset="0"/>
              </a:rPr>
              <a:t/>
            </a:r>
            <a:br>
              <a:rPr lang="en-US" altLang="zh-CN" sz="2400" dirty="0">
                <a:latin typeface="Times New Roman" panose="02020603050405020304" pitchFamily="18" charset="0"/>
                <a:cs typeface="Times New Roman" panose="02020603050405020304" pitchFamily="18" charset="0"/>
              </a:rPr>
            </a:br>
            <a:r>
              <a:rPr lang="en-US" altLang="zh-CN" sz="2400" b="1" dirty="0">
                <a:latin typeface="Times New Roman" panose="02020603050405020304" pitchFamily="18" charset="0"/>
                <a:cs typeface="Times New Roman" panose="02020603050405020304" pitchFamily="18" charset="0"/>
              </a:rPr>
              <a:t/>
            </a:r>
            <a:br>
              <a:rPr lang="en-US" altLang="zh-CN" sz="2400" b="1" dirty="0">
                <a:latin typeface="Times New Roman" panose="02020603050405020304" pitchFamily="18" charset="0"/>
                <a:cs typeface="Times New Roman" panose="02020603050405020304" pitchFamily="18" charset="0"/>
              </a:rPr>
            </a:br>
            <a:r>
              <a:rPr lang="en-US" altLang="zh-CN" sz="2400" b="1" dirty="0">
                <a:latin typeface="Times New Roman" panose="02020603050405020304" pitchFamily="18" charset="0"/>
                <a:cs typeface="Times New Roman" panose="02020603050405020304" pitchFamily="18" charset="0"/>
              </a:rPr>
              <a:t>2.</a:t>
            </a:r>
            <a:r>
              <a:rPr lang="zh-CN" altLang="en-US" sz="2400" b="1" dirty="0">
                <a:latin typeface="Times New Roman" panose="02020603050405020304" pitchFamily="18" charset="0"/>
                <a:cs typeface="Times New Roman" panose="02020603050405020304" pitchFamily="18" charset="0"/>
              </a:rPr>
              <a:t>写入</a:t>
            </a:r>
            <a:r>
              <a:rPr lang="en-US" altLang="zh-CN" sz="2400" b="1" dirty="0">
                <a:latin typeface="Times New Roman" panose="02020603050405020304" pitchFamily="18" charset="0"/>
                <a:cs typeface="Times New Roman" panose="02020603050405020304" pitchFamily="18" charset="0"/>
              </a:rPr>
              <a:t>CSV</a:t>
            </a:r>
            <a:r>
              <a:rPr lang="zh-CN" altLang="en-US" sz="2400" b="1" dirty="0">
                <a:latin typeface="Times New Roman" panose="02020603050405020304" pitchFamily="18" charset="0"/>
                <a:cs typeface="Times New Roman" panose="02020603050405020304" pitchFamily="18" charset="0"/>
              </a:rPr>
              <a:t/>
            </a:r>
            <a:br>
              <a:rPr lang="zh-CN" altLang="en-US" sz="2400" b="1" dirty="0">
                <a:latin typeface="Times New Roman" panose="02020603050405020304" pitchFamily="18" charset="0"/>
                <a:cs typeface="Times New Roman" panose="02020603050405020304" pitchFamily="18" charset="0"/>
              </a:rPr>
            </a:br>
            <a:r>
              <a:rPr lang="en-US" altLang="zh-CN" sz="2400" dirty="0">
                <a:latin typeface="Times New Roman" panose="02020603050405020304" pitchFamily="18" charset="0"/>
                <a:cs typeface="Times New Roman" panose="02020603050405020304" pitchFamily="18" charset="0"/>
              </a:rPr>
              <a:t>import csv</a:t>
            </a:r>
            <a:br>
              <a:rPr lang="en-US" altLang="zh-CN" sz="2400" dirty="0">
                <a:latin typeface="Times New Roman" panose="02020603050405020304" pitchFamily="18" charset="0"/>
                <a:cs typeface="Times New Roman" panose="02020603050405020304" pitchFamily="18" charset="0"/>
              </a:rPr>
            </a:br>
            <a:r>
              <a:rPr lang="en-US" altLang="zh-CN" sz="2400" dirty="0">
                <a:latin typeface="Times New Roman" panose="02020603050405020304" pitchFamily="18" charset="0"/>
                <a:cs typeface="Times New Roman" panose="02020603050405020304" pitchFamily="18" charset="0"/>
              </a:rPr>
              <a:t>f = open('</a:t>
            </a:r>
            <a:r>
              <a:rPr lang="zh-CN" altLang="en-US" sz="2400" dirty="0">
                <a:latin typeface="Times New Roman" panose="02020603050405020304" pitchFamily="18" charset="0"/>
                <a:cs typeface="Times New Roman" panose="02020603050405020304" pitchFamily="18" charset="0"/>
              </a:rPr>
              <a:t>文件名</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csv','w',encoding</a:t>
            </a:r>
            <a:r>
              <a:rPr lang="en-US" altLang="zh-CN" sz="2400" dirty="0">
                <a:latin typeface="Times New Roman" panose="02020603050405020304" pitchFamily="18" charset="0"/>
                <a:cs typeface="Times New Roman" panose="02020603050405020304" pitchFamily="18" charset="0"/>
              </a:rPr>
              <a:t>='utf-8')</a:t>
            </a:r>
            <a:br>
              <a:rPr lang="en-US" altLang="zh-CN" sz="2400" dirty="0">
                <a:latin typeface="Times New Roman" panose="02020603050405020304" pitchFamily="18" charset="0"/>
                <a:cs typeface="Times New Roman" panose="02020603050405020304" pitchFamily="18" charset="0"/>
              </a:rPr>
            </a:br>
            <a:r>
              <a:rPr lang="en-US" altLang="zh-CN" sz="2400" dirty="0" err="1">
                <a:latin typeface="Times New Roman" panose="02020603050405020304" pitchFamily="18" charset="0"/>
                <a:cs typeface="Times New Roman" panose="02020603050405020304" pitchFamily="18" charset="0"/>
              </a:rPr>
              <a:t>csv_writer</a:t>
            </a:r>
            <a:r>
              <a:rPr lang="en-US" altLang="zh-CN" sz="2400" dirty="0">
                <a:latin typeface="Times New Roman" panose="02020603050405020304" pitchFamily="18" charset="0"/>
                <a:cs typeface="Times New Roman" panose="02020603050405020304" pitchFamily="18" charset="0"/>
              </a:rPr>
              <a:t> = </a:t>
            </a:r>
            <a:r>
              <a:rPr lang="en-US" altLang="zh-CN" sz="2400" dirty="0" err="1">
                <a:latin typeface="Times New Roman" panose="02020603050405020304" pitchFamily="18" charset="0"/>
                <a:cs typeface="Times New Roman" panose="02020603050405020304" pitchFamily="18" charset="0"/>
              </a:rPr>
              <a:t>csv.writer</a:t>
            </a:r>
            <a:r>
              <a:rPr lang="en-US" altLang="zh-CN" sz="2400" dirty="0">
                <a:latin typeface="Times New Roman" panose="02020603050405020304" pitchFamily="18" charset="0"/>
                <a:cs typeface="Times New Roman" panose="02020603050405020304" pitchFamily="18" charset="0"/>
              </a:rPr>
              <a:t>(f)</a:t>
            </a:r>
            <a:r>
              <a:rPr lang="zh-CN" altLang="en-US" sz="2400" dirty="0">
                <a:latin typeface="Times New Roman" panose="02020603050405020304" pitchFamily="18" charset="0"/>
                <a:cs typeface="Times New Roman" panose="02020603050405020304" pitchFamily="18" charset="0"/>
              </a:rPr>
              <a:t/>
            </a:r>
            <a:br>
              <a:rPr lang="zh-CN" altLang="en-US" sz="2400" dirty="0">
                <a:latin typeface="Times New Roman" panose="02020603050405020304" pitchFamily="18" charset="0"/>
                <a:cs typeface="Times New Roman" panose="02020603050405020304" pitchFamily="18" charset="0"/>
              </a:rPr>
            </a:br>
            <a:r>
              <a:rPr lang="en-US" altLang="zh-CN" sz="2400" dirty="0" err="1">
                <a:latin typeface="Times New Roman" panose="02020603050405020304" pitchFamily="18" charset="0"/>
                <a:cs typeface="Times New Roman" panose="02020603050405020304" pitchFamily="18" charset="0"/>
              </a:rPr>
              <a:t>csv_writer.writerow</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姓名</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年龄</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性别</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
            </a:r>
            <a:br>
              <a:rPr lang="zh-CN" altLang="en-US" sz="2400" dirty="0">
                <a:latin typeface="Times New Roman" panose="02020603050405020304" pitchFamily="18" charset="0"/>
                <a:cs typeface="Times New Roman" panose="02020603050405020304" pitchFamily="18" charset="0"/>
              </a:rPr>
            </a:br>
            <a:r>
              <a:rPr lang="en-US" altLang="zh-CN" sz="2400" dirty="0" err="1">
                <a:latin typeface="Times New Roman" panose="02020603050405020304" pitchFamily="18" charset="0"/>
                <a:cs typeface="Times New Roman" panose="02020603050405020304" pitchFamily="18" charset="0"/>
              </a:rPr>
              <a:t>csv_writer.writerow</a:t>
            </a:r>
            <a:r>
              <a:rPr lang="en-US" altLang="zh-CN" sz="2400" dirty="0">
                <a:latin typeface="Times New Roman" panose="02020603050405020304" pitchFamily="18" charset="0"/>
                <a:cs typeface="Times New Roman" panose="02020603050405020304" pitchFamily="18" charset="0"/>
              </a:rPr>
              <a:t>(["l",'18','</a:t>
            </a:r>
            <a:r>
              <a:rPr lang="zh-CN" altLang="en-US" sz="2400" dirty="0">
                <a:latin typeface="Times New Roman" panose="02020603050405020304" pitchFamily="18" charset="0"/>
                <a:cs typeface="Times New Roman" panose="02020603050405020304" pitchFamily="18" charset="0"/>
              </a:rPr>
              <a:t>男</a:t>
            </a:r>
            <a:r>
              <a:rPr lang="en-US" altLang="zh-CN" sz="2400" dirty="0">
                <a:latin typeface="Times New Roman" panose="02020603050405020304" pitchFamily="18" charset="0"/>
                <a:cs typeface="Times New Roman" panose="02020603050405020304" pitchFamily="18" charset="0"/>
              </a:rPr>
              <a:t>'])</a:t>
            </a:r>
            <a:br>
              <a:rPr lang="en-US" altLang="zh-CN" sz="2400" dirty="0">
                <a:latin typeface="Times New Roman" panose="02020603050405020304" pitchFamily="18" charset="0"/>
                <a:cs typeface="Times New Roman" panose="02020603050405020304" pitchFamily="18" charset="0"/>
              </a:rPr>
            </a:br>
            <a:r>
              <a:rPr lang="en-US" altLang="zh-CN" sz="2400" dirty="0" err="1">
                <a:latin typeface="Times New Roman" panose="02020603050405020304" pitchFamily="18" charset="0"/>
                <a:cs typeface="Times New Roman" panose="02020603050405020304" pitchFamily="18" charset="0"/>
              </a:rPr>
              <a:t>csv_writer.writerow</a:t>
            </a:r>
            <a:r>
              <a:rPr lang="en-US" altLang="zh-CN" sz="2400" dirty="0">
                <a:latin typeface="Times New Roman" panose="02020603050405020304" pitchFamily="18" charset="0"/>
                <a:cs typeface="Times New Roman" panose="02020603050405020304" pitchFamily="18" charset="0"/>
              </a:rPr>
              <a:t>(["c",'20','</a:t>
            </a:r>
            <a:r>
              <a:rPr lang="zh-CN" altLang="en-US" sz="2400" dirty="0">
                <a:latin typeface="Times New Roman" panose="02020603050405020304" pitchFamily="18" charset="0"/>
                <a:cs typeface="Times New Roman" panose="02020603050405020304" pitchFamily="18" charset="0"/>
              </a:rPr>
              <a:t>男</a:t>
            </a:r>
            <a:r>
              <a:rPr lang="en-US" altLang="zh-CN" sz="2400" dirty="0">
                <a:latin typeface="Times New Roman" panose="02020603050405020304" pitchFamily="18" charset="0"/>
                <a:cs typeface="Times New Roman" panose="02020603050405020304" pitchFamily="18" charset="0"/>
              </a:rPr>
              <a:t>'])</a:t>
            </a:r>
            <a:br>
              <a:rPr lang="en-US" altLang="zh-CN" sz="2400" dirty="0">
                <a:latin typeface="Times New Roman" panose="02020603050405020304" pitchFamily="18" charset="0"/>
                <a:cs typeface="Times New Roman" panose="02020603050405020304" pitchFamily="18" charset="0"/>
              </a:rPr>
            </a:br>
            <a:r>
              <a:rPr lang="en-US" altLang="zh-CN" sz="2400" dirty="0" err="1">
                <a:latin typeface="Times New Roman" panose="02020603050405020304" pitchFamily="18" charset="0"/>
                <a:cs typeface="Times New Roman" panose="02020603050405020304" pitchFamily="18" charset="0"/>
              </a:rPr>
              <a:t>csv_writer.writerow</a:t>
            </a:r>
            <a:r>
              <a:rPr lang="en-US" altLang="zh-CN" sz="2400" dirty="0">
                <a:latin typeface="Times New Roman" panose="02020603050405020304" pitchFamily="18" charset="0"/>
                <a:cs typeface="Times New Roman" panose="02020603050405020304" pitchFamily="18" charset="0"/>
              </a:rPr>
              <a:t>(["w",'22','</a:t>
            </a:r>
            <a:r>
              <a:rPr lang="zh-CN" altLang="en-US" sz="2400" dirty="0">
                <a:latin typeface="Times New Roman" panose="02020603050405020304" pitchFamily="18" charset="0"/>
                <a:cs typeface="Times New Roman" panose="02020603050405020304" pitchFamily="18" charset="0"/>
              </a:rPr>
              <a:t>女</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
            </a:r>
            <a:br>
              <a:rPr lang="zh-CN" altLang="en-US" sz="2400" dirty="0">
                <a:latin typeface="Times New Roman" panose="02020603050405020304" pitchFamily="18" charset="0"/>
                <a:cs typeface="Times New Roman" panose="02020603050405020304" pitchFamily="18" charset="0"/>
              </a:rPr>
            </a:br>
            <a:r>
              <a:rPr lang="en-US" altLang="zh-CN" sz="2400" dirty="0" err="1">
                <a:latin typeface="Times New Roman" panose="02020603050405020304" pitchFamily="18" charset="0"/>
                <a:cs typeface="Times New Roman" panose="02020603050405020304" pitchFamily="18" charset="0"/>
              </a:rPr>
              <a:t>f.close</a:t>
            </a:r>
            <a:r>
              <a:rPr lang="en-US" altLang="zh-CN" sz="2400"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
            </a:r>
            <a:br>
              <a:rPr lang="en-US" altLang="zh-CN" sz="2400" b="1" dirty="0">
                <a:latin typeface="Times New Roman" panose="02020603050405020304" pitchFamily="18" charset="0"/>
                <a:cs typeface="Times New Roman" panose="02020603050405020304" pitchFamily="18" charset="0"/>
              </a:rPr>
            </a:br>
            <a:r>
              <a:rPr lang="en-US" altLang="zh-CN" sz="2400" b="1" dirty="0">
                <a:latin typeface="Times New Roman" panose="02020603050405020304" pitchFamily="18" charset="0"/>
                <a:cs typeface="Times New Roman" panose="02020603050405020304" pitchFamily="18" charset="0"/>
              </a:rPr>
              <a:t/>
            </a:r>
            <a:br>
              <a:rPr lang="en-US" altLang="zh-CN" sz="2400" b="1" dirty="0">
                <a:latin typeface="Times New Roman" panose="02020603050405020304" pitchFamily="18" charset="0"/>
                <a:cs typeface="Times New Roman" panose="02020603050405020304" pitchFamily="18" charset="0"/>
              </a:rPr>
            </a:br>
            <a:r>
              <a:rPr lang="en-US" altLang="zh-CN" sz="2400" b="1" dirty="0">
                <a:latin typeface="Times New Roman" panose="02020603050405020304" pitchFamily="18" charset="0"/>
                <a:cs typeface="Times New Roman" panose="02020603050405020304" pitchFamily="18" charset="0"/>
              </a:rPr>
              <a:t/>
            </a:r>
            <a:br>
              <a:rPr lang="en-US" altLang="zh-CN" sz="2400" b="1" dirty="0">
                <a:latin typeface="Times New Roman" panose="02020603050405020304" pitchFamily="18" charset="0"/>
                <a:cs typeface="Times New Roman" panose="02020603050405020304" pitchFamily="18" charset="0"/>
              </a:rPr>
            </a:br>
            <a:r>
              <a:rPr lang="en-US" altLang="zh-CN" sz="2400" b="1" dirty="0">
                <a:latin typeface="Times New Roman" panose="02020603050405020304" pitchFamily="18" charset="0"/>
                <a:cs typeface="Times New Roman" panose="02020603050405020304" pitchFamily="18" charset="0"/>
              </a:rPr>
              <a:t/>
            </a:r>
            <a:br>
              <a:rPr lang="en-US" altLang="zh-CN" sz="2400" b="1" dirty="0">
                <a:latin typeface="Times New Roman" panose="02020603050405020304" pitchFamily="18" charset="0"/>
                <a:cs typeface="Times New Roman" panose="02020603050405020304" pitchFamily="18" charset="0"/>
              </a:rPr>
            </a:br>
            <a:r>
              <a:rPr lang="en-US" altLang="zh-CN" sz="2400" b="1" dirty="0">
                <a:latin typeface="Times New Roman" panose="02020603050405020304" pitchFamily="18" charset="0"/>
                <a:cs typeface="Times New Roman" panose="02020603050405020304" pitchFamily="18" charset="0"/>
              </a:rPr>
              <a:t/>
            </a:r>
            <a:br>
              <a:rPr lang="en-US" altLang="zh-CN" sz="2400" b="1" dirty="0">
                <a:latin typeface="Times New Roman" panose="02020603050405020304" pitchFamily="18" charset="0"/>
                <a:cs typeface="Times New Roman" panose="02020603050405020304" pitchFamily="18" charset="0"/>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zh-CN" altLang="en-US" sz="1600" b="1" dirty="0">
                <a:latin typeface="+mj-ea"/>
                <a:cs typeface="Times New Roman"/>
              </a:rPr>
              <a:t/>
            </a:r>
            <a:br>
              <a:rPr lang="zh-CN" altLang="en-US" sz="1600" b="1" dirty="0">
                <a:latin typeface="+mj-ea"/>
                <a:cs typeface="Times New Roman"/>
              </a:rPr>
            </a:br>
            <a:endParaRPr lang="en-US" altLang="zh-CN" sz="1600" dirty="0">
              <a:latin typeface="+mj-ea"/>
              <a:cs typeface="Times New Roman"/>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2800" b="1" dirty="0">
                <a:solidFill>
                  <a:schemeClr val="bg1"/>
                </a:solidFill>
                <a:latin typeface="Times New Roman"/>
                <a:cs typeface="Times New Roman"/>
              </a:rPr>
              <a:t>Python</a:t>
            </a:r>
            <a:r>
              <a:rPr lang="zh-CN" altLang="en-US" sz="2800" b="1" dirty="0">
                <a:solidFill>
                  <a:schemeClr val="bg1"/>
                </a:solidFill>
                <a:latin typeface="Times New Roman"/>
                <a:cs typeface="Times New Roman"/>
              </a:rPr>
              <a:t>实践</a:t>
            </a:r>
            <a:endParaRPr lang="en-US" altLang="zh-CN" sz="2800" b="1" dirty="0">
              <a:solidFill>
                <a:schemeClr val="bg1"/>
              </a:solidFill>
              <a:latin typeface="Times New Roman"/>
              <a:cs typeface="Times New Roman"/>
            </a:endParaRPr>
          </a:p>
        </p:txBody>
      </p:sp>
    </p:spTree>
    <p:extLst>
      <p:ext uri="{BB962C8B-B14F-4D97-AF65-F5344CB8AC3E}">
        <p14:creationId xmlns:p14="http://schemas.microsoft.com/office/powerpoint/2010/main" val="6947073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764" y="4784753"/>
            <a:ext cx="9214824" cy="909927"/>
          </a:xfrm>
        </p:spPr>
        <p:txBody>
          <a:bodyPr>
            <a:noAutofit/>
          </a:bodyPr>
          <a:lstStyle/>
          <a:p>
            <a:pPr marL="285750" indent="-285750" algn="l">
              <a:buFont typeface="Wingdings" panose="05000000000000000000" pitchFamily="2" charset="2"/>
              <a:buChar char="n"/>
            </a:pPr>
            <a:r>
              <a:rPr lang="zh-CN" altLang="en-US" sz="2400" b="1" dirty="0">
                <a:latin typeface="+mj-ea"/>
                <a:cs typeface="Times New Roman"/>
              </a:rPr>
              <a:t>写入数据</a:t>
            </a:r>
            <a:r>
              <a:rPr lang="en-US" altLang="zh-CN" sz="2400" b="1" dirty="0">
                <a:latin typeface="+mj-ea"/>
                <a:cs typeface="Times New Roman"/>
              </a:rPr>
              <a:t/>
            </a:r>
            <a:br>
              <a:rPr lang="en-US" altLang="zh-CN" sz="2400" b="1" dirty="0">
                <a:latin typeface="+mj-ea"/>
                <a:cs typeface="Times New Roman"/>
              </a:rPr>
            </a:br>
            <a:r>
              <a:rPr lang="en-US" altLang="zh-CN" sz="2400" b="1" dirty="0">
                <a:latin typeface="Times New Roman" panose="02020603050405020304" pitchFamily="18" charset="0"/>
                <a:cs typeface="Times New Roman" panose="02020603050405020304" pitchFamily="18" charset="0"/>
              </a:rPr>
              <a:t>3.</a:t>
            </a:r>
            <a:r>
              <a:rPr lang="zh-CN" altLang="en-US" sz="2400" b="1" dirty="0">
                <a:latin typeface="Times New Roman" panose="02020603050405020304" pitchFamily="18" charset="0"/>
                <a:cs typeface="Times New Roman" panose="02020603050405020304" pitchFamily="18" charset="0"/>
              </a:rPr>
              <a:t>写入</a:t>
            </a:r>
            <a:r>
              <a:rPr lang="en-US" altLang="zh-CN" sz="2400" b="1" dirty="0" err="1">
                <a:latin typeface="Times New Roman" panose="02020603050405020304" pitchFamily="18" charset="0"/>
                <a:cs typeface="Times New Roman" panose="02020603050405020304" pitchFamily="18" charset="0"/>
              </a:rPr>
              <a:t>xlsx</a:t>
            </a:r>
            <a:r>
              <a:rPr lang="en-US" altLang="zh-CN" sz="2400" b="1" dirty="0">
                <a:latin typeface="Times New Roman" panose="02020603050405020304" pitchFamily="18" charset="0"/>
                <a:cs typeface="Times New Roman" panose="02020603050405020304" pitchFamily="18" charset="0"/>
              </a:rPr>
              <a:t/>
            </a:r>
            <a:br>
              <a:rPr lang="en-US" altLang="zh-CN" sz="2400" b="1"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import </a:t>
            </a:r>
            <a:r>
              <a:rPr lang="en-US" altLang="zh-CN" sz="2000" dirty="0" err="1">
                <a:latin typeface="Times New Roman" panose="02020603050405020304" pitchFamily="18" charset="0"/>
                <a:cs typeface="Times New Roman" panose="02020603050405020304" pitchFamily="18" charset="0"/>
              </a:rPr>
              <a:t>openpyxl</a:t>
            </a:r>
            <a:r>
              <a:rPr lang="en-US" altLang="zh-CN" sz="2000" dirty="0">
                <a:latin typeface="Times New Roman" panose="02020603050405020304" pitchFamily="18" charset="0"/>
                <a:cs typeface="Times New Roman" panose="02020603050405020304" pitchFamily="18" charset="0"/>
              </a:rPr>
              <a:t/>
            </a:r>
            <a:br>
              <a:rPr lang="en-US" altLang="zh-CN" sz="2000"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workbook=</a:t>
            </a:r>
            <a:r>
              <a:rPr lang="en-US" altLang="zh-CN" sz="2000" dirty="0" err="1">
                <a:latin typeface="Times New Roman" panose="02020603050405020304" pitchFamily="18" charset="0"/>
                <a:cs typeface="Times New Roman" panose="02020603050405020304" pitchFamily="18" charset="0"/>
              </a:rPr>
              <a:t>openpyxl.Workbook</a:t>
            </a:r>
            <a:r>
              <a:rPr lang="en-US" altLang="zh-CN" sz="20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 </a:t>
            </a:r>
            <a:r>
              <a:rPr lang="zh-CN" altLang="en-US" sz="1600" dirty="0">
                <a:latin typeface="Times New Roman" panose="02020603050405020304" pitchFamily="18" charset="0"/>
                <a:cs typeface="Times New Roman" panose="02020603050405020304" pitchFamily="18" charset="0"/>
              </a:rPr>
              <a:t>创建一个</a:t>
            </a:r>
            <a:r>
              <a:rPr lang="en-US" altLang="zh-CN" sz="1600" dirty="0">
                <a:latin typeface="Times New Roman" panose="02020603050405020304" pitchFamily="18" charset="0"/>
                <a:cs typeface="Times New Roman" panose="02020603050405020304" pitchFamily="18" charset="0"/>
              </a:rPr>
              <a:t>Workbook</a:t>
            </a:r>
            <a:r>
              <a:rPr lang="zh-CN" altLang="en-US" sz="1600" dirty="0">
                <a:latin typeface="Times New Roman" panose="02020603050405020304" pitchFamily="18" charset="0"/>
                <a:cs typeface="Times New Roman" panose="02020603050405020304" pitchFamily="18" charset="0"/>
              </a:rPr>
              <a:t>对象，相当于创建了一个</a:t>
            </a:r>
            <a:r>
              <a:rPr lang="en-US" altLang="zh-CN" sz="1600" dirty="0">
                <a:latin typeface="Times New Roman" panose="02020603050405020304" pitchFamily="18" charset="0"/>
                <a:cs typeface="Times New Roman" panose="02020603050405020304" pitchFamily="18" charset="0"/>
              </a:rPr>
              <a:t>Excel</a:t>
            </a:r>
            <a:r>
              <a:rPr lang="zh-CN" altLang="en-US" sz="1600" dirty="0">
                <a:latin typeface="Times New Roman" panose="02020603050405020304" pitchFamily="18" charset="0"/>
                <a:cs typeface="Times New Roman" panose="02020603050405020304" pitchFamily="18" charset="0"/>
              </a:rPr>
              <a:t>文件</a:t>
            </a:r>
            <a:r>
              <a:rPr lang="en-US" altLang="zh-CN" sz="2000" dirty="0">
                <a:latin typeface="Times New Roman" panose="02020603050405020304" pitchFamily="18" charset="0"/>
                <a:cs typeface="Times New Roman" panose="02020603050405020304" pitchFamily="18" charset="0"/>
              </a:rPr>
              <a:t/>
            </a:r>
            <a:br>
              <a:rPr lang="en-US" altLang="zh-CN" sz="2000"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worksheet = </a:t>
            </a:r>
            <a:r>
              <a:rPr lang="en-US" altLang="zh-CN" sz="2000" dirty="0" err="1">
                <a:latin typeface="Times New Roman" panose="02020603050405020304" pitchFamily="18" charset="0"/>
                <a:cs typeface="Times New Roman" panose="02020603050405020304" pitchFamily="18" charset="0"/>
              </a:rPr>
              <a:t>workbook.active</a:t>
            </a:r>
            <a:r>
              <a:rPr lang="en-US" altLang="zh-CN" sz="20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a:t>
            </a:r>
            <a:r>
              <a:rPr lang="zh-CN" altLang="en-US" sz="1800" dirty="0">
                <a:latin typeface="Times New Roman" panose="02020603050405020304" pitchFamily="18" charset="0"/>
                <a:cs typeface="Times New Roman" panose="02020603050405020304" pitchFamily="18" charset="0"/>
              </a:rPr>
              <a:t>获取当前活跃的</a:t>
            </a:r>
            <a:r>
              <a:rPr lang="en-US" altLang="zh-CN" sz="1800" dirty="0">
                <a:latin typeface="Times New Roman" panose="02020603050405020304" pitchFamily="18" charset="0"/>
                <a:cs typeface="Times New Roman" panose="02020603050405020304" pitchFamily="18" charset="0"/>
              </a:rPr>
              <a:t>worksheet,</a:t>
            </a:r>
            <a:r>
              <a:rPr lang="zh-CN" altLang="en-US" sz="1800" dirty="0">
                <a:latin typeface="Times New Roman" panose="02020603050405020304" pitchFamily="18" charset="0"/>
                <a:cs typeface="Times New Roman" panose="02020603050405020304" pitchFamily="18" charset="0"/>
              </a:rPr>
              <a:t>默认就是第一个</a:t>
            </a:r>
            <a:r>
              <a:rPr lang="en-US" altLang="zh-CN" sz="1800" dirty="0">
                <a:latin typeface="Times New Roman" panose="02020603050405020304" pitchFamily="18" charset="0"/>
                <a:cs typeface="Times New Roman" panose="02020603050405020304" pitchFamily="18" charset="0"/>
              </a:rPr>
              <a:t>worksheet</a:t>
            </a:r>
            <a:r>
              <a:rPr lang="en-US" altLang="zh-CN" sz="2000" dirty="0">
                <a:latin typeface="Times New Roman" panose="02020603050405020304" pitchFamily="18" charset="0"/>
                <a:cs typeface="Times New Roman" panose="02020603050405020304" pitchFamily="18" charset="0"/>
              </a:rPr>
              <a:t/>
            </a:r>
            <a:br>
              <a:rPr lang="en-US" altLang="zh-CN" sz="2000" dirty="0">
                <a:latin typeface="Times New Roman" panose="02020603050405020304" pitchFamily="18" charset="0"/>
                <a:cs typeface="Times New Roman" panose="02020603050405020304" pitchFamily="18" charset="0"/>
              </a:rPr>
            </a:br>
            <a:r>
              <a:rPr lang="en-US" altLang="zh-CN" sz="2000" dirty="0" err="1">
                <a:latin typeface="Times New Roman" panose="02020603050405020304" pitchFamily="18" charset="0"/>
                <a:cs typeface="Times New Roman" panose="02020603050405020304" pitchFamily="18" charset="0"/>
              </a:rPr>
              <a:t>worksheet.title</a:t>
            </a:r>
            <a:r>
              <a:rPr lang="en-US" altLang="zh-CN"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mysheet</a:t>
            </a:r>
            <a:r>
              <a:rPr lang="en-US" altLang="zh-CN" sz="20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a:r>
            <a:br>
              <a:rPr lang="en-US" altLang="zh-CN" sz="2400"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Project=['</a:t>
            </a:r>
            <a:r>
              <a:rPr lang="zh-CN" altLang="en-US" sz="2000" dirty="0">
                <a:latin typeface="Times New Roman" panose="02020603050405020304" pitchFamily="18" charset="0"/>
                <a:cs typeface="Times New Roman" panose="02020603050405020304" pitchFamily="18" charset="0"/>
              </a:rPr>
              <a:t>各省市</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工资性收入</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家庭经营纯收入</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财产性收入</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转移性收入</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食品</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衣着</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居住</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家庭设备及服务</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交通和通讯</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文教、娱乐用品及服务</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医疗保健</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其他商品及服务</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r>
            <a:br>
              <a:rPr lang="zh-CN" altLang="en-US" sz="2000"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for </a:t>
            </a:r>
            <a:r>
              <a:rPr lang="en-US" altLang="zh-CN" sz="2000" dirty="0" err="1">
                <a:latin typeface="Times New Roman" panose="02020603050405020304" pitchFamily="18" charset="0"/>
                <a:cs typeface="Times New Roman" panose="02020603050405020304" pitchFamily="18" charset="0"/>
              </a:rPr>
              <a:t>i</a:t>
            </a:r>
            <a:r>
              <a:rPr lang="en-US" altLang="zh-CN" sz="2000" dirty="0">
                <a:latin typeface="Times New Roman" panose="02020603050405020304" pitchFamily="18" charset="0"/>
                <a:cs typeface="Times New Roman" panose="02020603050405020304" pitchFamily="18" charset="0"/>
              </a:rPr>
              <a:t> in range(</a:t>
            </a:r>
            <a:r>
              <a:rPr lang="en-US" altLang="zh-CN" sz="2000" dirty="0" err="1">
                <a:latin typeface="Times New Roman" panose="02020603050405020304" pitchFamily="18" charset="0"/>
                <a:cs typeface="Times New Roman" panose="02020603050405020304" pitchFamily="18" charset="0"/>
              </a:rPr>
              <a:t>len</a:t>
            </a:r>
            <a:r>
              <a:rPr lang="en-US" altLang="zh-CN" sz="2000" dirty="0">
                <a:latin typeface="Times New Roman" panose="02020603050405020304" pitchFamily="18" charset="0"/>
                <a:cs typeface="Times New Roman" panose="02020603050405020304" pitchFamily="18" charset="0"/>
              </a:rPr>
              <a:t>(Project)): #</a:t>
            </a:r>
            <a:r>
              <a:rPr lang="zh-CN" altLang="en-US" sz="2000" dirty="0">
                <a:latin typeface="Times New Roman" panose="02020603050405020304" pitchFamily="18" charset="0"/>
                <a:cs typeface="Times New Roman" panose="02020603050405020304" pitchFamily="18" charset="0"/>
              </a:rPr>
              <a:t>写入第一行数据，行号和列号都从</a:t>
            </a: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开始计数</a:t>
            </a:r>
            <a:r>
              <a:rPr lang="en-US" altLang="zh-CN" sz="2000" dirty="0">
                <a:latin typeface="Times New Roman" panose="02020603050405020304" pitchFamily="18" charset="0"/>
                <a:cs typeface="Times New Roman" panose="02020603050405020304" pitchFamily="18" charset="0"/>
              </a:rPr>
              <a:t/>
            </a:r>
            <a:br>
              <a:rPr lang="en-US" altLang="zh-CN" sz="2000"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worksheet.cell</a:t>
            </a:r>
            <a:r>
              <a:rPr lang="en-US" altLang="zh-CN" sz="2000" dirty="0">
                <a:latin typeface="Times New Roman" panose="02020603050405020304" pitchFamily="18" charset="0"/>
                <a:cs typeface="Times New Roman" panose="02020603050405020304" pitchFamily="18" charset="0"/>
              </a:rPr>
              <a:t>(1, i+1,Project[</a:t>
            </a:r>
            <a:r>
              <a:rPr lang="en-US" altLang="zh-CN" sz="2000" dirty="0" err="1">
                <a:latin typeface="Times New Roman" panose="02020603050405020304" pitchFamily="18" charset="0"/>
                <a:cs typeface="Times New Roman" panose="02020603050405020304" pitchFamily="18" charset="0"/>
              </a:rPr>
              <a:t>i</a:t>
            </a:r>
            <a:r>
              <a:rPr lang="en-US" altLang="zh-CN" sz="2000" dirty="0">
                <a:latin typeface="Times New Roman" panose="02020603050405020304" pitchFamily="18" charset="0"/>
                <a:cs typeface="Times New Roman" panose="02020603050405020304" pitchFamily="18" charset="0"/>
              </a:rPr>
              <a:t>])</a:t>
            </a:r>
            <a:br>
              <a:rPr lang="en-US" altLang="zh-CN" sz="2000" dirty="0">
                <a:latin typeface="Times New Roman" panose="02020603050405020304" pitchFamily="18" charset="0"/>
                <a:cs typeface="Times New Roman" panose="02020603050405020304" pitchFamily="18" charset="0"/>
              </a:rPr>
            </a:br>
            <a:r>
              <a:rPr lang="en-US" altLang="zh-CN" sz="2000" dirty="0" err="1">
                <a:latin typeface="Times New Roman" panose="02020603050405020304" pitchFamily="18" charset="0"/>
                <a:cs typeface="Times New Roman" panose="02020603050405020304" pitchFamily="18" charset="0"/>
              </a:rPr>
              <a:t>workbook.save</a:t>
            </a:r>
            <a:r>
              <a:rPr lang="en-US" altLang="zh-CN" sz="2000" dirty="0">
                <a:latin typeface="Times New Roman" panose="02020603050405020304" pitchFamily="18" charset="0"/>
                <a:cs typeface="Times New Roman" panose="02020603050405020304" pitchFamily="18" charset="0"/>
              </a:rPr>
              <a:t>(filename='</a:t>
            </a:r>
            <a:r>
              <a:rPr lang="en-US" altLang="zh-CN" sz="2000" dirty="0" err="1">
                <a:latin typeface="Times New Roman" panose="02020603050405020304" pitchFamily="18" charset="0"/>
                <a:cs typeface="Times New Roman" panose="02020603050405020304" pitchFamily="18" charset="0"/>
              </a:rPr>
              <a:t>DataSource</a:t>
            </a:r>
            <a:r>
              <a:rPr lang="en-US" altLang="zh-CN" sz="2000" dirty="0">
                <a:latin typeface="Times New Roman" panose="02020603050405020304" pitchFamily="18" charset="0"/>
                <a:cs typeface="Times New Roman" panose="02020603050405020304" pitchFamily="18" charset="0"/>
              </a:rPr>
              <a:t>\\myfile.xlsx')</a:t>
            </a:r>
            <a:br>
              <a:rPr lang="en-US" altLang="zh-CN" sz="2000" dirty="0">
                <a:latin typeface="Times New Roman" panose="02020603050405020304" pitchFamily="18" charset="0"/>
                <a:cs typeface="Times New Roman" panose="02020603050405020304" pitchFamily="18" charset="0"/>
              </a:rPr>
            </a:br>
            <a:r>
              <a:rPr lang="en-US" altLang="zh-CN" sz="2400" b="1" dirty="0">
                <a:latin typeface="Times New Roman" panose="02020603050405020304" pitchFamily="18" charset="0"/>
                <a:cs typeface="Times New Roman" panose="02020603050405020304" pitchFamily="18" charset="0"/>
              </a:rPr>
              <a:t/>
            </a:r>
            <a:br>
              <a:rPr lang="en-US" altLang="zh-CN" sz="2400" b="1" dirty="0">
                <a:latin typeface="Times New Roman" panose="02020603050405020304" pitchFamily="18" charset="0"/>
                <a:cs typeface="Times New Roman" panose="02020603050405020304" pitchFamily="18" charset="0"/>
              </a:rPr>
            </a:br>
            <a:r>
              <a:rPr lang="en-US" altLang="zh-CN" sz="2400" b="1" dirty="0">
                <a:latin typeface="Times New Roman" panose="02020603050405020304" pitchFamily="18" charset="0"/>
                <a:cs typeface="Times New Roman" panose="02020603050405020304" pitchFamily="18" charset="0"/>
              </a:rPr>
              <a:t/>
            </a:r>
            <a:br>
              <a:rPr lang="en-US" altLang="zh-CN" sz="2400" b="1" dirty="0">
                <a:latin typeface="Times New Roman" panose="02020603050405020304" pitchFamily="18" charset="0"/>
                <a:cs typeface="Times New Roman" panose="02020603050405020304" pitchFamily="18" charset="0"/>
              </a:rPr>
            </a:br>
            <a:r>
              <a:rPr lang="en-US" altLang="zh-CN" sz="2400" b="1" dirty="0">
                <a:latin typeface="Times New Roman" panose="02020603050405020304" pitchFamily="18" charset="0"/>
                <a:cs typeface="Times New Roman" panose="02020603050405020304" pitchFamily="18" charset="0"/>
              </a:rPr>
              <a:t/>
            </a:r>
            <a:br>
              <a:rPr lang="en-US" altLang="zh-CN" sz="2400" b="1" dirty="0">
                <a:latin typeface="Times New Roman" panose="02020603050405020304" pitchFamily="18" charset="0"/>
                <a:cs typeface="Times New Roman" panose="02020603050405020304" pitchFamily="18" charset="0"/>
              </a:rPr>
            </a:br>
            <a:r>
              <a:rPr lang="en-US" altLang="zh-CN" sz="2400" b="1" dirty="0">
                <a:latin typeface="Times New Roman" panose="02020603050405020304" pitchFamily="18" charset="0"/>
                <a:cs typeface="Times New Roman" panose="02020603050405020304" pitchFamily="18" charset="0"/>
              </a:rPr>
              <a:t/>
            </a:r>
            <a:br>
              <a:rPr lang="en-US" altLang="zh-CN" sz="2400" b="1" dirty="0">
                <a:latin typeface="Times New Roman" panose="02020603050405020304" pitchFamily="18" charset="0"/>
                <a:cs typeface="Times New Roman" panose="02020603050405020304" pitchFamily="18" charset="0"/>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zh-CN" altLang="en-US" sz="1600" b="1" dirty="0">
                <a:latin typeface="+mj-ea"/>
                <a:cs typeface="Times New Roman"/>
              </a:rPr>
              <a:t/>
            </a:r>
            <a:br>
              <a:rPr lang="zh-CN" altLang="en-US" sz="1600" b="1" dirty="0">
                <a:latin typeface="+mj-ea"/>
                <a:cs typeface="Times New Roman"/>
              </a:rPr>
            </a:br>
            <a:endParaRPr lang="en-US" altLang="zh-CN" sz="1600" dirty="0">
              <a:latin typeface="+mj-ea"/>
              <a:cs typeface="Times New Roman"/>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2800" b="1" dirty="0">
                <a:solidFill>
                  <a:schemeClr val="bg1"/>
                </a:solidFill>
                <a:latin typeface="Times New Roman"/>
                <a:cs typeface="Times New Roman"/>
              </a:rPr>
              <a:t>Python</a:t>
            </a:r>
            <a:r>
              <a:rPr lang="zh-CN" altLang="en-US" sz="2800" b="1" dirty="0">
                <a:solidFill>
                  <a:schemeClr val="bg1"/>
                </a:solidFill>
                <a:latin typeface="Times New Roman"/>
                <a:cs typeface="Times New Roman"/>
              </a:rPr>
              <a:t>实践</a:t>
            </a:r>
            <a:endParaRPr lang="en-US" altLang="zh-CN" sz="2800" b="1" dirty="0">
              <a:solidFill>
                <a:schemeClr val="bg1"/>
              </a:solidFill>
              <a:latin typeface="Times New Roman"/>
              <a:cs typeface="Times New Roman"/>
            </a:endParaRPr>
          </a:p>
        </p:txBody>
      </p:sp>
      <p:pic>
        <p:nvPicPr>
          <p:cNvPr id="3" name="图片 2"/>
          <p:cNvPicPr>
            <a:picLocks noChangeAspect="1"/>
          </p:cNvPicPr>
          <p:nvPr/>
        </p:nvPicPr>
        <p:blipFill>
          <a:blip r:embed="rId9"/>
          <a:stretch>
            <a:fillRect/>
          </a:stretch>
        </p:blipFill>
        <p:spPr>
          <a:xfrm>
            <a:off x="330200" y="6029324"/>
            <a:ext cx="8434458" cy="401955"/>
          </a:xfrm>
          <a:prstGeom prst="rect">
            <a:avLst/>
          </a:prstGeom>
        </p:spPr>
      </p:pic>
    </p:spTree>
    <p:extLst>
      <p:ext uri="{BB962C8B-B14F-4D97-AF65-F5344CB8AC3E}">
        <p14:creationId xmlns:p14="http://schemas.microsoft.com/office/powerpoint/2010/main" val="36696770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4518412"/>
            <a:ext cx="8915400" cy="909927"/>
          </a:xfrm>
        </p:spPr>
        <p:txBody>
          <a:bodyPr>
            <a:noAutofit/>
          </a:bodyPr>
          <a:lstStyle/>
          <a:p>
            <a:pPr marL="285750" indent="-285750" algn="l">
              <a:buFont typeface="Wingdings" panose="05000000000000000000" pitchFamily="2" charset="2"/>
              <a:buChar char="n"/>
            </a:pPr>
            <a:r>
              <a:rPr lang="en-US" altLang="zh-CN" sz="2400" b="1" dirty="0">
                <a:latin typeface="Times New Roman" panose="02020603050405020304" pitchFamily="18" charset="0"/>
                <a:cs typeface="Times New Roman" panose="02020603050405020304" pitchFamily="18" charset="0"/>
              </a:rPr>
              <a:t>Python</a:t>
            </a:r>
            <a:r>
              <a:rPr lang="zh-CN" altLang="en-US" sz="2400" b="1" dirty="0">
                <a:latin typeface="Times New Roman" panose="02020603050405020304" pitchFamily="18" charset="0"/>
                <a:cs typeface="Times New Roman" panose="02020603050405020304" pitchFamily="18" charset="0"/>
              </a:rPr>
              <a:t>连接数据库</a:t>
            </a:r>
            <a:r>
              <a:rPr lang="en-US" altLang="zh-CN" sz="2400" b="1" dirty="0">
                <a:latin typeface="+mj-ea"/>
                <a:cs typeface="Times New Roman"/>
              </a:rPr>
              <a:t/>
            </a:r>
            <a:br>
              <a:rPr lang="en-US" altLang="zh-CN" sz="2400" b="1" dirty="0">
                <a:latin typeface="+mj-ea"/>
                <a:cs typeface="Times New Roman"/>
              </a:rPr>
            </a:br>
            <a:r>
              <a:rPr lang="en-US" altLang="zh-CN" sz="1800" b="0" i="0" dirty="0">
                <a:effectLst/>
                <a:latin typeface="Times New Roman" panose="02020603050405020304" pitchFamily="18" charset="0"/>
                <a:cs typeface="Times New Roman" panose="02020603050405020304" pitchFamily="18" charset="0"/>
              </a:rPr>
              <a:t>python</a:t>
            </a:r>
            <a:r>
              <a:rPr lang="zh-CN" altLang="en-US" sz="1800" b="0" i="0" dirty="0">
                <a:effectLst/>
                <a:latin typeface="Times New Roman" panose="02020603050405020304" pitchFamily="18" charset="0"/>
                <a:cs typeface="Times New Roman" panose="02020603050405020304" pitchFamily="18" charset="0"/>
              </a:rPr>
              <a:t>连接微软的</a:t>
            </a:r>
            <a:r>
              <a:rPr lang="en-US" altLang="zh-CN" sz="1800" b="0" i="0" dirty="0" err="1">
                <a:effectLst/>
                <a:latin typeface="Times New Roman" panose="02020603050405020304" pitchFamily="18" charset="0"/>
                <a:cs typeface="Times New Roman" panose="02020603050405020304" pitchFamily="18" charset="0"/>
              </a:rPr>
              <a:t>sql</a:t>
            </a:r>
            <a:r>
              <a:rPr lang="en-US" altLang="zh-CN" sz="1800" b="0" i="0" dirty="0">
                <a:effectLst/>
                <a:latin typeface="Times New Roman" panose="02020603050405020304" pitchFamily="18" charset="0"/>
                <a:cs typeface="Times New Roman" panose="02020603050405020304" pitchFamily="18" charset="0"/>
              </a:rPr>
              <a:t> server</a:t>
            </a:r>
            <a:r>
              <a:rPr lang="zh-CN" altLang="en-US" sz="1800" b="0" i="0" dirty="0">
                <a:effectLst/>
                <a:latin typeface="Times New Roman" panose="02020603050405020304" pitchFamily="18" charset="0"/>
                <a:cs typeface="Times New Roman" panose="02020603050405020304" pitchFamily="18" charset="0"/>
              </a:rPr>
              <a:t>数据库用的第三方模块叫做</a:t>
            </a:r>
            <a:r>
              <a:rPr lang="en-US" altLang="zh-CN" sz="1800" b="0" i="0" dirty="0" err="1">
                <a:effectLst/>
                <a:latin typeface="Times New Roman" panose="02020603050405020304" pitchFamily="18" charset="0"/>
                <a:cs typeface="Times New Roman" panose="02020603050405020304" pitchFamily="18" charset="0"/>
              </a:rPr>
              <a:t>pymssql</a:t>
            </a:r>
            <a:r>
              <a:rPr lang="zh-CN" altLang="en-US" sz="1800" b="0" i="0" dirty="0">
                <a:effectLst/>
                <a:latin typeface="Times New Roman" panose="02020603050405020304" pitchFamily="18" charset="0"/>
                <a:cs typeface="Times New Roman" panose="02020603050405020304" pitchFamily="18" charset="0"/>
              </a:rPr>
              <a:t>（</a:t>
            </a:r>
            <a:r>
              <a:rPr lang="en-US" altLang="zh-CN" sz="1800" b="0" i="0" dirty="0">
                <a:effectLst/>
                <a:latin typeface="Times New Roman" panose="02020603050405020304" pitchFamily="18" charset="0"/>
                <a:cs typeface="Times New Roman" panose="02020603050405020304" pitchFamily="18" charset="0"/>
              </a:rPr>
              <a:t>document</a:t>
            </a:r>
            <a:r>
              <a:rPr lang="zh-CN" altLang="en-US" sz="1800" b="0" i="0" dirty="0">
                <a:effectLst/>
                <a:latin typeface="Times New Roman" panose="02020603050405020304" pitchFamily="18" charset="0"/>
                <a:cs typeface="Times New Roman" panose="02020603050405020304" pitchFamily="18" charset="0"/>
              </a:rPr>
              <a:t>：</a:t>
            </a:r>
            <a:r>
              <a:rPr lang="en-US" altLang="zh-CN" sz="1800" b="0" i="0" dirty="0">
                <a:effectLst/>
                <a:latin typeface="Times New Roman" panose="02020603050405020304" pitchFamily="18" charset="0"/>
                <a:cs typeface="Times New Roman" panose="02020603050405020304" pitchFamily="18" charset="0"/>
              </a:rPr>
              <a:t>http://www.pymssql.org/en/stable/index.html</a:t>
            </a:r>
            <a:r>
              <a:rPr lang="zh-CN" altLang="en-US" sz="1800" b="0" i="0" dirty="0">
                <a:effectLst/>
                <a:latin typeface="Times New Roman" panose="02020603050405020304" pitchFamily="18" charset="0"/>
                <a:cs typeface="Times New Roman" panose="02020603050405020304" pitchFamily="18" charset="0"/>
              </a:rPr>
              <a:t>）。</a:t>
            </a:r>
            <a:r>
              <a:rPr lang="en-US" altLang="zh-CN" sz="1800" b="1" dirty="0">
                <a:latin typeface="Times New Roman" panose="02020603050405020304" pitchFamily="18" charset="0"/>
                <a:cs typeface="Times New Roman" panose="02020603050405020304" pitchFamily="18" charset="0"/>
              </a:rPr>
              <a:t/>
            </a:r>
            <a:br>
              <a:rPr lang="en-US" altLang="zh-CN" sz="1800" b="1" dirty="0">
                <a:latin typeface="Times New Roman" panose="02020603050405020304" pitchFamily="18" charset="0"/>
                <a:cs typeface="Times New Roman" panose="02020603050405020304" pitchFamily="18" charset="0"/>
              </a:rPr>
            </a:br>
            <a:r>
              <a:rPr lang="en-US" altLang="zh-CN" sz="1800" b="1" dirty="0">
                <a:latin typeface="Times New Roman" panose="02020603050405020304" pitchFamily="18" charset="0"/>
                <a:cs typeface="Times New Roman" panose="02020603050405020304" pitchFamily="18" charset="0"/>
              </a:rPr>
              <a:t>import </a:t>
            </a:r>
            <a:r>
              <a:rPr lang="en-US" altLang="zh-CN" sz="1800" b="1" dirty="0" err="1">
                <a:latin typeface="Times New Roman" panose="02020603050405020304" pitchFamily="18" charset="0"/>
                <a:cs typeface="Times New Roman" panose="02020603050405020304" pitchFamily="18" charset="0"/>
              </a:rPr>
              <a:t>pymssql</a:t>
            </a:r>
            <a:r>
              <a:rPr lang="en-US" altLang="zh-CN" sz="1800" b="1" dirty="0">
                <a:latin typeface="Times New Roman" panose="02020603050405020304" pitchFamily="18" charset="0"/>
                <a:cs typeface="Times New Roman" panose="02020603050405020304" pitchFamily="18" charset="0"/>
              </a:rPr>
              <a:t/>
            </a:r>
            <a:br>
              <a:rPr lang="en-US" altLang="zh-CN" sz="1800" b="1" dirty="0">
                <a:latin typeface="Times New Roman" panose="02020603050405020304" pitchFamily="18" charset="0"/>
                <a:cs typeface="Times New Roman" panose="02020603050405020304" pitchFamily="18" charset="0"/>
              </a:rPr>
            </a:br>
            <a:r>
              <a:rPr lang="en-US" altLang="zh-CN" sz="1800" b="1" dirty="0">
                <a:latin typeface="Times New Roman" panose="02020603050405020304" pitchFamily="18" charset="0"/>
                <a:cs typeface="Times New Roman" panose="02020603050405020304" pitchFamily="18" charset="0"/>
              </a:rPr>
              <a:t>conn = </a:t>
            </a:r>
            <a:r>
              <a:rPr lang="en-US" altLang="zh-CN" sz="1800" b="1" dirty="0" err="1">
                <a:latin typeface="Times New Roman" panose="02020603050405020304" pitchFamily="18" charset="0"/>
                <a:cs typeface="Times New Roman" panose="02020603050405020304" pitchFamily="18" charset="0"/>
              </a:rPr>
              <a:t>pymssql.connect</a:t>
            </a:r>
            <a:r>
              <a:rPr lang="en-US" altLang="zh-CN" sz="1800" b="1" dirty="0">
                <a:latin typeface="Times New Roman" panose="02020603050405020304" pitchFamily="18" charset="0"/>
                <a:cs typeface="Times New Roman" panose="02020603050405020304" pitchFamily="18" charset="0"/>
              </a:rPr>
              <a:t>(host='127.0.0.1',</a:t>
            </a:r>
            <a:br>
              <a:rPr lang="en-US" altLang="zh-CN" sz="1800" b="1" dirty="0">
                <a:latin typeface="Times New Roman" panose="02020603050405020304" pitchFamily="18" charset="0"/>
                <a:cs typeface="Times New Roman" panose="02020603050405020304" pitchFamily="18" charset="0"/>
              </a:rPr>
            </a:br>
            <a:r>
              <a:rPr lang="en-US" altLang="zh-CN" sz="1800" b="1" dirty="0">
                <a:latin typeface="Times New Roman" panose="02020603050405020304" pitchFamily="18" charset="0"/>
                <a:cs typeface="Times New Roman" panose="02020603050405020304" pitchFamily="18" charset="0"/>
              </a:rPr>
              <a:t>            user='</a:t>
            </a:r>
            <a:r>
              <a:rPr lang="en-US" altLang="zh-CN" sz="1800" b="1" dirty="0" err="1">
                <a:latin typeface="Times New Roman" panose="02020603050405020304" pitchFamily="18" charset="0"/>
                <a:cs typeface="Times New Roman" panose="02020603050405020304" pitchFamily="18" charset="0"/>
              </a:rPr>
              <a:t>sa</a:t>
            </a:r>
            <a:r>
              <a:rPr lang="en-US" altLang="zh-CN" sz="1800" b="1" dirty="0">
                <a:latin typeface="Times New Roman" panose="02020603050405020304" pitchFamily="18" charset="0"/>
                <a:cs typeface="Times New Roman" panose="02020603050405020304" pitchFamily="18" charset="0"/>
              </a:rPr>
              <a:t>',</a:t>
            </a:r>
            <a:br>
              <a:rPr lang="en-US" altLang="zh-CN" sz="1800" b="1" dirty="0">
                <a:latin typeface="Times New Roman" panose="02020603050405020304" pitchFamily="18" charset="0"/>
                <a:cs typeface="Times New Roman" panose="02020603050405020304" pitchFamily="18" charset="0"/>
              </a:rPr>
            </a:br>
            <a:r>
              <a:rPr lang="en-US" altLang="zh-CN" sz="1800" b="1" dirty="0">
                <a:latin typeface="Times New Roman" panose="02020603050405020304" pitchFamily="18" charset="0"/>
                <a:cs typeface="Times New Roman" panose="02020603050405020304" pitchFamily="18" charset="0"/>
              </a:rPr>
              <a:t>            password='123',</a:t>
            </a:r>
            <a:br>
              <a:rPr lang="en-US" altLang="zh-CN" sz="1800" b="1" dirty="0">
                <a:latin typeface="Times New Roman" panose="02020603050405020304" pitchFamily="18" charset="0"/>
                <a:cs typeface="Times New Roman" panose="02020603050405020304" pitchFamily="18" charset="0"/>
              </a:rPr>
            </a:br>
            <a:r>
              <a:rPr lang="en-US" altLang="zh-CN" sz="1800" b="1" dirty="0">
                <a:latin typeface="Times New Roman" panose="02020603050405020304" pitchFamily="18" charset="0"/>
                <a:cs typeface="Times New Roman" panose="02020603050405020304" pitchFamily="18" charset="0"/>
              </a:rPr>
              <a:t>            database='</a:t>
            </a:r>
            <a:r>
              <a:rPr lang="en-US" altLang="zh-CN" sz="1800" b="1" dirty="0" err="1">
                <a:latin typeface="Times New Roman" panose="02020603050405020304" pitchFamily="18" charset="0"/>
                <a:cs typeface="Times New Roman" panose="02020603050405020304" pitchFamily="18" charset="0"/>
              </a:rPr>
              <a:t>SQLTest</a:t>
            </a:r>
            <a:r>
              <a:rPr lang="en-US" altLang="zh-CN" sz="1800" b="1" dirty="0">
                <a:latin typeface="Times New Roman" panose="02020603050405020304" pitchFamily="18" charset="0"/>
                <a:cs typeface="Times New Roman" panose="02020603050405020304" pitchFamily="18" charset="0"/>
              </a:rPr>
              <a:t>',</a:t>
            </a:r>
            <a:br>
              <a:rPr lang="en-US" altLang="zh-CN" sz="1800" b="1" dirty="0">
                <a:latin typeface="Times New Roman" panose="02020603050405020304" pitchFamily="18" charset="0"/>
                <a:cs typeface="Times New Roman" panose="02020603050405020304" pitchFamily="18" charset="0"/>
              </a:rPr>
            </a:br>
            <a:r>
              <a:rPr lang="en-US" altLang="zh-CN" sz="1800" b="1" dirty="0">
                <a:latin typeface="Times New Roman" panose="02020603050405020304" pitchFamily="18" charset="0"/>
                <a:cs typeface="Times New Roman" panose="02020603050405020304" pitchFamily="18" charset="0"/>
              </a:rPr>
              <a:t>            charset='utf8')</a:t>
            </a:r>
            <a:br>
              <a:rPr lang="en-US" altLang="zh-CN" sz="1800" b="1" dirty="0">
                <a:latin typeface="Times New Roman" panose="02020603050405020304" pitchFamily="18" charset="0"/>
                <a:cs typeface="Times New Roman" panose="02020603050405020304" pitchFamily="18" charset="0"/>
              </a:rPr>
            </a:br>
            <a:r>
              <a:rPr lang="en-US" altLang="zh-CN" sz="1800" b="1" dirty="0">
                <a:latin typeface="Times New Roman" panose="02020603050405020304" pitchFamily="18" charset="0"/>
                <a:cs typeface="Times New Roman" panose="02020603050405020304" pitchFamily="18" charset="0"/>
              </a:rPr>
              <a:t>#</a:t>
            </a:r>
            <a:r>
              <a:rPr lang="zh-CN" altLang="en-US" sz="1800" b="1" dirty="0">
                <a:latin typeface="Times New Roman" panose="02020603050405020304" pitchFamily="18" charset="0"/>
                <a:cs typeface="Times New Roman" panose="02020603050405020304" pitchFamily="18" charset="0"/>
              </a:rPr>
              <a:t>查看连接是否成功</a:t>
            </a:r>
            <a:br>
              <a:rPr lang="zh-CN" altLang="en-US" sz="1800" b="1" dirty="0">
                <a:latin typeface="Times New Roman" panose="02020603050405020304" pitchFamily="18" charset="0"/>
                <a:cs typeface="Times New Roman" panose="02020603050405020304" pitchFamily="18" charset="0"/>
              </a:rPr>
            </a:br>
            <a:r>
              <a:rPr lang="en-US" altLang="zh-CN" sz="1800" b="1" dirty="0">
                <a:latin typeface="Times New Roman" panose="02020603050405020304" pitchFamily="18" charset="0"/>
                <a:cs typeface="Times New Roman" panose="02020603050405020304" pitchFamily="18" charset="0"/>
              </a:rPr>
              <a:t>cursor = </a:t>
            </a:r>
            <a:r>
              <a:rPr lang="en-US" altLang="zh-CN" sz="1800" b="1" dirty="0" err="1">
                <a:latin typeface="Times New Roman" panose="02020603050405020304" pitchFamily="18" charset="0"/>
                <a:cs typeface="Times New Roman" panose="02020603050405020304" pitchFamily="18" charset="0"/>
              </a:rPr>
              <a:t>conn.cursor</a:t>
            </a:r>
            <a:r>
              <a:rPr lang="en-US" altLang="zh-CN" sz="1800" b="1" dirty="0">
                <a:latin typeface="Times New Roman" panose="02020603050405020304" pitchFamily="18" charset="0"/>
                <a:cs typeface="Times New Roman" panose="02020603050405020304" pitchFamily="18" charset="0"/>
              </a:rPr>
              <a:t>()</a:t>
            </a:r>
            <a:br>
              <a:rPr lang="en-US" altLang="zh-CN" sz="1800" b="1" dirty="0">
                <a:latin typeface="Times New Roman" panose="02020603050405020304" pitchFamily="18" charset="0"/>
                <a:cs typeface="Times New Roman" panose="02020603050405020304" pitchFamily="18" charset="0"/>
              </a:rPr>
            </a:br>
            <a:r>
              <a:rPr lang="en-US" altLang="zh-CN" sz="1800" b="1" dirty="0" err="1">
                <a:latin typeface="Times New Roman" panose="02020603050405020304" pitchFamily="18" charset="0"/>
                <a:cs typeface="Times New Roman" panose="02020603050405020304" pitchFamily="18" charset="0"/>
              </a:rPr>
              <a:t>sql</a:t>
            </a:r>
            <a:r>
              <a:rPr lang="en-US" altLang="zh-CN" sz="1800" b="1" dirty="0">
                <a:latin typeface="Times New Roman" panose="02020603050405020304" pitchFamily="18" charset="0"/>
                <a:cs typeface="Times New Roman" panose="02020603050405020304" pitchFamily="18" charset="0"/>
              </a:rPr>
              <a:t> = 'select * from student'</a:t>
            </a:r>
            <a:br>
              <a:rPr lang="en-US" altLang="zh-CN" sz="1800" b="1" dirty="0">
                <a:latin typeface="Times New Roman" panose="02020603050405020304" pitchFamily="18" charset="0"/>
                <a:cs typeface="Times New Roman" panose="02020603050405020304" pitchFamily="18" charset="0"/>
              </a:rPr>
            </a:br>
            <a:r>
              <a:rPr lang="en-US" altLang="zh-CN" sz="1800" b="1" dirty="0" err="1">
                <a:latin typeface="Times New Roman" panose="02020603050405020304" pitchFamily="18" charset="0"/>
                <a:cs typeface="Times New Roman" panose="02020603050405020304" pitchFamily="18" charset="0"/>
              </a:rPr>
              <a:t>cursor.execute</a:t>
            </a:r>
            <a:r>
              <a:rPr lang="en-US" altLang="zh-CN" sz="1800" b="1" dirty="0">
                <a:latin typeface="Times New Roman" panose="02020603050405020304" pitchFamily="18" charset="0"/>
                <a:cs typeface="Times New Roman" panose="02020603050405020304" pitchFamily="18" charset="0"/>
              </a:rPr>
              <a:t>(</a:t>
            </a:r>
            <a:r>
              <a:rPr lang="en-US" altLang="zh-CN" sz="1800" b="1" dirty="0" err="1">
                <a:latin typeface="Times New Roman" panose="02020603050405020304" pitchFamily="18" charset="0"/>
                <a:cs typeface="Times New Roman" panose="02020603050405020304" pitchFamily="18" charset="0"/>
              </a:rPr>
              <a:t>sql</a:t>
            </a:r>
            <a:r>
              <a:rPr lang="en-US" altLang="zh-CN" sz="1800" b="1" dirty="0">
                <a:latin typeface="Times New Roman" panose="02020603050405020304" pitchFamily="18" charset="0"/>
                <a:cs typeface="Times New Roman" panose="02020603050405020304" pitchFamily="18" charset="0"/>
              </a:rPr>
              <a:t>)</a:t>
            </a:r>
            <a:br>
              <a:rPr lang="en-US" altLang="zh-CN" sz="1800" b="1" dirty="0">
                <a:latin typeface="Times New Roman" panose="02020603050405020304" pitchFamily="18" charset="0"/>
                <a:cs typeface="Times New Roman" panose="02020603050405020304" pitchFamily="18" charset="0"/>
              </a:rPr>
            </a:br>
            <a:r>
              <a:rPr lang="en-US" altLang="zh-CN" sz="1800" b="1" dirty="0">
                <a:latin typeface="Times New Roman" panose="02020603050405020304" pitchFamily="18" charset="0"/>
                <a:cs typeface="Times New Roman" panose="02020603050405020304" pitchFamily="18" charset="0"/>
              </a:rPr>
              <a:t>#</a:t>
            </a:r>
            <a:r>
              <a:rPr lang="zh-CN" altLang="en-US" sz="1800" b="1" dirty="0">
                <a:latin typeface="Times New Roman" panose="02020603050405020304" pitchFamily="18" charset="0"/>
                <a:cs typeface="Times New Roman" panose="02020603050405020304" pitchFamily="18" charset="0"/>
              </a:rPr>
              <a:t>用一个</a:t>
            </a:r>
            <a:r>
              <a:rPr lang="en-US" altLang="zh-CN" sz="1800" b="1" dirty="0" err="1">
                <a:latin typeface="Times New Roman" panose="02020603050405020304" pitchFamily="18" charset="0"/>
                <a:cs typeface="Times New Roman" panose="02020603050405020304" pitchFamily="18" charset="0"/>
              </a:rPr>
              <a:t>rs</a:t>
            </a:r>
            <a:r>
              <a:rPr lang="zh-CN" altLang="en-US" sz="1800" b="1" dirty="0">
                <a:latin typeface="Times New Roman" panose="02020603050405020304" pitchFamily="18" charset="0"/>
                <a:cs typeface="Times New Roman" panose="02020603050405020304" pitchFamily="18" charset="0"/>
              </a:rPr>
              <a:t>变量获取数据</a:t>
            </a:r>
            <a:br>
              <a:rPr lang="zh-CN" altLang="en-US" sz="1800" b="1" dirty="0">
                <a:latin typeface="Times New Roman" panose="02020603050405020304" pitchFamily="18" charset="0"/>
                <a:cs typeface="Times New Roman" panose="02020603050405020304" pitchFamily="18" charset="0"/>
              </a:rPr>
            </a:br>
            <a:r>
              <a:rPr lang="en-US" altLang="zh-CN" sz="1800" b="1" dirty="0" err="1">
                <a:latin typeface="Times New Roman" panose="02020603050405020304" pitchFamily="18" charset="0"/>
                <a:cs typeface="Times New Roman" panose="02020603050405020304" pitchFamily="18" charset="0"/>
              </a:rPr>
              <a:t>rs</a:t>
            </a:r>
            <a:r>
              <a:rPr lang="en-US" altLang="zh-CN" sz="1800" b="1" dirty="0">
                <a:latin typeface="Times New Roman" panose="02020603050405020304" pitchFamily="18" charset="0"/>
                <a:cs typeface="Times New Roman" panose="02020603050405020304" pitchFamily="18" charset="0"/>
              </a:rPr>
              <a:t> = </a:t>
            </a:r>
            <a:r>
              <a:rPr lang="en-US" altLang="zh-CN" sz="1800" b="1" dirty="0" err="1">
                <a:latin typeface="Times New Roman" panose="02020603050405020304" pitchFamily="18" charset="0"/>
                <a:cs typeface="Times New Roman" panose="02020603050405020304" pitchFamily="18" charset="0"/>
              </a:rPr>
              <a:t>cursor.fetchall</a:t>
            </a:r>
            <a:r>
              <a:rPr lang="en-US" altLang="zh-CN" sz="1800" b="1" dirty="0">
                <a:latin typeface="Times New Roman" panose="02020603050405020304" pitchFamily="18" charset="0"/>
                <a:cs typeface="Times New Roman" panose="02020603050405020304" pitchFamily="18" charset="0"/>
              </a:rPr>
              <a:t>()</a:t>
            </a:r>
            <a:br>
              <a:rPr lang="en-US" altLang="zh-CN" sz="1800" b="1" dirty="0">
                <a:latin typeface="Times New Roman" panose="02020603050405020304" pitchFamily="18" charset="0"/>
                <a:cs typeface="Times New Roman" panose="02020603050405020304" pitchFamily="18" charset="0"/>
              </a:rPr>
            </a:br>
            <a:r>
              <a:rPr lang="en-US" altLang="zh-CN" sz="1800" b="1" dirty="0">
                <a:latin typeface="Times New Roman" panose="02020603050405020304" pitchFamily="18" charset="0"/>
                <a:cs typeface="Times New Roman" panose="02020603050405020304" pitchFamily="18" charset="0"/>
              </a:rPr>
              <a:t>print(</a:t>
            </a:r>
            <a:r>
              <a:rPr lang="en-US" altLang="zh-CN" sz="1800" b="1" dirty="0" err="1">
                <a:latin typeface="Times New Roman" panose="02020603050405020304" pitchFamily="18" charset="0"/>
                <a:cs typeface="Times New Roman" panose="02020603050405020304" pitchFamily="18" charset="0"/>
              </a:rPr>
              <a:t>rs</a:t>
            </a:r>
            <a:r>
              <a:rPr lang="en-US" altLang="zh-CN" sz="1800" b="1" dirty="0">
                <a:latin typeface="Times New Roman" panose="02020603050405020304" pitchFamily="18" charset="0"/>
                <a:cs typeface="Times New Roman" panose="02020603050405020304" pitchFamily="18" charset="0"/>
              </a:rPr>
              <a:t>)</a:t>
            </a:r>
            <a:br>
              <a:rPr lang="en-US" altLang="zh-CN" sz="1800" b="1" dirty="0">
                <a:latin typeface="Times New Roman" panose="02020603050405020304" pitchFamily="18" charset="0"/>
                <a:cs typeface="Times New Roman" panose="02020603050405020304" pitchFamily="18" charset="0"/>
              </a:rPr>
            </a:br>
            <a:r>
              <a:rPr lang="en-US" altLang="zh-CN" sz="2400" b="1" dirty="0">
                <a:latin typeface="Times New Roman" panose="02020603050405020304" pitchFamily="18" charset="0"/>
                <a:cs typeface="Times New Roman" panose="02020603050405020304" pitchFamily="18" charset="0"/>
              </a:rPr>
              <a:t/>
            </a:r>
            <a:br>
              <a:rPr lang="en-US" altLang="zh-CN" sz="2400" b="1" dirty="0">
                <a:latin typeface="Times New Roman" panose="02020603050405020304" pitchFamily="18" charset="0"/>
                <a:cs typeface="Times New Roman" panose="02020603050405020304" pitchFamily="18" charset="0"/>
              </a:rPr>
            </a:br>
            <a:r>
              <a:rPr lang="en-US" altLang="zh-CN" sz="2400" b="1" dirty="0">
                <a:latin typeface="Times New Roman" panose="02020603050405020304" pitchFamily="18" charset="0"/>
                <a:cs typeface="Times New Roman" panose="02020603050405020304" pitchFamily="18" charset="0"/>
              </a:rPr>
              <a:t/>
            </a:r>
            <a:br>
              <a:rPr lang="en-US" altLang="zh-CN" sz="2400" b="1" dirty="0">
                <a:latin typeface="Times New Roman" panose="02020603050405020304" pitchFamily="18" charset="0"/>
                <a:cs typeface="Times New Roman" panose="02020603050405020304" pitchFamily="18" charset="0"/>
              </a:rPr>
            </a:br>
            <a:r>
              <a:rPr lang="en-US" altLang="zh-CN" sz="2400" b="1" dirty="0">
                <a:latin typeface="Times New Roman" panose="02020603050405020304" pitchFamily="18" charset="0"/>
                <a:cs typeface="Times New Roman" panose="02020603050405020304" pitchFamily="18" charset="0"/>
              </a:rPr>
              <a:t/>
            </a:r>
            <a:br>
              <a:rPr lang="en-US" altLang="zh-CN" sz="2400" b="1" dirty="0">
                <a:latin typeface="Times New Roman" panose="02020603050405020304" pitchFamily="18" charset="0"/>
                <a:cs typeface="Times New Roman" panose="02020603050405020304" pitchFamily="18" charset="0"/>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zh-CN" altLang="en-US" sz="1600" b="1" dirty="0">
                <a:latin typeface="+mj-ea"/>
                <a:cs typeface="Times New Roman"/>
              </a:rPr>
              <a:t/>
            </a:r>
            <a:br>
              <a:rPr lang="zh-CN" altLang="en-US" sz="1600" b="1" dirty="0">
                <a:latin typeface="+mj-ea"/>
                <a:cs typeface="Times New Roman"/>
              </a:rPr>
            </a:br>
            <a:endParaRPr lang="en-US" altLang="zh-CN" sz="1600" dirty="0">
              <a:latin typeface="+mj-ea"/>
              <a:cs typeface="Times New Roman"/>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2800" b="1" dirty="0">
                <a:solidFill>
                  <a:schemeClr val="bg1"/>
                </a:solidFill>
                <a:latin typeface="Times New Roman"/>
                <a:cs typeface="Times New Roman"/>
              </a:rPr>
              <a:t>Python</a:t>
            </a:r>
            <a:r>
              <a:rPr lang="zh-CN" altLang="en-US" sz="2800" b="1" dirty="0">
                <a:solidFill>
                  <a:schemeClr val="bg1"/>
                </a:solidFill>
                <a:latin typeface="Times New Roman"/>
                <a:cs typeface="Times New Roman"/>
              </a:rPr>
              <a:t>实践</a:t>
            </a:r>
            <a:endParaRPr lang="en-US" altLang="zh-CN" sz="2800" b="1" dirty="0">
              <a:solidFill>
                <a:schemeClr val="bg1"/>
              </a:solidFill>
              <a:latin typeface="Times New Roman"/>
              <a:cs typeface="Times New Roman"/>
            </a:endParaRPr>
          </a:p>
        </p:txBody>
      </p:sp>
      <p:pic>
        <p:nvPicPr>
          <p:cNvPr id="6" name="图片 5">
            <a:extLst>
              <a:ext uri="{FF2B5EF4-FFF2-40B4-BE49-F238E27FC236}">
                <a16:creationId xmlns:a16="http://schemas.microsoft.com/office/drawing/2014/main" xmlns="" id="{0C6ED3F1-91C2-4449-95E2-F63358E0AFC8}"/>
              </a:ext>
            </a:extLst>
          </p:cNvPr>
          <p:cNvPicPr>
            <a:picLocks noChangeAspect="1"/>
          </p:cNvPicPr>
          <p:nvPr/>
        </p:nvPicPr>
        <p:blipFill>
          <a:blip r:embed="rId9"/>
          <a:stretch>
            <a:fillRect/>
          </a:stretch>
        </p:blipFill>
        <p:spPr>
          <a:xfrm>
            <a:off x="3086100" y="3316573"/>
            <a:ext cx="5592833" cy="2403678"/>
          </a:xfrm>
          <a:prstGeom prst="rect">
            <a:avLst/>
          </a:prstGeom>
        </p:spPr>
      </p:pic>
    </p:spTree>
    <p:extLst>
      <p:ext uri="{BB962C8B-B14F-4D97-AF65-F5344CB8AC3E}">
        <p14:creationId xmlns:p14="http://schemas.microsoft.com/office/powerpoint/2010/main" val="20099433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 y="4446974"/>
            <a:ext cx="8915400" cy="909927"/>
          </a:xfrm>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CN" sz="2400" b="1" dirty="0">
                <a:latin typeface="Times New Roman" panose="02020603050405020304" pitchFamily="18" charset="0"/>
                <a:cs typeface="Times New Roman" panose="02020603050405020304" pitchFamily="18" charset="0"/>
              </a:rPr>
              <a:t>Python</a:t>
            </a:r>
            <a:r>
              <a:rPr lang="zh-CN" altLang="en-US" sz="2400" b="1" dirty="0">
                <a:latin typeface="Times New Roman" panose="02020603050405020304" pitchFamily="18" charset="0"/>
                <a:cs typeface="Times New Roman" panose="02020603050405020304" pitchFamily="18" charset="0"/>
              </a:rPr>
              <a:t>连接数据库</a:t>
            </a:r>
            <a:r>
              <a:rPr lang="en-US" altLang="zh-CN" sz="2400" b="1" dirty="0">
                <a:latin typeface="+mj-ea"/>
                <a:cs typeface="Times New Roman"/>
              </a:rPr>
              <a:t/>
            </a:r>
            <a:br>
              <a:rPr lang="en-US" altLang="zh-CN" sz="2400" b="1" dirty="0">
                <a:latin typeface="+mj-ea"/>
                <a:cs typeface="Times New Roman"/>
              </a:rPr>
            </a:br>
            <a:r>
              <a:rPr lang="zh-CN" altLang="en-US" sz="1800" dirty="0">
                <a:latin typeface="Times New Roman" panose="02020603050405020304" pitchFamily="18" charset="0"/>
                <a:cs typeface="Times New Roman" panose="02020603050405020304" pitchFamily="18" charset="0"/>
              </a:rPr>
              <a:t>在</a:t>
            </a:r>
            <a:r>
              <a:rPr lang="en-US" altLang="zh-CN" sz="1800" dirty="0">
                <a:latin typeface="Times New Roman" panose="02020603050405020304" pitchFamily="18" charset="0"/>
                <a:cs typeface="Times New Roman" panose="02020603050405020304" pitchFamily="18" charset="0"/>
              </a:rPr>
              <a:t>python</a:t>
            </a:r>
            <a:r>
              <a:rPr lang="zh-CN" altLang="en-US" sz="1800" dirty="0">
                <a:latin typeface="Times New Roman" panose="02020603050405020304" pitchFamily="18" charset="0"/>
                <a:cs typeface="Times New Roman" panose="02020603050405020304" pitchFamily="18" charset="0"/>
              </a:rPr>
              <a:t>中，在操作完 </a:t>
            </a:r>
            <a:r>
              <a:rPr lang="en-US" altLang="zh-CN" sz="1800" b="1" dirty="0">
                <a:solidFill>
                  <a:srgbClr val="FF0000"/>
                </a:solidFill>
                <a:latin typeface="Times New Roman" panose="02020603050405020304" pitchFamily="18" charset="0"/>
                <a:cs typeface="Times New Roman" panose="02020603050405020304" pitchFamily="18" charset="0"/>
              </a:rPr>
              <a:t>“</a:t>
            </a:r>
            <a:r>
              <a:rPr lang="zh-CN" altLang="en-US" sz="1800" b="1" dirty="0">
                <a:solidFill>
                  <a:srgbClr val="FF0000"/>
                </a:solidFill>
                <a:latin typeface="Times New Roman" panose="02020603050405020304" pitchFamily="18" charset="0"/>
                <a:cs typeface="Times New Roman" panose="02020603050405020304" pitchFamily="18" charset="0"/>
              </a:rPr>
              <a:t>增删改</a:t>
            </a:r>
            <a:r>
              <a:rPr lang="en-US" altLang="zh-CN" sz="1800" b="1" dirty="0">
                <a:solidFill>
                  <a:srgbClr val="FF0000"/>
                </a:solidFill>
                <a:latin typeface="Times New Roman" panose="02020603050405020304" pitchFamily="18" charset="0"/>
                <a:cs typeface="Times New Roman" panose="02020603050405020304" pitchFamily="18" charset="0"/>
              </a:rPr>
              <a:t>” </a:t>
            </a:r>
            <a:r>
              <a:rPr lang="zh-CN" altLang="en-US" sz="1800" dirty="0">
                <a:latin typeface="Times New Roman" panose="02020603050405020304" pitchFamily="18" charset="0"/>
                <a:cs typeface="Times New Roman" panose="02020603050405020304" pitchFamily="18" charset="0"/>
              </a:rPr>
              <a:t>之后，还需要执行</a:t>
            </a:r>
            <a:r>
              <a:rPr lang="en-US" altLang="zh-CN" sz="1800" dirty="0">
                <a:latin typeface="Times New Roman" panose="02020603050405020304" pitchFamily="18" charset="0"/>
                <a:cs typeface="Times New Roman" panose="02020603050405020304" pitchFamily="18" charset="0"/>
              </a:rPr>
              <a:t>commit()</a:t>
            </a:r>
            <a:r>
              <a:rPr lang="zh-CN" altLang="en-US" sz="1800" dirty="0">
                <a:latin typeface="Times New Roman" panose="02020603050405020304" pitchFamily="18" charset="0"/>
                <a:cs typeface="Times New Roman" panose="02020603050405020304" pitchFamily="18" charset="0"/>
              </a:rPr>
              <a:t>才能真正提交代码执行，如果出意外的话就执行</a:t>
            </a:r>
            <a:r>
              <a:rPr lang="en-US" altLang="zh-CN" sz="1800" dirty="0">
                <a:latin typeface="Times New Roman" panose="02020603050405020304" pitchFamily="18" charset="0"/>
                <a:cs typeface="Times New Roman" panose="02020603050405020304" pitchFamily="18" charset="0"/>
              </a:rPr>
              <a:t>rollback()</a:t>
            </a:r>
            <a:r>
              <a:rPr lang="zh-CN" altLang="en-US" sz="1800" dirty="0">
                <a:latin typeface="Times New Roman" panose="02020603050405020304" pitchFamily="18" charset="0"/>
                <a:cs typeface="Times New Roman" panose="02020603050405020304" pitchFamily="18" charset="0"/>
              </a:rPr>
              <a:t>回滚到之前的状态，相当于之前的操作都白做了，这样也保护了数据库。</a:t>
            </a:r>
            <a:r>
              <a:rPr lang="en-US" altLang="zh-CN" sz="2400" b="1" dirty="0">
                <a:latin typeface="Times New Roman" panose="02020603050405020304" pitchFamily="18" charset="0"/>
                <a:cs typeface="Times New Roman" panose="02020603050405020304" pitchFamily="18" charset="0"/>
              </a:rPr>
              <a:t/>
            </a:r>
            <a:br>
              <a:rPr lang="en-US" altLang="zh-CN" sz="2400" b="1" dirty="0">
                <a:latin typeface="Times New Roman" panose="02020603050405020304" pitchFamily="18" charset="0"/>
                <a:cs typeface="Times New Roman" panose="02020603050405020304" pitchFamily="18" charset="0"/>
              </a:rPr>
            </a:br>
            <a:r>
              <a:rPr kumimoji="0" lang="zh-CN" altLang="zh-CN" sz="16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try:</a:t>
            </a:r>
            <a:r>
              <a:rPr kumimoji="0" lang="zh-CN" altLang="zh-CN" sz="5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
            <a:br>
              <a:rPr kumimoji="0" lang="zh-CN" altLang="zh-CN" sz="5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zh-CN" altLang="zh-CN" sz="1600" b="1" i="0" u="none" strike="noStrike" cap="none" normalizeH="0" baseline="0" dirty="0">
                <a:ln>
                  <a:noFill/>
                </a:ln>
                <a:solidFill>
                  <a:srgbClr val="9FB8CC"/>
                </a:solidFill>
                <a:effectLst/>
                <a:latin typeface="Times New Roman" panose="02020603050405020304" pitchFamily="18" charset="0"/>
                <a:cs typeface="Times New Roman" panose="02020603050405020304" pitchFamily="18" charset="0"/>
              </a:rPr>
              <a:t>  </a:t>
            </a:r>
            <a:r>
              <a:rPr kumimoji="0" lang="zh-CN" altLang="zh-CN" sz="16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conn = pymssql.connect(host='127.0.0.1',</a:t>
            </a:r>
            <a:r>
              <a:rPr kumimoji="0" lang="zh-CN" altLang="zh-CN" sz="5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
            <a:br>
              <a:rPr kumimoji="0" lang="zh-CN" altLang="zh-CN" sz="5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zh-CN" altLang="zh-CN" sz="1600" b="1" i="0" u="none" strike="noStrike" cap="none" normalizeH="0" baseline="0" dirty="0">
                <a:ln>
                  <a:noFill/>
                </a:ln>
                <a:solidFill>
                  <a:srgbClr val="9FB8CC"/>
                </a:solidFill>
                <a:effectLst/>
                <a:latin typeface="Times New Roman" panose="02020603050405020304" pitchFamily="18" charset="0"/>
                <a:cs typeface="Times New Roman" panose="02020603050405020304" pitchFamily="18" charset="0"/>
              </a:rPr>
              <a:t>              </a:t>
            </a:r>
            <a:r>
              <a:rPr kumimoji="0" lang="zh-CN" altLang="zh-CN" sz="16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user='sa',</a:t>
            </a:r>
            <a:r>
              <a:rPr kumimoji="0" lang="zh-CN" altLang="zh-CN" sz="5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
            <a:br>
              <a:rPr kumimoji="0" lang="zh-CN" altLang="zh-CN" sz="5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zh-CN" altLang="zh-CN" sz="1600" b="1" i="0" u="none" strike="noStrike" cap="none" normalizeH="0" baseline="0" dirty="0">
                <a:ln>
                  <a:noFill/>
                </a:ln>
                <a:solidFill>
                  <a:srgbClr val="9FB8CC"/>
                </a:solidFill>
                <a:effectLst/>
                <a:latin typeface="Times New Roman" panose="02020603050405020304" pitchFamily="18" charset="0"/>
                <a:cs typeface="Times New Roman" panose="02020603050405020304" pitchFamily="18" charset="0"/>
              </a:rPr>
              <a:t>              </a:t>
            </a:r>
            <a:r>
              <a:rPr kumimoji="0" lang="zh-CN" altLang="zh-CN" sz="16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password='123',</a:t>
            </a:r>
            <a:r>
              <a:rPr kumimoji="0" lang="zh-CN" altLang="zh-CN" sz="5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
            <a:br>
              <a:rPr kumimoji="0" lang="zh-CN" altLang="zh-CN" sz="5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zh-CN" altLang="zh-CN" sz="1600" b="1" i="0" u="none" strike="noStrike" cap="none" normalizeH="0" baseline="0" dirty="0">
                <a:ln>
                  <a:noFill/>
                </a:ln>
                <a:solidFill>
                  <a:srgbClr val="9FB8CC"/>
                </a:solidFill>
                <a:effectLst/>
                <a:latin typeface="Times New Roman" panose="02020603050405020304" pitchFamily="18" charset="0"/>
                <a:cs typeface="Times New Roman" panose="02020603050405020304" pitchFamily="18" charset="0"/>
              </a:rPr>
              <a:t>              </a:t>
            </a:r>
            <a:r>
              <a:rPr kumimoji="0" lang="zh-CN" altLang="zh-CN" sz="16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database='SQLTest',</a:t>
            </a:r>
            <a:r>
              <a:rPr kumimoji="0" lang="zh-CN" altLang="zh-CN" sz="5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
            <a:br>
              <a:rPr kumimoji="0" lang="zh-CN" altLang="zh-CN" sz="5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zh-CN" altLang="zh-CN" sz="1600" b="1" i="0" u="none" strike="noStrike" cap="none" normalizeH="0" baseline="0" dirty="0">
                <a:ln>
                  <a:noFill/>
                </a:ln>
                <a:solidFill>
                  <a:srgbClr val="9FB8CC"/>
                </a:solidFill>
                <a:effectLst/>
                <a:latin typeface="Times New Roman" panose="02020603050405020304" pitchFamily="18" charset="0"/>
                <a:cs typeface="Times New Roman" panose="02020603050405020304" pitchFamily="18" charset="0"/>
              </a:rPr>
              <a:t>              </a:t>
            </a:r>
            <a:r>
              <a:rPr kumimoji="0" lang="zh-CN" altLang="zh-CN" sz="16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charset='utf8')</a:t>
            </a:r>
            <a:r>
              <a:rPr kumimoji="0" lang="zh-CN" altLang="zh-CN" sz="5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
            <a:br>
              <a:rPr kumimoji="0" lang="zh-CN" altLang="zh-CN" sz="5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zh-CN" altLang="zh-CN" sz="1600" b="1" i="0" u="none" strike="noStrike" cap="none" normalizeH="0" baseline="0" dirty="0">
                <a:ln>
                  <a:noFill/>
                </a:ln>
                <a:solidFill>
                  <a:srgbClr val="9FB8CC"/>
                </a:solidFill>
                <a:effectLst/>
                <a:latin typeface="Times New Roman" panose="02020603050405020304" pitchFamily="18" charset="0"/>
                <a:cs typeface="Times New Roman" panose="02020603050405020304" pitchFamily="18" charset="0"/>
              </a:rPr>
              <a:t>  </a:t>
            </a:r>
            <a:r>
              <a:rPr kumimoji="0" lang="zh-CN" altLang="zh-CN" sz="16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cursor = conn.cursor()</a:t>
            </a:r>
            <a:r>
              <a:rPr kumimoji="0" lang="zh-CN" altLang="zh-CN" sz="5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
            <a:br>
              <a:rPr kumimoji="0" lang="zh-CN" altLang="zh-CN" sz="5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zh-CN" altLang="zh-CN" sz="1600" b="1" i="0" u="none" strike="noStrike" cap="none" normalizeH="0" baseline="0" dirty="0">
                <a:ln>
                  <a:noFill/>
                </a:ln>
                <a:solidFill>
                  <a:srgbClr val="9FB8CC"/>
                </a:solidFill>
                <a:effectLst/>
                <a:latin typeface="Times New Roman" panose="02020603050405020304" pitchFamily="18" charset="0"/>
                <a:cs typeface="Times New Roman" panose="02020603050405020304" pitchFamily="18" charset="0"/>
              </a:rPr>
              <a:t>  </a:t>
            </a:r>
            <a:r>
              <a:rPr kumimoji="0" lang="zh-CN" altLang="zh-CN" sz="16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sql = 'insert into student values('0001', '张三', 18, '男', '文学院')'</a:t>
            </a:r>
            <a:r>
              <a:rPr kumimoji="0" lang="zh-CN" altLang="zh-CN" sz="5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
            <a:br>
              <a:rPr kumimoji="0" lang="zh-CN" altLang="zh-CN" sz="5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zh-CN" altLang="zh-CN" sz="1600" b="1" i="0" u="none" strike="noStrike" cap="none" normalizeH="0" baseline="0" dirty="0">
                <a:ln>
                  <a:noFill/>
                </a:ln>
                <a:solidFill>
                  <a:srgbClr val="9FB8CC"/>
                </a:solidFill>
                <a:effectLst/>
                <a:latin typeface="Times New Roman" panose="02020603050405020304" pitchFamily="18" charset="0"/>
                <a:cs typeface="Times New Roman" panose="02020603050405020304" pitchFamily="18" charset="0"/>
              </a:rPr>
              <a:t>  </a:t>
            </a:r>
            <a:r>
              <a:rPr kumimoji="0" lang="zh-CN" altLang="zh-CN" sz="16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cursor.execute(sql)</a:t>
            </a:r>
            <a:r>
              <a:rPr kumimoji="0" lang="zh-CN" altLang="zh-CN" sz="5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
            <a:br>
              <a:rPr kumimoji="0" lang="zh-CN" altLang="zh-CN" sz="5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zh-CN" altLang="zh-CN" sz="1600" b="1" i="0" u="none" strike="noStrike" cap="none" normalizeH="0" baseline="0" dirty="0">
                <a:ln>
                  <a:noFill/>
                </a:ln>
                <a:solidFill>
                  <a:srgbClr val="9FB8CC"/>
                </a:solidFill>
                <a:effectLst/>
                <a:latin typeface="Times New Roman" panose="02020603050405020304" pitchFamily="18" charset="0"/>
                <a:cs typeface="Times New Roman" panose="02020603050405020304" pitchFamily="18" charset="0"/>
              </a:rPr>
              <a:t>  </a:t>
            </a:r>
            <a:r>
              <a:rPr kumimoji="0" lang="zh-CN" altLang="zh-CN" sz="16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conn.commit()</a:t>
            </a:r>
            <a:r>
              <a:rPr kumimoji="0" lang="zh-CN" altLang="zh-CN" sz="5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
            <a:br>
              <a:rPr kumimoji="0" lang="zh-CN" altLang="zh-CN" sz="5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zh-CN" altLang="zh-CN" sz="16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except Exception as ex:</a:t>
            </a:r>
            <a:r>
              <a:rPr kumimoji="0" lang="zh-CN" altLang="zh-CN" sz="5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
            <a:br>
              <a:rPr kumimoji="0" lang="zh-CN" altLang="zh-CN" sz="5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zh-CN" altLang="zh-CN" sz="1600" b="1" i="0" u="none" strike="noStrike" cap="none" normalizeH="0" baseline="0" dirty="0">
                <a:ln>
                  <a:noFill/>
                </a:ln>
                <a:solidFill>
                  <a:srgbClr val="9FB8CC"/>
                </a:solidFill>
                <a:effectLst/>
                <a:latin typeface="Times New Roman" panose="02020603050405020304" pitchFamily="18" charset="0"/>
                <a:cs typeface="Times New Roman" panose="02020603050405020304" pitchFamily="18" charset="0"/>
              </a:rPr>
              <a:t>  </a:t>
            </a:r>
            <a:r>
              <a:rPr kumimoji="0" lang="zh-CN" altLang="zh-CN" sz="16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conn.rollback()</a:t>
            </a:r>
            <a:r>
              <a:rPr kumimoji="0" lang="zh-CN" altLang="zh-CN" sz="5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
            <a:br>
              <a:rPr kumimoji="0" lang="zh-CN" altLang="zh-CN" sz="5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zh-CN" altLang="zh-CN" sz="1600" b="1" i="0" u="none" strike="noStrike" cap="none" normalizeH="0" baseline="0" dirty="0">
                <a:ln>
                  <a:noFill/>
                </a:ln>
                <a:solidFill>
                  <a:srgbClr val="9FB8CC"/>
                </a:solidFill>
                <a:effectLst/>
                <a:latin typeface="Times New Roman" panose="02020603050405020304" pitchFamily="18" charset="0"/>
                <a:cs typeface="Times New Roman" panose="02020603050405020304" pitchFamily="18" charset="0"/>
              </a:rPr>
              <a:t>  </a:t>
            </a:r>
            <a:r>
              <a:rPr kumimoji="0" lang="zh-CN" altLang="zh-CN" sz="16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raise ex</a:t>
            </a:r>
            <a:r>
              <a:rPr kumimoji="0" lang="zh-CN" altLang="zh-CN" sz="5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
            <a:br>
              <a:rPr kumimoji="0" lang="zh-CN" altLang="zh-CN" sz="5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zh-CN" altLang="zh-CN" sz="16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finally:</a:t>
            </a:r>
            <a:r>
              <a:rPr kumimoji="0" lang="zh-CN" altLang="zh-CN" sz="5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
            <a:br>
              <a:rPr kumimoji="0" lang="zh-CN" altLang="zh-CN" sz="5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zh-CN" altLang="zh-CN" sz="1600" b="1" i="0" u="none" strike="noStrike" cap="none" normalizeH="0" baseline="0" dirty="0">
                <a:ln>
                  <a:noFill/>
                </a:ln>
                <a:solidFill>
                  <a:srgbClr val="9FB8CC"/>
                </a:solidFill>
                <a:effectLst/>
                <a:latin typeface="Times New Roman" panose="02020603050405020304" pitchFamily="18" charset="0"/>
                <a:cs typeface="Times New Roman" panose="02020603050405020304" pitchFamily="18" charset="0"/>
              </a:rPr>
              <a:t>  </a:t>
            </a:r>
            <a:r>
              <a:rPr kumimoji="0" lang="zh-CN" altLang="zh-CN" sz="16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conn.close()</a:t>
            </a:r>
            <a:r>
              <a:rPr kumimoji="0" lang="en-US" altLang="zh-CN" sz="16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r>
            <a:br>
              <a:rPr kumimoji="0" lang="en-US" altLang="zh-CN" sz="16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br>
            <a:r>
              <a:rPr kumimoji="0" lang="en-US" altLang="zh-CN" sz="16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r>
            <a:br>
              <a:rPr kumimoji="0" lang="en-US" altLang="zh-CN" sz="16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br>
            <a:r>
              <a:rPr lang="zh-CN" altLang="en-US" sz="1600" b="1" i="0" dirty="0">
                <a:solidFill>
                  <a:srgbClr val="FF0000"/>
                </a:solidFill>
                <a:effectLst/>
                <a:latin typeface="Times New Roman" panose="02020603050405020304" pitchFamily="18" charset="0"/>
                <a:cs typeface="Times New Roman" panose="02020603050405020304" pitchFamily="18" charset="0"/>
              </a:rPr>
              <a:t>大家可以试一试将</a:t>
            </a:r>
            <a:r>
              <a:rPr lang="en-US" altLang="zh-CN" sz="1600" b="1" i="0" dirty="0" err="1">
                <a:solidFill>
                  <a:srgbClr val="FF0000"/>
                </a:solidFill>
                <a:effectLst/>
                <a:latin typeface="Times New Roman" panose="02020603050405020304" pitchFamily="18" charset="0"/>
                <a:cs typeface="Times New Roman" panose="02020603050405020304" pitchFamily="18" charset="0"/>
              </a:rPr>
              <a:t>conn.commit</a:t>
            </a:r>
            <a:r>
              <a:rPr lang="en-US" altLang="zh-CN" sz="1600" b="1" i="0" dirty="0">
                <a:solidFill>
                  <a:srgbClr val="FF0000"/>
                </a:solidFill>
                <a:effectLst/>
                <a:latin typeface="Times New Roman" panose="02020603050405020304" pitchFamily="18" charset="0"/>
                <a:cs typeface="Times New Roman" panose="02020603050405020304" pitchFamily="18" charset="0"/>
              </a:rPr>
              <a:t>()</a:t>
            </a:r>
            <a:r>
              <a:rPr lang="zh-CN" altLang="en-US" sz="1600" b="1" i="0" dirty="0">
                <a:solidFill>
                  <a:srgbClr val="FF0000"/>
                </a:solidFill>
                <a:effectLst/>
                <a:latin typeface="Times New Roman" panose="02020603050405020304" pitchFamily="18" charset="0"/>
                <a:cs typeface="Times New Roman" panose="02020603050405020304" pitchFamily="18" charset="0"/>
              </a:rPr>
              <a:t>删去，然后看看数据库是否有变化。</a:t>
            </a:r>
            <a:r>
              <a:rPr kumimoji="0" lang="zh-CN" altLang="zh-CN" sz="4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
            <a:br>
              <a:rPr kumimoji="0" lang="zh-CN" altLang="zh-CN" sz="4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lang="en-US" altLang="zh-CN" sz="2400" b="1" dirty="0">
                <a:latin typeface="Times New Roman" panose="02020603050405020304" pitchFamily="18" charset="0"/>
                <a:cs typeface="Times New Roman" panose="02020603050405020304" pitchFamily="18" charset="0"/>
              </a:rPr>
              <a:t/>
            </a:r>
            <a:br>
              <a:rPr lang="en-US" altLang="zh-CN" sz="2400" b="1" dirty="0">
                <a:latin typeface="Times New Roman" panose="02020603050405020304" pitchFamily="18" charset="0"/>
                <a:cs typeface="Times New Roman" panose="02020603050405020304" pitchFamily="18" charset="0"/>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zh-CN" altLang="en-US" sz="1600" b="1" dirty="0">
                <a:latin typeface="+mj-ea"/>
                <a:cs typeface="Times New Roman"/>
              </a:rPr>
              <a:t/>
            </a:r>
            <a:br>
              <a:rPr lang="zh-CN" altLang="en-US" sz="1600" b="1" dirty="0">
                <a:latin typeface="+mj-ea"/>
                <a:cs typeface="Times New Roman"/>
              </a:rPr>
            </a:br>
            <a:endParaRPr lang="en-US" altLang="zh-CN" sz="1600" dirty="0">
              <a:latin typeface="+mj-ea"/>
              <a:cs typeface="Times New Roman"/>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2800" b="1" dirty="0">
                <a:solidFill>
                  <a:schemeClr val="bg1"/>
                </a:solidFill>
                <a:latin typeface="Times New Roman"/>
                <a:cs typeface="Times New Roman"/>
              </a:rPr>
              <a:t>Python</a:t>
            </a:r>
            <a:r>
              <a:rPr lang="zh-CN" altLang="en-US" sz="2800" b="1" dirty="0">
                <a:solidFill>
                  <a:schemeClr val="bg1"/>
                </a:solidFill>
                <a:latin typeface="Times New Roman"/>
                <a:cs typeface="Times New Roman"/>
              </a:rPr>
              <a:t>实践</a:t>
            </a:r>
            <a:endParaRPr lang="en-US" altLang="zh-CN" sz="2800" b="1" dirty="0">
              <a:solidFill>
                <a:schemeClr val="bg1"/>
              </a:solidFill>
              <a:latin typeface="Times New Roman"/>
              <a:cs typeface="Times New Roman"/>
            </a:endParaRPr>
          </a:p>
        </p:txBody>
      </p:sp>
      <p:sp>
        <p:nvSpPr>
          <p:cNvPr id="3" name="Rectangle 1">
            <a:extLst>
              <a:ext uri="{FF2B5EF4-FFF2-40B4-BE49-F238E27FC236}">
                <a16:creationId xmlns:a16="http://schemas.microsoft.com/office/drawing/2014/main" xmlns="" id="{A1C22660-8B5C-4E42-82C1-F7AF0B4C57CC}"/>
              </a:ext>
            </a:extLst>
          </p:cNvPr>
          <p:cNvSpPr>
            <a:spLocks noChangeArrowheads="1"/>
          </p:cNvSpPr>
          <p:nvPr/>
        </p:nvSpPr>
        <p:spPr bwMode="auto">
          <a:xfrm>
            <a:off x="0" y="82889"/>
            <a:ext cx="65" cy="2914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420048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7323" y="5708708"/>
            <a:ext cx="8915400" cy="909927"/>
          </a:xfrm>
        </p:spPr>
        <p:txBody>
          <a:bodyPr>
            <a:noAutofit/>
          </a:bodyPr>
          <a:lstStyle/>
          <a:p>
            <a:pPr marL="342900" lvl="0" indent="-342900" algn="l" defTabSz="914400" eaLnBrk="0" fontAlgn="base" hangingPunct="0">
              <a:spcAft>
                <a:spcPct val="0"/>
              </a:spcAft>
              <a:buFont typeface="Wingdings" panose="05000000000000000000" pitchFamily="2" charset="2"/>
              <a:buChar char="n"/>
            </a:pPr>
            <a:r>
              <a:rPr lang="en-US" altLang="zh-CN" sz="2400" b="1" dirty="0">
                <a:latin typeface="Times New Roman" panose="02020603050405020304" pitchFamily="18" charset="0"/>
                <a:cs typeface="Times New Roman" panose="02020603050405020304" pitchFamily="18" charset="0"/>
              </a:rPr>
              <a:t>Python</a:t>
            </a:r>
            <a:r>
              <a:rPr lang="zh-CN" altLang="en-US" sz="2400" b="1" dirty="0">
                <a:latin typeface="Times New Roman" panose="02020603050405020304" pitchFamily="18" charset="0"/>
                <a:cs typeface="Times New Roman" panose="02020603050405020304" pitchFamily="18" charset="0"/>
              </a:rPr>
              <a:t>中的列表（</a:t>
            </a:r>
            <a:r>
              <a:rPr lang="en-US" altLang="zh-CN" sz="2400" b="1" dirty="0">
                <a:latin typeface="Times New Roman" panose="02020603050405020304" pitchFamily="18" charset="0"/>
                <a:cs typeface="Times New Roman" panose="02020603050405020304" pitchFamily="18" charset="0"/>
              </a:rPr>
              <a:t>list</a:t>
            </a:r>
            <a:r>
              <a:rPr lang="zh-CN" altLang="en-US" sz="2400" b="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
            </a:r>
            <a:br>
              <a:rPr lang="en-US" altLang="zh-CN" sz="2400" b="1" dirty="0">
                <a:latin typeface="Times New Roman" panose="02020603050405020304" pitchFamily="18" charset="0"/>
                <a:cs typeface="Times New Roman" panose="02020603050405020304" pitchFamily="18" charset="0"/>
              </a:rPr>
            </a:br>
            <a:r>
              <a:rPr lang="zh-CN" altLang="en-US" sz="1800" dirty="0">
                <a:latin typeface="Times New Roman" panose="02020603050405020304" pitchFamily="18" charset="0"/>
                <a:cs typeface="Times New Roman" panose="02020603050405020304" pitchFamily="18" charset="0"/>
              </a:rPr>
              <a:t>列表是 </a:t>
            </a:r>
            <a:r>
              <a:rPr lang="en-US" altLang="zh-CN" sz="1800" dirty="0">
                <a:latin typeface="Times New Roman" panose="02020603050405020304" pitchFamily="18" charset="0"/>
                <a:cs typeface="Times New Roman" panose="02020603050405020304" pitchFamily="18" charset="0"/>
              </a:rPr>
              <a:t>Python </a:t>
            </a:r>
            <a:r>
              <a:rPr lang="zh-CN" altLang="en-US" sz="1800" dirty="0">
                <a:latin typeface="Times New Roman" panose="02020603050405020304" pitchFamily="18" charset="0"/>
                <a:cs typeface="Times New Roman" panose="02020603050405020304" pitchFamily="18" charset="0"/>
              </a:rPr>
              <a:t>中最基本的数据结构。序列中的每个值都有对应的位置值，称之为索引，第一个索引是 </a:t>
            </a:r>
            <a:r>
              <a:rPr lang="en-US" altLang="zh-CN" sz="1800" dirty="0">
                <a:latin typeface="Times New Roman" panose="02020603050405020304" pitchFamily="18" charset="0"/>
                <a:cs typeface="Times New Roman" panose="02020603050405020304" pitchFamily="18" charset="0"/>
              </a:rPr>
              <a:t>0</a:t>
            </a:r>
            <a:r>
              <a:rPr lang="zh-CN" altLang="en-US" sz="1800" dirty="0">
                <a:latin typeface="Times New Roman" panose="02020603050405020304" pitchFamily="18" charset="0"/>
                <a:cs typeface="Times New Roman" panose="02020603050405020304" pitchFamily="18" charset="0"/>
              </a:rPr>
              <a:t>，第二个索引是 </a:t>
            </a:r>
            <a:r>
              <a:rPr lang="en-US" altLang="zh-CN" sz="1800" dirty="0">
                <a:latin typeface="Times New Roman" panose="02020603050405020304" pitchFamily="18" charset="0"/>
                <a:cs typeface="Times New Roman" panose="02020603050405020304" pitchFamily="18" charset="0"/>
              </a:rPr>
              <a:t>1</a:t>
            </a:r>
            <a:r>
              <a:rPr lang="zh-CN" altLang="en-US" sz="1800" dirty="0">
                <a:latin typeface="Times New Roman" panose="02020603050405020304" pitchFamily="18" charset="0"/>
                <a:cs typeface="Times New Roman" panose="02020603050405020304" pitchFamily="18" charset="0"/>
              </a:rPr>
              <a:t>，依此类推。</a:t>
            </a: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b="1" dirty="0">
                <a:latin typeface="Times New Roman" panose="02020603050405020304" pitchFamily="18" charset="0"/>
                <a:cs typeface="Times New Roman" panose="02020603050405020304" pitchFamily="18" charset="0"/>
              </a:rPr>
              <a:t>1. </a:t>
            </a:r>
            <a:r>
              <a:rPr lang="zh-CN" altLang="en-US" sz="1800" b="1" dirty="0">
                <a:solidFill>
                  <a:srgbClr val="000000"/>
                </a:solidFill>
                <a:latin typeface="Times New Roman" panose="02020603050405020304" pitchFamily="18" charset="0"/>
                <a:cs typeface="Times New Roman" panose="02020603050405020304" pitchFamily="18" charset="0"/>
              </a:rPr>
              <a:t>列表</a:t>
            </a:r>
            <a:r>
              <a:rPr lang="zh-CN" altLang="en-US" sz="1800" b="1" dirty="0">
                <a:latin typeface="Times New Roman" panose="02020603050405020304" pitchFamily="18" charset="0"/>
                <a:cs typeface="Times New Roman" panose="02020603050405020304" pitchFamily="18" charset="0"/>
              </a:rPr>
              <a:t>的创建和访问</a:t>
            </a: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kumimoji="0" lang="zh-CN" altLang="zh-CN" sz="8800" b="0" i="0" u="none" strike="noStrike" cap="none" normalizeH="0" baseline="0" dirty="0">
                <a:ln>
                  <a:noFill/>
                </a:ln>
                <a:solidFill>
                  <a:schemeClr val="tx1"/>
                </a:solidFill>
                <a:effectLst/>
                <a:latin typeface="Arial" panose="020B0604020202020204" pitchFamily="34" charset="0"/>
              </a:rPr>
              <a:t/>
            </a:r>
            <a:br>
              <a:rPr kumimoji="0" lang="zh-CN" altLang="zh-CN" sz="8800" b="0" i="0" u="none" strike="noStrike" cap="none" normalizeH="0" baseline="0" dirty="0">
                <a:ln>
                  <a:noFill/>
                </a:ln>
                <a:solidFill>
                  <a:schemeClr val="tx1"/>
                </a:solidFill>
                <a:effectLst/>
                <a:latin typeface="Arial" panose="020B0604020202020204" pitchFamily="34" charset="0"/>
              </a:rPr>
            </a:br>
            <a:r>
              <a:rPr kumimoji="0" lang="zh-CN" altLang="zh-CN" sz="4400" b="0" i="0" u="none" strike="noStrike" cap="none" normalizeH="0" baseline="0" dirty="0">
                <a:ln>
                  <a:noFill/>
                </a:ln>
                <a:solidFill>
                  <a:schemeClr val="tx1"/>
                </a:solidFill>
                <a:effectLst/>
                <a:latin typeface="Arial" panose="020B0604020202020204" pitchFamily="34" charset="0"/>
              </a:rPr>
              <a:t/>
            </a:r>
            <a:br>
              <a:rPr kumimoji="0" lang="zh-CN" altLang="zh-CN" sz="4400" b="0" i="0" u="none" strike="noStrike" cap="none" normalizeH="0" baseline="0" dirty="0">
                <a:ln>
                  <a:noFill/>
                </a:ln>
                <a:solidFill>
                  <a:schemeClr val="tx1"/>
                </a:solidFill>
                <a:effectLst/>
                <a:latin typeface="Arial" panose="020B0604020202020204" pitchFamily="34" charset="0"/>
              </a:rPr>
            </a:br>
            <a:r>
              <a:rPr lang="zh-CN" altLang="fi-FI" sz="1800" dirty="0">
                <a:solidFill>
                  <a:srgbClr val="000000"/>
                </a:solidFill>
                <a:latin typeface="Times New Roman" panose="02020603050405020304" pitchFamily="18" charset="0"/>
                <a:cs typeface="Times New Roman" panose="02020603050405020304" pitchFamily="18" charset="0"/>
              </a:rPr>
              <a:t/>
            </a:r>
            <a:br>
              <a:rPr lang="zh-CN" altLang="fi-FI" sz="1800" dirty="0">
                <a:solidFill>
                  <a:srgbClr val="000000"/>
                </a:solidFill>
                <a:latin typeface="Times New Roman" panose="02020603050405020304" pitchFamily="18" charset="0"/>
                <a:cs typeface="Times New Roman" panose="02020603050405020304" pitchFamily="18" charset="0"/>
              </a:rPr>
            </a:br>
            <a:r>
              <a:rPr kumimoji="0" lang="en-US" altLang="zh-CN" sz="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
            <a:br>
              <a:rPr kumimoji="0" lang="en-US" altLang="zh-CN" sz="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zh-CN" altLang="zh-CN" sz="4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
            <a:br>
              <a:rPr kumimoji="0" lang="zh-CN" altLang="zh-CN" sz="4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2400" b="1" dirty="0">
                <a:latin typeface="+mj-ea"/>
                <a:cs typeface="Times New Roman"/>
              </a:rPr>
              <a:t/>
            </a:r>
            <a:br>
              <a:rPr lang="en-US" altLang="zh-CN" sz="2400" b="1" dirty="0">
                <a:latin typeface="+mj-ea"/>
                <a:cs typeface="Times New Roman"/>
              </a:rPr>
            </a:br>
            <a:r>
              <a:rPr lang="en-US" altLang="zh-CN" sz="2400" b="1" dirty="0">
                <a:latin typeface="Times New Roman" panose="02020603050405020304" pitchFamily="18" charset="0"/>
                <a:cs typeface="Times New Roman" panose="02020603050405020304" pitchFamily="18" charset="0"/>
              </a:rPr>
              <a:t/>
            </a:r>
            <a:br>
              <a:rPr lang="en-US" altLang="zh-CN" sz="2400" b="1" dirty="0">
                <a:latin typeface="Times New Roman" panose="02020603050405020304" pitchFamily="18" charset="0"/>
                <a:cs typeface="Times New Roman" panose="02020603050405020304" pitchFamily="18" charset="0"/>
              </a:rPr>
            </a:br>
            <a:r>
              <a:rPr lang="en-US" altLang="zh-CN" sz="2400" b="1" dirty="0">
                <a:latin typeface="Times New Roman" panose="02020603050405020304" pitchFamily="18" charset="0"/>
                <a:cs typeface="Times New Roman" panose="02020603050405020304" pitchFamily="18" charset="0"/>
              </a:rPr>
              <a:t/>
            </a:r>
            <a:br>
              <a:rPr lang="en-US" altLang="zh-CN" sz="2400" b="1" dirty="0">
                <a:latin typeface="Times New Roman" panose="02020603050405020304" pitchFamily="18" charset="0"/>
                <a:cs typeface="Times New Roman" panose="02020603050405020304" pitchFamily="18" charset="0"/>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zh-CN" altLang="en-US" sz="1600" b="1" dirty="0">
                <a:latin typeface="+mj-ea"/>
                <a:cs typeface="Times New Roman"/>
              </a:rPr>
              <a:t/>
            </a:r>
            <a:br>
              <a:rPr lang="zh-CN" altLang="en-US" sz="1600" b="1" dirty="0">
                <a:latin typeface="+mj-ea"/>
                <a:cs typeface="Times New Roman"/>
              </a:rPr>
            </a:br>
            <a:endParaRPr lang="en-US" altLang="zh-CN" sz="1600" dirty="0">
              <a:latin typeface="+mj-ea"/>
              <a:cs typeface="Times New Roman"/>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2800" b="1" dirty="0">
                <a:solidFill>
                  <a:schemeClr val="bg1"/>
                </a:solidFill>
                <a:latin typeface="Times New Roman"/>
                <a:cs typeface="Times New Roman"/>
              </a:rPr>
              <a:t>Python</a:t>
            </a:r>
            <a:r>
              <a:rPr lang="zh-CN" altLang="en-US" sz="2800" b="1" dirty="0">
                <a:solidFill>
                  <a:schemeClr val="bg1"/>
                </a:solidFill>
                <a:latin typeface="Times New Roman"/>
                <a:cs typeface="Times New Roman"/>
              </a:rPr>
              <a:t>数据分析实践</a:t>
            </a:r>
            <a:endParaRPr lang="en-US" altLang="zh-CN" sz="2800" b="1" dirty="0">
              <a:solidFill>
                <a:schemeClr val="bg1"/>
              </a:solidFill>
              <a:latin typeface="Times New Roman"/>
              <a:cs typeface="Times New Roman"/>
            </a:endParaRPr>
          </a:p>
        </p:txBody>
      </p:sp>
      <p:pic>
        <p:nvPicPr>
          <p:cNvPr id="6" name="图片 5"/>
          <p:cNvPicPr>
            <a:picLocks noChangeAspect="1"/>
          </p:cNvPicPr>
          <p:nvPr/>
        </p:nvPicPr>
        <p:blipFill>
          <a:blip r:embed="rId9"/>
          <a:stretch>
            <a:fillRect/>
          </a:stretch>
        </p:blipFill>
        <p:spPr>
          <a:xfrm>
            <a:off x="1464141" y="2727121"/>
            <a:ext cx="6115050" cy="3962400"/>
          </a:xfrm>
          <a:prstGeom prst="rect">
            <a:avLst/>
          </a:prstGeom>
        </p:spPr>
      </p:pic>
    </p:spTree>
    <p:extLst>
      <p:ext uri="{BB962C8B-B14F-4D97-AF65-F5344CB8AC3E}">
        <p14:creationId xmlns:p14="http://schemas.microsoft.com/office/powerpoint/2010/main" val="96150135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7188" y="4316283"/>
            <a:ext cx="8915400" cy="909927"/>
          </a:xfrm>
        </p:spPr>
        <p:txBody>
          <a:bodyPr>
            <a:noAutofit/>
          </a:bodyPr>
          <a:lstStyle/>
          <a:p>
            <a:pPr marL="342900" lvl="0" indent="-342900" algn="l" defTabSz="914400" eaLnBrk="0" fontAlgn="base" hangingPunct="0">
              <a:spcAft>
                <a:spcPct val="0"/>
              </a:spcAft>
              <a:buFont typeface="Wingdings" panose="05000000000000000000" pitchFamily="2" charset="2"/>
              <a:buChar char="n"/>
            </a:pPr>
            <a:r>
              <a:rPr lang="en-US" altLang="zh-CN" sz="2400" b="1" dirty="0">
                <a:latin typeface="Times New Roman" panose="02020603050405020304" pitchFamily="18" charset="0"/>
                <a:cs typeface="Times New Roman" panose="02020603050405020304" pitchFamily="18" charset="0"/>
              </a:rPr>
              <a:t>Python</a:t>
            </a:r>
            <a:r>
              <a:rPr lang="zh-CN" altLang="en-US" sz="2400" b="1" dirty="0">
                <a:latin typeface="Times New Roman" panose="02020603050405020304" pitchFamily="18" charset="0"/>
                <a:cs typeface="Times New Roman" panose="02020603050405020304" pitchFamily="18" charset="0"/>
              </a:rPr>
              <a:t>中的列表（</a:t>
            </a:r>
            <a:r>
              <a:rPr lang="en-US" altLang="zh-CN" sz="2400" b="1" dirty="0">
                <a:latin typeface="Times New Roman" panose="02020603050405020304" pitchFamily="18" charset="0"/>
                <a:cs typeface="Times New Roman" panose="02020603050405020304" pitchFamily="18" charset="0"/>
              </a:rPr>
              <a:t>list</a:t>
            </a:r>
            <a:r>
              <a:rPr lang="zh-CN" altLang="en-US" sz="2400" b="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
            </a:r>
            <a:br>
              <a:rPr lang="en-US" altLang="zh-CN" sz="2400" b="1"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b="1" dirty="0">
                <a:latin typeface="Times New Roman" panose="02020603050405020304" pitchFamily="18" charset="0"/>
                <a:cs typeface="Times New Roman" panose="02020603050405020304" pitchFamily="18" charset="0"/>
              </a:rPr>
              <a:t>2.</a:t>
            </a:r>
            <a:r>
              <a:rPr lang="zh-CN" altLang="en-US" sz="1800" b="1" dirty="0">
                <a:latin typeface="Times New Roman" panose="02020603050405020304" pitchFamily="18" charset="0"/>
                <a:cs typeface="Times New Roman" panose="02020603050405020304" pitchFamily="18" charset="0"/>
              </a:rPr>
              <a:t>删除列表元素</a:t>
            </a:r>
            <a:r>
              <a:rPr kumimoji="0" lang="zh-CN" altLang="zh-CN" sz="8800" b="0" i="0" u="none" strike="noStrike" cap="none" normalizeH="0" baseline="0" dirty="0">
                <a:ln>
                  <a:noFill/>
                </a:ln>
                <a:solidFill>
                  <a:schemeClr val="tx1"/>
                </a:solidFill>
                <a:effectLst/>
                <a:latin typeface="Arial" panose="020B0604020202020204" pitchFamily="34" charset="0"/>
              </a:rPr>
              <a:t/>
            </a:r>
            <a:br>
              <a:rPr kumimoji="0" lang="zh-CN" altLang="zh-CN" sz="8800" b="0" i="0" u="none" strike="noStrike" cap="none" normalizeH="0" baseline="0" dirty="0">
                <a:ln>
                  <a:noFill/>
                </a:ln>
                <a:solidFill>
                  <a:schemeClr val="tx1"/>
                </a:solidFill>
                <a:effectLst/>
                <a:latin typeface="Arial" panose="020B0604020202020204" pitchFamily="34" charset="0"/>
              </a:rPr>
            </a:br>
            <a:r>
              <a:rPr kumimoji="0" lang="zh-CN" altLang="zh-CN" sz="4400" b="0" i="0" u="none" strike="noStrike" cap="none" normalizeH="0" baseline="0" dirty="0">
                <a:ln>
                  <a:noFill/>
                </a:ln>
                <a:solidFill>
                  <a:schemeClr val="tx1"/>
                </a:solidFill>
                <a:effectLst/>
                <a:latin typeface="Arial" panose="020B0604020202020204" pitchFamily="34" charset="0"/>
              </a:rPr>
              <a:t/>
            </a:r>
            <a:br>
              <a:rPr kumimoji="0" lang="zh-CN" altLang="zh-CN" sz="4400" b="0" i="0" u="none" strike="noStrike" cap="none" normalizeH="0" baseline="0" dirty="0">
                <a:ln>
                  <a:noFill/>
                </a:ln>
                <a:solidFill>
                  <a:schemeClr val="tx1"/>
                </a:solidFill>
                <a:effectLst/>
                <a:latin typeface="Arial" panose="020B0604020202020204" pitchFamily="34" charset="0"/>
              </a:rPr>
            </a:br>
            <a:r>
              <a:rPr lang="zh-CN" altLang="fi-FI" sz="1800" dirty="0">
                <a:solidFill>
                  <a:srgbClr val="000000"/>
                </a:solidFill>
                <a:latin typeface="Times New Roman" panose="02020603050405020304" pitchFamily="18" charset="0"/>
                <a:cs typeface="Times New Roman" panose="02020603050405020304" pitchFamily="18" charset="0"/>
              </a:rPr>
              <a:t/>
            </a:r>
            <a:br>
              <a:rPr lang="zh-CN" altLang="fi-FI" sz="1800" dirty="0">
                <a:solidFill>
                  <a:srgbClr val="000000"/>
                </a:solidFill>
                <a:latin typeface="Times New Roman" panose="02020603050405020304" pitchFamily="18" charset="0"/>
                <a:cs typeface="Times New Roman" panose="02020603050405020304" pitchFamily="18" charset="0"/>
              </a:rPr>
            </a:br>
            <a:r>
              <a:rPr lang="en-US" altLang="zh-CN" sz="1800" dirty="0">
                <a:solidFill>
                  <a:srgbClr val="000000"/>
                </a:solidFill>
                <a:latin typeface="Times New Roman" panose="02020603050405020304" pitchFamily="18" charset="0"/>
                <a:cs typeface="Times New Roman" panose="02020603050405020304" pitchFamily="18" charset="0"/>
              </a:rPr>
              <a:t/>
            </a:r>
            <a:br>
              <a:rPr lang="en-US" altLang="zh-CN" sz="1800" dirty="0">
                <a:solidFill>
                  <a:srgbClr val="000000"/>
                </a:solidFill>
                <a:latin typeface="Times New Roman" panose="02020603050405020304" pitchFamily="18" charset="0"/>
                <a:cs typeface="Times New Roman" panose="02020603050405020304" pitchFamily="18" charset="0"/>
              </a:rPr>
            </a:br>
            <a:r>
              <a:rPr kumimoji="0" lang="en-US" altLang="zh-CN" sz="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
            <a:br>
              <a:rPr kumimoji="0" lang="en-US" altLang="zh-CN" sz="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lang="en-US" altLang="zh-CN" sz="1800" b="1" dirty="0">
                <a:latin typeface="Times New Roman" panose="02020603050405020304" pitchFamily="18" charset="0"/>
                <a:cs typeface="Times New Roman" panose="02020603050405020304" pitchFamily="18" charset="0"/>
              </a:rPr>
              <a:t>3.</a:t>
            </a:r>
            <a:r>
              <a:rPr lang="zh-CN" altLang="en-US" sz="1800" b="1" dirty="0">
                <a:latin typeface="Times New Roman" panose="02020603050405020304" pitchFamily="18" charset="0"/>
                <a:cs typeface="Times New Roman" panose="02020603050405020304" pitchFamily="18" charset="0"/>
              </a:rPr>
              <a:t>更新、添加列表元素</a:t>
            </a: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2400" b="1" dirty="0">
                <a:latin typeface="+mj-ea"/>
                <a:cs typeface="Times New Roman"/>
              </a:rPr>
              <a:t/>
            </a:r>
            <a:br>
              <a:rPr lang="en-US" altLang="zh-CN" sz="2400" b="1" dirty="0">
                <a:latin typeface="+mj-ea"/>
                <a:cs typeface="Times New Roman"/>
              </a:rPr>
            </a:br>
            <a:r>
              <a:rPr lang="en-US" altLang="zh-CN" sz="2400" b="1" dirty="0">
                <a:latin typeface="Times New Roman" panose="02020603050405020304" pitchFamily="18" charset="0"/>
                <a:cs typeface="Times New Roman" panose="02020603050405020304" pitchFamily="18" charset="0"/>
              </a:rPr>
              <a:t/>
            </a:r>
            <a:br>
              <a:rPr lang="en-US" altLang="zh-CN" sz="2400" b="1" dirty="0">
                <a:latin typeface="Times New Roman" panose="02020603050405020304" pitchFamily="18" charset="0"/>
                <a:cs typeface="Times New Roman" panose="02020603050405020304" pitchFamily="18" charset="0"/>
              </a:rPr>
            </a:br>
            <a:r>
              <a:rPr lang="en-US" altLang="zh-CN" sz="2400" b="1" dirty="0">
                <a:latin typeface="Times New Roman" panose="02020603050405020304" pitchFamily="18" charset="0"/>
                <a:cs typeface="Times New Roman" panose="02020603050405020304" pitchFamily="18" charset="0"/>
              </a:rPr>
              <a:t/>
            </a:r>
            <a:br>
              <a:rPr lang="en-US" altLang="zh-CN" sz="2400" b="1" dirty="0">
                <a:latin typeface="Times New Roman" panose="02020603050405020304" pitchFamily="18" charset="0"/>
                <a:cs typeface="Times New Roman" panose="02020603050405020304" pitchFamily="18" charset="0"/>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zh-CN" altLang="en-US" sz="1600" b="1" dirty="0">
                <a:latin typeface="+mj-ea"/>
                <a:cs typeface="Times New Roman"/>
              </a:rPr>
              <a:t/>
            </a:r>
            <a:br>
              <a:rPr lang="zh-CN" altLang="en-US" sz="1600" b="1" dirty="0">
                <a:latin typeface="+mj-ea"/>
                <a:cs typeface="Times New Roman"/>
              </a:rPr>
            </a:br>
            <a:endParaRPr lang="en-US" altLang="zh-CN" sz="1600" dirty="0">
              <a:latin typeface="+mj-ea"/>
              <a:cs typeface="Times New Roman"/>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2800" b="1" dirty="0">
                <a:solidFill>
                  <a:schemeClr val="bg1"/>
                </a:solidFill>
                <a:latin typeface="Times New Roman"/>
                <a:cs typeface="Times New Roman"/>
              </a:rPr>
              <a:t>Python</a:t>
            </a:r>
            <a:r>
              <a:rPr lang="zh-CN" altLang="en-US" sz="2800" b="1" dirty="0">
                <a:solidFill>
                  <a:schemeClr val="bg1"/>
                </a:solidFill>
                <a:latin typeface="Times New Roman"/>
                <a:cs typeface="Times New Roman"/>
              </a:rPr>
              <a:t>数据分析实践</a:t>
            </a:r>
            <a:endParaRPr lang="en-US" altLang="zh-CN" sz="2800" b="1" dirty="0">
              <a:solidFill>
                <a:schemeClr val="bg1"/>
              </a:solidFill>
              <a:latin typeface="Times New Roman"/>
              <a:cs typeface="Times New Roman"/>
            </a:endParaRPr>
          </a:p>
        </p:txBody>
      </p:sp>
      <p:pic>
        <p:nvPicPr>
          <p:cNvPr id="3" name="图片 2"/>
          <p:cNvPicPr>
            <a:picLocks noChangeAspect="1"/>
          </p:cNvPicPr>
          <p:nvPr/>
        </p:nvPicPr>
        <p:blipFill>
          <a:blip r:embed="rId9"/>
          <a:stretch>
            <a:fillRect/>
          </a:stretch>
        </p:blipFill>
        <p:spPr>
          <a:xfrm>
            <a:off x="1604263" y="2204538"/>
            <a:ext cx="5878717" cy="1269582"/>
          </a:xfrm>
          <a:prstGeom prst="rect">
            <a:avLst/>
          </a:prstGeom>
        </p:spPr>
      </p:pic>
      <p:pic>
        <p:nvPicPr>
          <p:cNvPr id="5" name="图片 4"/>
          <p:cNvPicPr>
            <a:picLocks noChangeAspect="1"/>
          </p:cNvPicPr>
          <p:nvPr/>
        </p:nvPicPr>
        <p:blipFill>
          <a:blip r:embed="rId10"/>
          <a:stretch>
            <a:fillRect/>
          </a:stretch>
        </p:blipFill>
        <p:spPr>
          <a:xfrm>
            <a:off x="1447996" y="4025142"/>
            <a:ext cx="6191250" cy="2486025"/>
          </a:xfrm>
          <a:prstGeom prst="rect">
            <a:avLst/>
          </a:prstGeom>
        </p:spPr>
      </p:pic>
    </p:spTree>
    <p:extLst>
      <p:ext uri="{BB962C8B-B14F-4D97-AF65-F5344CB8AC3E}">
        <p14:creationId xmlns:p14="http://schemas.microsoft.com/office/powerpoint/2010/main" val="419895968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7188" y="4316283"/>
            <a:ext cx="8915400" cy="909927"/>
          </a:xfrm>
        </p:spPr>
        <p:txBody>
          <a:bodyPr>
            <a:noAutofit/>
          </a:bodyPr>
          <a:lstStyle/>
          <a:p>
            <a:pPr marL="342900" lvl="0" indent="-342900" algn="l" defTabSz="914400" eaLnBrk="0" fontAlgn="base" hangingPunct="0">
              <a:spcAft>
                <a:spcPct val="0"/>
              </a:spcAft>
              <a:buFont typeface="Wingdings" panose="05000000000000000000" pitchFamily="2" charset="2"/>
              <a:buChar char="n"/>
            </a:pPr>
            <a:r>
              <a:rPr lang="en-US" altLang="zh-CN" sz="2400" b="1" dirty="0">
                <a:latin typeface="Times New Roman" panose="02020603050405020304" pitchFamily="18" charset="0"/>
                <a:cs typeface="Times New Roman" panose="02020603050405020304" pitchFamily="18" charset="0"/>
              </a:rPr>
              <a:t>Python</a:t>
            </a:r>
            <a:r>
              <a:rPr lang="zh-CN" altLang="en-US" sz="2400" b="1" dirty="0">
                <a:latin typeface="Times New Roman" panose="02020603050405020304" pitchFamily="18" charset="0"/>
                <a:cs typeface="Times New Roman" panose="02020603050405020304" pitchFamily="18" charset="0"/>
              </a:rPr>
              <a:t>中的列表（</a:t>
            </a:r>
            <a:r>
              <a:rPr lang="en-US" altLang="zh-CN" sz="2400" b="1" dirty="0">
                <a:latin typeface="Times New Roman" panose="02020603050405020304" pitchFamily="18" charset="0"/>
                <a:cs typeface="Times New Roman" panose="02020603050405020304" pitchFamily="18" charset="0"/>
              </a:rPr>
              <a:t>list</a:t>
            </a:r>
            <a:r>
              <a:rPr lang="zh-CN" altLang="en-US" sz="2400" b="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
            </a:r>
            <a:br>
              <a:rPr lang="en-US" altLang="zh-CN" sz="2400" b="1"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b="1" dirty="0">
                <a:latin typeface="Times New Roman" panose="02020603050405020304" pitchFamily="18" charset="0"/>
                <a:cs typeface="Times New Roman" panose="02020603050405020304" pitchFamily="18" charset="0"/>
              </a:rPr>
              <a:t>4.</a:t>
            </a:r>
            <a:r>
              <a:rPr lang="zh-CN" altLang="en-US" sz="1800" b="1" dirty="0">
                <a:latin typeface="Times New Roman" panose="02020603050405020304" pitchFamily="18" charset="0"/>
                <a:cs typeface="Times New Roman" panose="02020603050405020304" pitchFamily="18" charset="0"/>
              </a:rPr>
              <a:t>应用案例（点击流数据）</a:t>
            </a:r>
            <a:r>
              <a:rPr lang="en-US" altLang="zh-CN" sz="1800" b="1" dirty="0">
                <a:latin typeface="Times New Roman" panose="02020603050405020304" pitchFamily="18" charset="0"/>
                <a:cs typeface="Times New Roman" panose="02020603050405020304" pitchFamily="18" charset="0"/>
              </a:rPr>
              <a:t/>
            </a:r>
            <a:br>
              <a:rPr lang="en-US" altLang="zh-CN" sz="1800" b="1" dirty="0">
                <a:latin typeface="Times New Roman" panose="02020603050405020304" pitchFamily="18" charset="0"/>
                <a:cs typeface="Times New Roman" panose="02020603050405020304" pitchFamily="18" charset="0"/>
              </a:rPr>
            </a:br>
            <a:r>
              <a:rPr lang="zh-CN" altLang="en-US" sz="1800" b="1" dirty="0">
                <a:latin typeface="Times New Roman" panose="02020603050405020304" pitchFamily="18" charset="0"/>
                <a:cs typeface="Times New Roman" panose="02020603050405020304" pitchFamily="18" charset="0"/>
              </a:rPr>
              <a:t>时序数据可以用</a:t>
            </a:r>
            <a:r>
              <a:rPr lang="en-US" altLang="zh-CN" sz="1800" b="1" dirty="0">
                <a:latin typeface="Times New Roman" panose="02020603050405020304" pitchFamily="18" charset="0"/>
                <a:cs typeface="Times New Roman" panose="02020603050405020304" pitchFamily="18" charset="0"/>
              </a:rPr>
              <a:t>list</a:t>
            </a:r>
            <a:r>
              <a:rPr lang="zh-CN" altLang="en-US" sz="1800" b="1" dirty="0">
                <a:latin typeface="Times New Roman" panose="02020603050405020304" pitchFamily="18" charset="0"/>
                <a:cs typeface="Times New Roman" panose="02020603050405020304" pitchFamily="18" charset="0"/>
              </a:rPr>
              <a:t>进行存取</a:t>
            </a:r>
            <a:r>
              <a:rPr kumimoji="0" lang="zh-CN" altLang="zh-CN" sz="4400" b="0" i="0" u="none" strike="noStrike" cap="none" normalizeH="0" baseline="0" dirty="0">
                <a:ln>
                  <a:noFill/>
                </a:ln>
                <a:solidFill>
                  <a:schemeClr val="tx1"/>
                </a:solidFill>
                <a:effectLst/>
                <a:latin typeface="Arial" panose="020B0604020202020204" pitchFamily="34" charset="0"/>
              </a:rPr>
              <a:t/>
            </a:r>
            <a:br>
              <a:rPr kumimoji="0" lang="zh-CN" altLang="zh-CN" sz="4400" b="0" i="0" u="none" strike="noStrike" cap="none" normalizeH="0" baseline="0" dirty="0">
                <a:ln>
                  <a:noFill/>
                </a:ln>
                <a:solidFill>
                  <a:schemeClr val="tx1"/>
                </a:solidFill>
                <a:effectLst/>
                <a:latin typeface="Arial" panose="020B0604020202020204" pitchFamily="34" charset="0"/>
              </a:rPr>
            </a:br>
            <a:r>
              <a:rPr lang="zh-CN" altLang="fi-FI" sz="1800" dirty="0">
                <a:solidFill>
                  <a:srgbClr val="000000"/>
                </a:solidFill>
                <a:latin typeface="Times New Roman" panose="02020603050405020304" pitchFamily="18" charset="0"/>
                <a:cs typeface="Times New Roman" panose="02020603050405020304" pitchFamily="18" charset="0"/>
              </a:rPr>
              <a:t/>
            </a:r>
            <a:br>
              <a:rPr lang="zh-CN" altLang="fi-FI" sz="1800" dirty="0">
                <a:solidFill>
                  <a:srgbClr val="000000"/>
                </a:solidFill>
                <a:latin typeface="Times New Roman" panose="02020603050405020304" pitchFamily="18" charset="0"/>
                <a:cs typeface="Times New Roman" panose="02020603050405020304" pitchFamily="18" charset="0"/>
              </a:rPr>
            </a:br>
            <a:r>
              <a:rPr lang="en-US" altLang="zh-CN" sz="1800" dirty="0">
                <a:solidFill>
                  <a:srgbClr val="000000"/>
                </a:solidFill>
                <a:latin typeface="Times New Roman" panose="02020603050405020304" pitchFamily="18" charset="0"/>
                <a:cs typeface="Times New Roman" panose="02020603050405020304" pitchFamily="18" charset="0"/>
              </a:rPr>
              <a:t/>
            </a:r>
            <a:br>
              <a:rPr lang="en-US" altLang="zh-CN" sz="1800" dirty="0">
                <a:solidFill>
                  <a:srgbClr val="000000"/>
                </a:solidFill>
                <a:latin typeface="Times New Roman" panose="02020603050405020304" pitchFamily="18" charset="0"/>
                <a:cs typeface="Times New Roman" panose="02020603050405020304" pitchFamily="18" charset="0"/>
              </a:rPr>
            </a:br>
            <a:r>
              <a:rPr kumimoji="0" lang="en-US" altLang="zh-CN" sz="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
            <a:br>
              <a:rPr kumimoji="0" lang="en-US" altLang="zh-CN" sz="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2400" b="1" dirty="0">
                <a:latin typeface="+mj-ea"/>
                <a:cs typeface="Times New Roman"/>
              </a:rPr>
              <a:t/>
            </a:r>
            <a:br>
              <a:rPr lang="en-US" altLang="zh-CN" sz="2400" b="1" dirty="0">
                <a:latin typeface="+mj-ea"/>
                <a:cs typeface="Times New Roman"/>
              </a:rPr>
            </a:br>
            <a:r>
              <a:rPr lang="en-US" altLang="zh-CN" sz="2400" b="1" dirty="0">
                <a:latin typeface="Times New Roman" panose="02020603050405020304" pitchFamily="18" charset="0"/>
                <a:cs typeface="Times New Roman" panose="02020603050405020304" pitchFamily="18" charset="0"/>
              </a:rPr>
              <a:t/>
            </a:r>
            <a:br>
              <a:rPr lang="en-US" altLang="zh-CN" sz="2400" b="1" dirty="0">
                <a:latin typeface="Times New Roman" panose="02020603050405020304" pitchFamily="18" charset="0"/>
                <a:cs typeface="Times New Roman" panose="02020603050405020304" pitchFamily="18" charset="0"/>
              </a:rPr>
            </a:br>
            <a:r>
              <a:rPr lang="en-US" altLang="zh-CN" sz="2400" b="1" dirty="0">
                <a:latin typeface="Times New Roman" panose="02020603050405020304" pitchFamily="18" charset="0"/>
                <a:cs typeface="Times New Roman" panose="02020603050405020304" pitchFamily="18" charset="0"/>
              </a:rPr>
              <a:t/>
            </a:r>
            <a:br>
              <a:rPr lang="en-US" altLang="zh-CN" sz="2400" b="1" dirty="0">
                <a:latin typeface="Times New Roman" panose="02020603050405020304" pitchFamily="18" charset="0"/>
                <a:cs typeface="Times New Roman" panose="02020603050405020304" pitchFamily="18" charset="0"/>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zh-CN" altLang="en-US" sz="1600" b="1" dirty="0">
                <a:latin typeface="+mj-ea"/>
                <a:cs typeface="Times New Roman"/>
              </a:rPr>
              <a:t/>
            </a:r>
            <a:br>
              <a:rPr lang="zh-CN" altLang="en-US" sz="1600" b="1" dirty="0">
                <a:latin typeface="+mj-ea"/>
                <a:cs typeface="Times New Roman"/>
              </a:rPr>
            </a:br>
            <a:endParaRPr lang="en-US" altLang="zh-CN" sz="1600" dirty="0">
              <a:latin typeface="+mj-ea"/>
              <a:cs typeface="Times New Roman"/>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2800" b="1" dirty="0">
                <a:solidFill>
                  <a:schemeClr val="bg1"/>
                </a:solidFill>
                <a:latin typeface="Times New Roman"/>
                <a:cs typeface="Times New Roman"/>
              </a:rPr>
              <a:t>Python</a:t>
            </a:r>
            <a:r>
              <a:rPr lang="zh-CN" altLang="en-US" sz="2800" b="1" dirty="0">
                <a:solidFill>
                  <a:schemeClr val="bg1"/>
                </a:solidFill>
                <a:latin typeface="Times New Roman"/>
                <a:cs typeface="Times New Roman"/>
              </a:rPr>
              <a:t>数据分析实践</a:t>
            </a:r>
            <a:endParaRPr lang="en-US" altLang="zh-CN" sz="2800" b="1" dirty="0">
              <a:solidFill>
                <a:schemeClr val="bg1"/>
              </a:solidFill>
              <a:latin typeface="Times New Roman"/>
              <a:cs typeface="Times New Roman"/>
            </a:endParaRPr>
          </a:p>
        </p:txBody>
      </p:sp>
      <p:pic>
        <p:nvPicPr>
          <p:cNvPr id="7" name="图片 6"/>
          <p:cNvPicPr>
            <a:picLocks noChangeAspect="1"/>
          </p:cNvPicPr>
          <p:nvPr/>
        </p:nvPicPr>
        <p:blipFill>
          <a:blip r:embed="rId9"/>
          <a:stretch>
            <a:fillRect/>
          </a:stretch>
        </p:blipFill>
        <p:spPr>
          <a:xfrm>
            <a:off x="1139266" y="3285045"/>
            <a:ext cx="5626455" cy="2322849"/>
          </a:xfrm>
          <a:prstGeom prst="rect">
            <a:avLst/>
          </a:prstGeom>
        </p:spPr>
      </p:pic>
      <p:pic>
        <p:nvPicPr>
          <p:cNvPr id="8" name="图片 7"/>
          <p:cNvPicPr>
            <a:picLocks noChangeAspect="1"/>
          </p:cNvPicPr>
          <p:nvPr/>
        </p:nvPicPr>
        <p:blipFill>
          <a:blip r:embed="rId10"/>
          <a:stretch>
            <a:fillRect/>
          </a:stretch>
        </p:blipFill>
        <p:spPr>
          <a:xfrm>
            <a:off x="5447103" y="1290944"/>
            <a:ext cx="3380592" cy="1930037"/>
          </a:xfrm>
          <a:prstGeom prst="rect">
            <a:avLst/>
          </a:prstGeom>
        </p:spPr>
      </p:pic>
      <p:sp>
        <p:nvSpPr>
          <p:cNvPr id="20" name="Rectangle 6"/>
          <p:cNvSpPr>
            <a:spLocks noChangeArrowheads="1"/>
          </p:cNvSpPr>
          <p:nvPr/>
        </p:nvSpPr>
        <p:spPr bwMode="auto">
          <a:xfrm>
            <a:off x="0" y="5647848"/>
            <a:ext cx="9144000" cy="12192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sp>
        <p:nvSpPr>
          <p:cNvPr id="9" name="矩形 8"/>
          <p:cNvSpPr/>
          <p:nvPr/>
        </p:nvSpPr>
        <p:spPr>
          <a:xfrm>
            <a:off x="0" y="5636109"/>
            <a:ext cx="9055099" cy="923330"/>
          </a:xfrm>
          <a:prstGeom prst="rect">
            <a:avLst/>
          </a:prstGeom>
        </p:spPr>
        <p:txBody>
          <a:bodyPr wrap="square">
            <a:spAutoFit/>
          </a:bodyPr>
          <a:lstStyle/>
          <a:p>
            <a:r>
              <a:rPr kumimoji="1" lang="en-US" altLang="zh-CN" sz="1300" b="1" dirty="0">
                <a:solidFill>
                  <a:schemeClr val="bg1"/>
                </a:solidFill>
                <a:latin typeface="Times New Roman" panose="02020603050405020304" pitchFamily="18" charset="0"/>
                <a:cs typeface="Times New Roman" panose="02020603050405020304" pitchFamily="18" charset="0"/>
              </a:rPr>
              <a:t> 1. </a:t>
            </a:r>
            <a:r>
              <a:rPr kumimoji="1" lang="en-US" altLang="zh-CN" sz="1300" b="1" dirty="0" err="1">
                <a:solidFill>
                  <a:schemeClr val="bg1"/>
                </a:solidFill>
                <a:latin typeface="Times New Roman" panose="02020603050405020304" pitchFamily="18" charset="0"/>
                <a:cs typeface="Times New Roman" panose="02020603050405020304" pitchFamily="18" charset="0"/>
              </a:rPr>
              <a:t>Guixiang</a:t>
            </a:r>
            <a:r>
              <a:rPr kumimoji="1" lang="en-US" altLang="zh-CN" sz="1300" b="1" dirty="0">
                <a:solidFill>
                  <a:schemeClr val="bg1"/>
                </a:solidFill>
                <a:latin typeface="Times New Roman" panose="02020603050405020304" pitchFamily="18" charset="0"/>
                <a:cs typeface="Times New Roman" panose="02020603050405020304" pitchFamily="18" charset="0"/>
              </a:rPr>
              <a:t> Zhu</a:t>
            </a:r>
            <a:r>
              <a:rPr kumimoji="1" lang="en-US" altLang="zh-CN" sz="1300" dirty="0">
                <a:solidFill>
                  <a:schemeClr val="bg1"/>
                </a:solidFill>
                <a:latin typeface="Times New Roman" panose="02020603050405020304" pitchFamily="18" charset="0"/>
                <a:cs typeface="Times New Roman" panose="02020603050405020304" pitchFamily="18" charset="0"/>
              </a:rPr>
              <a:t>, </a:t>
            </a:r>
            <a:r>
              <a:rPr kumimoji="1" lang="en-US" altLang="zh-CN" sz="1300" dirty="0" err="1">
                <a:solidFill>
                  <a:schemeClr val="bg1"/>
                </a:solidFill>
                <a:latin typeface="Times New Roman" panose="02020603050405020304" pitchFamily="18" charset="0"/>
                <a:cs typeface="Times New Roman" panose="02020603050405020304" pitchFamily="18" charset="0"/>
              </a:rPr>
              <a:t>Youquan</a:t>
            </a:r>
            <a:r>
              <a:rPr kumimoji="1" lang="en-US" altLang="zh-CN" sz="1300" dirty="0">
                <a:solidFill>
                  <a:schemeClr val="bg1"/>
                </a:solidFill>
                <a:latin typeface="Times New Roman" panose="02020603050405020304" pitchFamily="18" charset="0"/>
                <a:cs typeface="Times New Roman" panose="02020603050405020304" pitchFamily="18" charset="0"/>
              </a:rPr>
              <a:t> Wang, </a:t>
            </a:r>
            <a:r>
              <a:rPr kumimoji="1" lang="en-US" altLang="zh-CN" sz="1300" dirty="0" err="1">
                <a:solidFill>
                  <a:schemeClr val="bg1"/>
                </a:solidFill>
                <a:latin typeface="Times New Roman" panose="02020603050405020304" pitchFamily="18" charset="0"/>
                <a:cs typeface="Times New Roman" panose="02020603050405020304" pitchFamily="18" charset="0"/>
              </a:rPr>
              <a:t>Jie</a:t>
            </a:r>
            <a:r>
              <a:rPr kumimoji="1" lang="en-US" altLang="zh-CN" sz="1300" dirty="0">
                <a:solidFill>
                  <a:schemeClr val="bg1"/>
                </a:solidFill>
                <a:latin typeface="Times New Roman" panose="02020603050405020304" pitchFamily="18" charset="0"/>
                <a:cs typeface="Times New Roman" panose="02020603050405020304" pitchFamily="18" charset="0"/>
              </a:rPr>
              <a:t> Cao, Zhan Bu, </a:t>
            </a:r>
            <a:r>
              <a:rPr kumimoji="1" lang="en-US" altLang="zh-CN" sz="1300" dirty="0" err="1">
                <a:solidFill>
                  <a:schemeClr val="bg1"/>
                </a:solidFill>
                <a:latin typeface="Times New Roman" panose="02020603050405020304" pitchFamily="18" charset="0"/>
                <a:cs typeface="Times New Roman" panose="02020603050405020304" pitchFamily="18" charset="0"/>
              </a:rPr>
              <a:t>Shuxin</a:t>
            </a:r>
            <a:r>
              <a:rPr kumimoji="1" lang="en-US" altLang="zh-CN" sz="1300" dirty="0">
                <a:solidFill>
                  <a:schemeClr val="bg1"/>
                </a:solidFill>
                <a:latin typeface="Times New Roman" panose="02020603050405020304" pitchFamily="18" charset="0"/>
                <a:cs typeface="Times New Roman" panose="02020603050405020304" pitchFamily="18" charset="0"/>
              </a:rPr>
              <a:t> Yang</a:t>
            </a:r>
            <a:r>
              <a:rPr kumimoji="1" lang="zh-CN" altLang="en-US" sz="1300" dirty="0">
                <a:solidFill>
                  <a:schemeClr val="bg1"/>
                </a:solidFill>
                <a:latin typeface="Times New Roman" panose="02020603050405020304" pitchFamily="18" charset="0"/>
                <a:cs typeface="Times New Roman" panose="02020603050405020304" pitchFamily="18" charset="0"/>
              </a:rPr>
              <a:t>，</a:t>
            </a:r>
            <a:r>
              <a:rPr kumimoji="1" lang="en-US" altLang="zh-CN" sz="1300" dirty="0" err="1">
                <a:solidFill>
                  <a:schemeClr val="bg1"/>
                </a:solidFill>
                <a:latin typeface="Times New Roman" panose="02020603050405020304" pitchFamily="18" charset="0"/>
                <a:cs typeface="Times New Roman" panose="02020603050405020304" pitchFamily="18" charset="0"/>
              </a:rPr>
              <a:t>Weichao</a:t>
            </a:r>
            <a:r>
              <a:rPr kumimoji="1" lang="en-US" altLang="zh-CN" sz="1300" dirty="0">
                <a:solidFill>
                  <a:schemeClr val="bg1"/>
                </a:solidFill>
                <a:latin typeface="Times New Roman" panose="02020603050405020304" pitchFamily="18" charset="0"/>
                <a:cs typeface="Times New Roman" panose="02020603050405020304" pitchFamily="18" charset="0"/>
              </a:rPr>
              <a:t> Liang, </a:t>
            </a:r>
            <a:r>
              <a:rPr kumimoji="1" lang="en-US" altLang="zh-CN" sz="1300" dirty="0" err="1">
                <a:solidFill>
                  <a:schemeClr val="bg1"/>
                </a:solidFill>
                <a:latin typeface="Times New Roman" panose="02020603050405020304" pitchFamily="18" charset="0"/>
                <a:cs typeface="Times New Roman" panose="02020603050405020304" pitchFamily="18" charset="0"/>
              </a:rPr>
              <a:t>Jingting</a:t>
            </a:r>
            <a:r>
              <a:rPr kumimoji="1" lang="en-US" altLang="zh-CN" sz="1300" dirty="0">
                <a:solidFill>
                  <a:schemeClr val="bg1"/>
                </a:solidFill>
                <a:latin typeface="Times New Roman" panose="02020603050405020304" pitchFamily="18" charset="0"/>
                <a:cs typeface="Times New Roman" panose="02020603050405020304" pitchFamily="18" charset="0"/>
              </a:rPr>
              <a:t> Liu. Neural attentive travel package recommendation via exploiting long-term and short-term behaviors[J]. </a:t>
            </a:r>
            <a:r>
              <a:rPr kumimoji="1" lang="en-US" altLang="zh-CN" sz="1300" b="1" i="1" dirty="0">
                <a:solidFill>
                  <a:schemeClr val="bg1"/>
                </a:solidFill>
                <a:latin typeface="Times New Roman" panose="02020603050405020304" pitchFamily="18" charset="0"/>
                <a:cs typeface="Times New Roman" panose="02020603050405020304" pitchFamily="18" charset="0"/>
              </a:rPr>
              <a:t>Knowledge-Based Systems</a:t>
            </a:r>
            <a:r>
              <a:rPr kumimoji="1" lang="en-US" altLang="zh-CN" sz="1300" dirty="0">
                <a:solidFill>
                  <a:schemeClr val="bg1"/>
                </a:solidFill>
                <a:latin typeface="Times New Roman" panose="02020603050405020304" pitchFamily="18" charset="0"/>
                <a:cs typeface="Times New Roman" panose="02020603050405020304" pitchFamily="18" charset="0"/>
              </a:rPr>
              <a:t>, 2021</a:t>
            </a:r>
            <a:r>
              <a:rPr kumimoji="1" lang="zh-CN" altLang="en-US" sz="1300" dirty="0">
                <a:solidFill>
                  <a:schemeClr val="bg1"/>
                </a:solidFill>
                <a:latin typeface="Times New Roman" panose="02020603050405020304" pitchFamily="18" charset="0"/>
                <a:cs typeface="Times New Roman" panose="02020603050405020304" pitchFamily="18" charset="0"/>
              </a:rPr>
              <a:t>，</a:t>
            </a:r>
            <a:r>
              <a:rPr kumimoji="1" lang="en-US" altLang="zh-CN" sz="1300" dirty="0">
                <a:solidFill>
                  <a:schemeClr val="bg1"/>
                </a:solidFill>
                <a:latin typeface="Times New Roman" panose="02020603050405020304" pitchFamily="18" charset="0"/>
                <a:cs typeface="Times New Roman" panose="02020603050405020304" pitchFamily="18" charset="0"/>
              </a:rPr>
              <a:t>211</a:t>
            </a:r>
            <a:r>
              <a:rPr kumimoji="1" lang="zh-CN" altLang="en-US" sz="1300" dirty="0">
                <a:solidFill>
                  <a:schemeClr val="bg1"/>
                </a:solidFill>
                <a:latin typeface="Times New Roman" panose="02020603050405020304" pitchFamily="18" charset="0"/>
                <a:cs typeface="Times New Roman" panose="02020603050405020304" pitchFamily="18" charset="0"/>
              </a:rPr>
              <a:t>：</a:t>
            </a:r>
            <a:r>
              <a:rPr kumimoji="1" lang="en-US" altLang="zh-CN" sz="1300" dirty="0">
                <a:solidFill>
                  <a:schemeClr val="bg1"/>
                </a:solidFill>
                <a:latin typeface="Times New Roman" panose="02020603050405020304" pitchFamily="18" charset="0"/>
                <a:cs typeface="Times New Roman" panose="02020603050405020304" pitchFamily="18" charset="0"/>
              </a:rPr>
              <a:t>106511.</a:t>
            </a:r>
          </a:p>
          <a:p>
            <a:r>
              <a:rPr kumimoji="1" lang="en-US" altLang="zh-CN" sz="1300" b="1" dirty="0">
                <a:solidFill>
                  <a:schemeClr val="bg1"/>
                </a:solidFill>
                <a:latin typeface="Times New Roman" panose="02020603050405020304" pitchFamily="18" charset="0"/>
                <a:cs typeface="Times New Roman" panose="02020603050405020304" pitchFamily="18" charset="0"/>
              </a:rPr>
              <a:t>2. </a:t>
            </a:r>
            <a:r>
              <a:rPr kumimoji="1" lang="en-US" altLang="zh-CN" sz="1300" b="1" dirty="0" err="1">
                <a:solidFill>
                  <a:schemeClr val="bg1"/>
                </a:solidFill>
                <a:latin typeface="Times New Roman" panose="02020603050405020304" pitchFamily="18" charset="0"/>
                <a:cs typeface="Times New Roman" panose="02020603050405020304" pitchFamily="18" charset="0"/>
              </a:rPr>
              <a:t>Guixiang</a:t>
            </a:r>
            <a:r>
              <a:rPr kumimoji="1" lang="en-US" altLang="zh-CN" sz="1300" b="1" dirty="0">
                <a:solidFill>
                  <a:schemeClr val="bg1"/>
                </a:solidFill>
                <a:latin typeface="Times New Roman" panose="02020603050405020304" pitchFamily="18" charset="0"/>
                <a:cs typeface="Times New Roman" panose="02020603050405020304" pitchFamily="18" charset="0"/>
              </a:rPr>
              <a:t> Zhu, </a:t>
            </a:r>
            <a:r>
              <a:rPr kumimoji="1" lang="en-US" altLang="zh-CN" sz="1300" dirty="0" err="1">
                <a:solidFill>
                  <a:schemeClr val="bg1"/>
                </a:solidFill>
                <a:latin typeface="Times New Roman" panose="02020603050405020304" pitchFamily="18" charset="0"/>
                <a:cs typeface="Times New Roman" panose="02020603050405020304" pitchFamily="18" charset="0"/>
              </a:rPr>
              <a:t>Jie</a:t>
            </a:r>
            <a:r>
              <a:rPr kumimoji="1" lang="en-US" altLang="zh-CN" sz="1300" dirty="0">
                <a:solidFill>
                  <a:schemeClr val="bg1"/>
                </a:solidFill>
                <a:latin typeface="Times New Roman" panose="02020603050405020304" pitchFamily="18" charset="0"/>
                <a:cs typeface="Times New Roman" panose="02020603050405020304" pitchFamily="18" charset="0"/>
              </a:rPr>
              <a:t> Cao, </a:t>
            </a:r>
            <a:r>
              <a:rPr kumimoji="1" lang="en-US" altLang="zh-CN" sz="1300" dirty="0" err="1">
                <a:solidFill>
                  <a:schemeClr val="bg1"/>
                </a:solidFill>
                <a:latin typeface="Times New Roman" panose="02020603050405020304" pitchFamily="18" charset="0"/>
                <a:cs typeface="Times New Roman" panose="02020603050405020304" pitchFamily="18" charset="0"/>
              </a:rPr>
              <a:t>Changsheng</a:t>
            </a:r>
            <a:r>
              <a:rPr kumimoji="1" lang="en-US" altLang="zh-CN" sz="1300" dirty="0">
                <a:solidFill>
                  <a:schemeClr val="bg1"/>
                </a:solidFill>
                <a:latin typeface="Times New Roman" panose="02020603050405020304" pitchFamily="18" charset="0"/>
                <a:cs typeface="Times New Roman" panose="02020603050405020304" pitchFamily="18" charset="0"/>
              </a:rPr>
              <a:t> Li, </a:t>
            </a:r>
            <a:r>
              <a:rPr kumimoji="1" lang="en-US" altLang="zh-CN" sz="1300" dirty="0" err="1">
                <a:solidFill>
                  <a:schemeClr val="bg1"/>
                </a:solidFill>
                <a:latin typeface="Times New Roman" panose="02020603050405020304" pitchFamily="18" charset="0"/>
                <a:cs typeface="Times New Roman" panose="02020603050405020304" pitchFamily="18" charset="0"/>
              </a:rPr>
              <a:t>Zhiang</a:t>
            </a:r>
            <a:r>
              <a:rPr kumimoji="1" lang="en-US" altLang="zh-CN" sz="1300" dirty="0">
                <a:solidFill>
                  <a:schemeClr val="bg1"/>
                </a:solidFill>
                <a:latin typeface="Times New Roman" panose="02020603050405020304" pitchFamily="18" charset="0"/>
                <a:cs typeface="Times New Roman" panose="02020603050405020304" pitchFamily="18" charset="0"/>
              </a:rPr>
              <a:t> Wu. A recommendation engine for travel products based on topic sequential patterns[J]. </a:t>
            </a:r>
            <a:r>
              <a:rPr kumimoji="1" lang="en-US" altLang="zh-CN" sz="1300" b="1" i="1" dirty="0">
                <a:solidFill>
                  <a:schemeClr val="bg1"/>
                </a:solidFill>
                <a:latin typeface="Times New Roman" panose="02020603050405020304" pitchFamily="18" charset="0"/>
                <a:cs typeface="Times New Roman" panose="02020603050405020304" pitchFamily="18" charset="0"/>
              </a:rPr>
              <a:t>Multimedia Tools and Applications</a:t>
            </a:r>
            <a:r>
              <a:rPr kumimoji="1" lang="en-US" altLang="zh-CN" sz="1300" b="1" dirty="0">
                <a:solidFill>
                  <a:schemeClr val="bg1"/>
                </a:solidFill>
                <a:latin typeface="Times New Roman" panose="02020603050405020304" pitchFamily="18" charset="0"/>
                <a:cs typeface="Times New Roman" panose="02020603050405020304" pitchFamily="18" charset="0"/>
              </a:rPr>
              <a:t>, 2017, 76(16): 17595-17612. </a:t>
            </a:r>
            <a:endParaRPr kumimoji="1" lang="zh-CN" altLang="en-US" sz="13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588571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6077823"/>
            <a:ext cx="8915400" cy="909927"/>
          </a:xfrm>
        </p:spPr>
        <p:txBody>
          <a:bodyPr>
            <a:noAutofit/>
          </a:bodyPr>
          <a:lstStyle/>
          <a:p>
            <a:pPr marL="342900" lvl="0" indent="-342900" algn="l" defTabSz="914400" eaLnBrk="0" fontAlgn="base" hangingPunct="0">
              <a:spcAft>
                <a:spcPct val="0"/>
              </a:spcAft>
              <a:buFont typeface="Wingdings" panose="05000000000000000000" pitchFamily="2" charset="2"/>
              <a:buChar char="n"/>
            </a:pPr>
            <a:r>
              <a:rPr lang="en-US" altLang="zh-CN" sz="2400" b="1" dirty="0">
                <a:latin typeface="Times New Roman" panose="02020603050405020304" pitchFamily="18" charset="0"/>
                <a:cs typeface="Times New Roman" panose="02020603050405020304" pitchFamily="18" charset="0"/>
              </a:rPr>
              <a:t>Python</a:t>
            </a:r>
            <a:r>
              <a:rPr lang="zh-CN" altLang="en-US" sz="2400" b="1" dirty="0">
                <a:latin typeface="Times New Roman" panose="02020603050405020304" pitchFamily="18" charset="0"/>
                <a:cs typeface="Times New Roman" panose="02020603050405020304" pitchFamily="18" charset="0"/>
              </a:rPr>
              <a:t>中的中字典（</a:t>
            </a:r>
            <a:r>
              <a:rPr lang="en-US" altLang="zh-CN" sz="2400" b="1" dirty="0" err="1">
                <a:latin typeface="Times New Roman" panose="02020603050405020304" pitchFamily="18" charset="0"/>
                <a:cs typeface="Times New Roman" panose="02020603050405020304" pitchFamily="18" charset="0"/>
              </a:rPr>
              <a:t>dict</a:t>
            </a:r>
            <a:r>
              <a:rPr lang="zh-CN" altLang="en-US" sz="2400" b="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
            </a:r>
            <a:br>
              <a:rPr lang="en-US" altLang="zh-CN" sz="2400" b="1" dirty="0">
                <a:latin typeface="Times New Roman" panose="02020603050405020304" pitchFamily="18" charset="0"/>
                <a:cs typeface="Times New Roman" panose="02020603050405020304" pitchFamily="18" charset="0"/>
              </a:rPr>
            </a:br>
            <a:r>
              <a:rPr lang="zh-CN" altLang="en-US" sz="1800" dirty="0">
                <a:latin typeface="Times New Roman" panose="02020603050405020304" pitchFamily="18" charset="0"/>
                <a:cs typeface="Times New Roman" panose="02020603050405020304" pitchFamily="18" charset="0"/>
              </a:rPr>
              <a:t>字典</a:t>
            </a:r>
            <a:r>
              <a:rPr lang="en-US" altLang="zh-CN" sz="1800" dirty="0">
                <a:latin typeface="Times New Roman" panose="02020603050405020304" pitchFamily="18" charset="0"/>
                <a:cs typeface="Times New Roman" panose="02020603050405020304" pitchFamily="18" charset="0"/>
              </a:rPr>
              <a:t>(dictionary)</a:t>
            </a:r>
            <a:r>
              <a:rPr lang="zh-CN" altLang="en-US" sz="1800" dirty="0">
                <a:latin typeface="Times New Roman" panose="02020603050405020304" pitchFamily="18" charset="0"/>
                <a:cs typeface="Times New Roman" panose="02020603050405020304" pitchFamily="18" charset="0"/>
              </a:rPr>
              <a:t>是除列表之外</a:t>
            </a:r>
            <a:r>
              <a:rPr lang="en-US" altLang="zh-CN" sz="1800" dirty="0">
                <a:latin typeface="Times New Roman" panose="02020603050405020304" pitchFamily="18" charset="0"/>
                <a:cs typeface="Times New Roman" panose="02020603050405020304" pitchFamily="18" charset="0"/>
              </a:rPr>
              <a:t>python</a:t>
            </a:r>
            <a:r>
              <a:rPr lang="zh-CN" altLang="en-US" sz="1800" dirty="0">
                <a:latin typeface="Times New Roman" panose="02020603050405020304" pitchFamily="18" charset="0"/>
                <a:cs typeface="Times New Roman" panose="02020603050405020304" pitchFamily="18" charset="0"/>
              </a:rPr>
              <a:t>中最灵活的内置数据结构类型。列表是有序的对象结合，字典是无序的对象集合。两者之间的区别在于：字典当中的元素是通过键来存取的，而不是通过偏移存取。字典由键和对应的值组成。字典也被称作关联数组或哈希表。</a:t>
            </a: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b="1" dirty="0">
                <a:solidFill>
                  <a:srgbClr val="000000"/>
                </a:solidFill>
                <a:latin typeface="Times New Roman" panose="02020603050405020304" pitchFamily="18" charset="0"/>
                <a:cs typeface="Times New Roman" panose="02020603050405020304" pitchFamily="18" charset="0"/>
              </a:rPr>
              <a:t>1.</a:t>
            </a:r>
            <a:r>
              <a:rPr lang="zh-CN" altLang="en-US" sz="1800" b="1" dirty="0">
                <a:solidFill>
                  <a:srgbClr val="000000"/>
                </a:solidFill>
                <a:latin typeface="Times New Roman" panose="02020603050405020304" pitchFamily="18" charset="0"/>
                <a:cs typeface="Times New Roman" panose="02020603050405020304" pitchFamily="18" charset="0"/>
              </a:rPr>
              <a:t>字典的格式</a:t>
            </a: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zh-CN" altLang="en-US" sz="1800" dirty="0">
                <a:latin typeface="Times New Roman" panose="02020603050405020304" pitchFamily="18" charset="0"/>
                <a:cs typeface="Times New Roman" panose="02020603050405020304" pitchFamily="18" charset="0"/>
              </a:rPr>
              <a:t>字典的每个键值对</a:t>
            </a:r>
            <a:r>
              <a:rPr lang="en-US" altLang="zh-CN" sz="1800" dirty="0">
                <a:latin typeface="Times New Roman" panose="02020603050405020304" pitchFamily="18" charset="0"/>
                <a:cs typeface="Times New Roman" panose="02020603050405020304" pitchFamily="18" charset="0"/>
              </a:rPr>
              <a:t>(</a:t>
            </a:r>
            <a:r>
              <a:rPr lang="en-US" altLang="zh-CN" sz="1800" dirty="0" err="1">
                <a:latin typeface="Times New Roman" panose="02020603050405020304" pitchFamily="18" charset="0"/>
                <a:cs typeface="Times New Roman" panose="02020603050405020304" pitchFamily="18" charset="0"/>
              </a:rPr>
              <a:t>key</a:t>
            </a:r>
            <a:r>
              <a:rPr lang="en-US" altLang="zh-CN" sz="1800" dirty="0" err="1">
                <a:latin typeface="Times New Roman" panose="02020603050405020304" pitchFamily="18" charset="0"/>
                <a:cs typeface="Times New Roman" panose="02020603050405020304" pitchFamily="18" charset="0"/>
                <a:sym typeface="Wingdings" panose="05000000000000000000" pitchFamily="2" charset="2"/>
              </a:rPr>
              <a:t></a:t>
            </a:r>
            <a:r>
              <a:rPr lang="en-US" altLang="zh-CN" sz="1800" dirty="0" err="1">
                <a:latin typeface="Times New Roman" panose="02020603050405020304" pitchFamily="18" charset="0"/>
                <a:cs typeface="Times New Roman" panose="02020603050405020304" pitchFamily="18" charset="0"/>
              </a:rPr>
              <a:t>value</a:t>
            </a:r>
            <a:r>
              <a:rPr lang="en-US" altLang="zh-CN" sz="1800" dirty="0">
                <a:latin typeface="Times New Roman" panose="02020603050405020304" pitchFamily="18" charset="0"/>
                <a:cs typeface="Times New Roman" panose="02020603050405020304" pitchFamily="18" charset="0"/>
              </a:rPr>
              <a:t>)</a:t>
            </a:r>
            <a:r>
              <a:rPr lang="zh-CN" altLang="en-US" sz="1800" dirty="0">
                <a:latin typeface="Times New Roman" panose="02020603050405020304" pitchFamily="18" charset="0"/>
                <a:cs typeface="Times New Roman" panose="02020603050405020304" pitchFamily="18" charset="0"/>
              </a:rPr>
              <a:t>都是用冒号：分割，每个键值对之间用逗号，分割，整个字典包括在花括号</a:t>
            </a:r>
            <a:r>
              <a:rPr lang="en-US" altLang="zh-CN" sz="1800" dirty="0">
                <a:latin typeface="Times New Roman" panose="02020603050405020304" pitchFamily="18" charset="0"/>
                <a:cs typeface="Times New Roman" panose="02020603050405020304" pitchFamily="18" charset="0"/>
              </a:rPr>
              <a:t>{}</a:t>
            </a:r>
            <a:r>
              <a:rPr lang="zh-CN" altLang="en-US" sz="1800" dirty="0">
                <a:latin typeface="Times New Roman" panose="02020603050405020304" pitchFamily="18" charset="0"/>
                <a:cs typeface="Times New Roman" panose="02020603050405020304" pitchFamily="18" charset="0"/>
              </a:rPr>
              <a:t>中，格式如下：</a:t>
            </a: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err="1">
                <a:latin typeface="Times New Roman" panose="02020603050405020304" pitchFamily="18" charset="0"/>
                <a:cs typeface="Times New Roman" panose="02020603050405020304" pitchFamily="18" charset="0"/>
              </a:rPr>
              <a:t>dict</a:t>
            </a:r>
            <a:r>
              <a:rPr lang="en-US" altLang="zh-CN" sz="1800" dirty="0">
                <a:latin typeface="Times New Roman" panose="02020603050405020304" pitchFamily="18" charset="0"/>
                <a:cs typeface="Times New Roman" panose="02020603050405020304" pitchFamily="18" charset="0"/>
              </a:rPr>
              <a:t> = {</a:t>
            </a:r>
            <a:r>
              <a:rPr lang="en-US" altLang="zh-CN" sz="1800" dirty="0">
                <a:solidFill>
                  <a:srgbClr val="0000FF"/>
                </a:solidFill>
                <a:latin typeface="Times New Roman" panose="02020603050405020304" pitchFamily="18" charset="0"/>
                <a:cs typeface="Times New Roman" panose="02020603050405020304" pitchFamily="18" charset="0"/>
              </a:rPr>
              <a:t>key1:value1, key2:value2</a:t>
            </a:r>
            <a:r>
              <a:rPr lang="en-US" altLang="zh-CN" sz="1800" dirty="0">
                <a:latin typeface="Times New Roman" panose="02020603050405020304" pitchFamily="18" charset="0"/>
                <a:cs typeface="Times New Roman" panose="02020603050405020304" pitchFamily="18" charset="0"/>
              </a:rPr>
              <a:t>}</a:t>
            </a:r>
            <a:br>
              <a:rPr lang="en-US" altLang="zh-CN" sz="1800" dirty="0">
                <a:latin typeface="Times New Roman" panose="02020603050405020304" pitchFamily="18" charset="0"/>
                <a:cs typeface="Times New Roman" panose="02020603050405020304" pitchFamily="18" charset="0"/>
              </a:rPr>
            </a:br>
            <a:r>
              <a:rPr lang="en-US" altLang="zh-CN" sz="1800" b="1" dirty="0">
                <a:solidFill>
                  <a:srgbClr val="000000"/>
                </a:solidFill>
                <a:latin typeface="Times New Roman" panose="02020603050405020304" pitchFamily="18" charset="0"/>
                <a:cs typeface="Times New Roman" panose="02020603050405020304" pitchFamily="18" charset="0"/>
              </a:rPr>
              <a:t>2.</a:t>
            </a:r>
            <a:r>
              <a:rPr lang="zh-CN" altLang="en-US" sz="1800" b="1" dirty="0">
                <a:solidFill>
                  <a:srgbClr val="000000"/>
                </a:solidFill>
                <a:latin typeface="Times New Roman" panose="02020603050405020304" pitchFamily="18" charset="0"/>
                <a:cs typeface="Times New Roman" panose="02020603050405020304" pitchFamily="18" charset="0"/>
              </a:rPr>
              <a:t>字典的创建</a:t>
            </a: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kumimoji="0" lang="zh-CN" altLang="zh-CN" sz="4400" b="0" i="0" u="none" strike="noStrike" cap="none" normalizeH="0" baseline="0" dirty="0">
                <a:ln>
                  <a:noFill/>
                </a:ln>
                <a:solidFill>
                  <a:schemeClr val="tx1"/>
                </a:solidFill>
                <a:effectLst/>
                <a:latin typeface="Arial" panose="020B0604020202020204" pitchFamily="34" charset="0"/>
              </a:rPr>
              <a:t/>
            </a:r>
            <a:br>
              <a:rPr kumimoji="0" lang="zh-CN" altLang="zh-CN" sz="4400" b="0" i="0" u="none" strike="noStrike" cap="none" normalizeH="0" baseline="0" dirty="0">
                <a:ln>
                  <a:noFill/>
                </a:ln>
                <a:solidFill>
                  <a:schemeClr val="tx1"/>
                </a:solidFill>
                <a:effectLst/>
                <a:latin typeface="Arial" panose="020B0604020202020204" pitchFamily="34" charset="0"/>
              </a:rPr>
            </a:br>
            <a:r>
              <a:rPr lang="zh-CN" altLang="fi-FI" sz="1800" dirty="0">
                <a:solidFill>
                  <a:srgbClr val="000000"/>
                </a:solidFill>
                <a:latin typeface="Times New Roman" panose="02020603050405020304" pitchFamily="18" charset="0"/>
                <a:cs typeface="Times New Roman" panose="02020603050405020304" pitchFamily="18" charset="0"/>
              </a:rPr>
              <a:t/>
            </a:r>
            <a:br>
              <a:rPr lang="zh-CN" altLang="fi-FI" sz="1800" dirty="0">
                <a:solidFill>
                  <a:srgbClr val="000000"/>
                </a:solidFill>
                <a:latin typeface="Times New Roman" panose="02020603050405020304" pitchFamily="18" charset="0"/>
                <a:cs typeface="Times New Roman" panose="02020603050405020304" pitchFamily="18" charset="0"/>
              </a:rPr>
            </a:br>
            <a:r>
              <a:rPr kumimoji="0" lang="en-US" altLang="zh-CN" sz="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
            <a:br>
              <a:rPr kumimoji="0" lang="en-US" altLang="zh-CN" sz="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zh-CN" altLang="zh-CN" sz="4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
            <a:br>
              <a:rPr kumimoji="0" lang="zh-CN" altLang="zh-CN" sz="4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2400" b="1" dirty="0">
                <a:latin typeface="+mj-ea"/>
                <a:cs typeface="Times New Roman"/>
              </a:rPr>
              <a:t/>
            </a:r>
            <a:br>
              <a:rPr lang="en-US" altLang="zh-CN" sz="2400" b="1" dirty="0">
                <a:latin typeface="+mj-ea"/>
                <a:cs typeface="Times New Roman"/>
              </a:rPr>
            </a:br>
            <a:r>
              <a:rPr lang="en-US" altLang="zh-CN" sz="2400" b="1" dirty="0">
                <a:latin typeface="Times New Roman" panose="02020603050405020304" pitchFamily="18" charset="0"/>
                <a:cs typeface="Times New Roman" panose="02020603050405020304" pitchFamily="18" charset="0"/>
              </a:rPr>
              <a:t/>
            </a:r>
            <a:br>
              <a:rPr lang="en-US" altLang="zh-CN" sz="2400" b="1" dirty="0">
                <a:latin typeface="Times New Roman" panose="02020603050405020304" pitchFamily="18" charset="0"/>
                <a:cs typeface="Times New Roman" panose="02020603050405020304" pitchFamily="18" charset="0"/>
              </a:rPr>
            </a:br>
            <a:r>
              <a:rPr lang="en-US" altLang="zh-CN" sz="2400" b="1" dirty="0">
                <a:latin typeface="Times New Roman" panose="02020603050405020304" pitchFamily="18" charset="0"/>
                <a:cs typeface="Times New Roman" panose="02020603050405020304" pitchFamily="18" charset="0"/>
              </a:rPr>
              <a:t/>
            </a:r>
            <a:br>
              <a:rPr lang="en-US" altLang="zh-CN" sz="2400" b="1" dirty="0">
                <a:latin typeface="Times New Roman" panose="02020603050405020304" pitchFamily="18" charset="0"/>
                <a:cs typeface="Times New Roman" panose="02020603050405020304" pitchFamily="18" charset="0"/>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zh-CN" altLang="en-US" sz="1600" b="1" dirty="0">
                <a:latin typeface="+mj-ea"/>
                <a:cs typeface="Times New Roman"/>
              </a:rPr>
              <a:t/>
            </a:r>
            <a:br>
              <a:rPr lang="zh-CN" altLang="en-US" sz="1600" b="1" dirty="0">
                <a:latin typeface="+mj-ea"/>
                <a:cs typeface="Times New Roman"/>
              </a:rPr>
            </a:br>
            <a:endParaRPr lang="en-US" altLang="zh-CN" sz="1600" dirty="0">
              <a:latin typeface="+mj-ea"/>
              <a:cs typeface="Times New Roman"/>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2800" b="1" dirty="0">
                <a:solidFill>
                  <a:schemeClr val="bg1"/>
                </a:solidFill>
                <a:latin typeface="Times New Roman"/>
                <a:cs typeface="Times New Roman"/>
              </a:rPr>
              <a:t>Python</a:t>
            </a:r>
            <a:r>
              <a:rPr lang="zh-CN" altLang="en-US" sz="2800" b="1" dirty="0">
                <a:solidFill>
                  <a:schemeClr val="bg1"/>
                </a:solidFill>
                <a:latin typeface="Times New Roman"/>
                <a:cs typeface="Times New Roman"/>
              </a:rPr>
              <a:t>数据分析实践</a:t>
            </a:r>
            <a:endParaRPr lang="en-US" altLang="zh-CN" sz="2800" b="1" dirty="0">
              <a:solidFill>
                <a:schemeClr val="bg1"/>
              </a:solidFill>
              <a:latin typeface="Times New Roman"/>
              <a:cs typeface="Times New Roman"/>
            </a:endParaRPr>
          </a:p>
        </p:txBody>
      </p:sp>
      <p:pic>
        <p:nvPicPr>
          <p:cNvPr id="3" name="图片 2"/>
          <p:cNvPicPr>
            <a:picLocks noChangeAspect="1"/>
          </p:cNvPicPr>
          <p:nvPr/>
        </p:nvPicPr>
        <p:blipFill>
          <a:blip r:embed="rId9"/>
          <a:stretch>
            <a:fillRect/>
          </a:stretch>
        </p:blipFill>
        <p:spPr>
          <a:xfrm>
            <a:off x="390531" y="4370662"/>
            <a:ext cx="8434659" cy="2269223"/>
          </a:xfrm>
          <a:prstGeom prst="rect">
            <a:avLst/>
          </a:prstGeom>
        </p:spPr>
      </p:pic>
    </p:spTree>
    <p:extLst>
      <p:ext uri="{BB962C8B-B14F-4D97-AF65-F5344CB8AC3E}">
        <p14:creationId xmlns:p14="http://schemas.microsoft.com/office/powerpoint/2010/main" val="32741450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2076" y="4207476"/>
            <a:ext cx="8915400" cy="909927"/>
          </a:xfrm>
        </p:spPr>
        <p:txBody>
          <a:bodyPr>
            <a:noAutofit/>
          </a:bodyPr>
          <a:lstStyle/>
          <a:p>
            <a:pPr marL="342900" lvl="0" indent="-342900" algn="l" defTabSz="914400" eaLnBrk="0" fontAlgn="base" hangingPunct="0">
              <a:spcAft>
                <a:spcPct val="0"/>
              </a:spcAft>
              <a:buFont typeface="Wingdings" panose="05000000000000000000" pitchFamily="2" charset="2"/>
              <a:buChar char="n"/>
            </a:pPr>
            <a:r>
              <a:rPr lang="en-US" altLang="zh-CN" sz="2400" b="1" dirty="0">
                <a:latin typeface="Times New Roman" panose="02020603050405020304" pitchFamily="18" charset="0"/>
                <a:cs typeface="Times New Roman" panose="02020603050405020304" pitchFamily="18" charset="0"/>
              </a:rPr>
              <a:t>Python</a:t>
            </a:r>
            <a:r>
              <a:rPr lang="zh-CN" altLang="en-US" sz="2400" b="1" dirty="0">
                <a:latin typeface="Times New Roman" panose="02020603050405020304" pitchFamily="18" charset="0"/>
                <a:cs typeface="Times New Roman" panose="02020603050405020304" pitchFamily="18" charset="0"/>
              </a:rPr>
              <a:t>中的中字典（</a:t>
            </a:r>
            <a:r>
              <a:rPr lang="en-US" altLang="zh-CN" sz="2400" b="1" dirty="0" err="1">
                <a:latin typeface="Times New Roman" panose="02020603050405020304" pitchFamily="18" charset="0"/>
                <a:cs typeface="Times New Roman" panose="02020603050405020304" pitchFamily="18" charset="0"/>
              </a:rPr>
              <a:t>dict</a:t>
            </a:r>
            <a:r>
              <a:rPr lang="zh-CN" altLang="en-US" sz="2400" b="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
            </a:r>
            <a:br>
              <a:rPr lang="en-US" altLang="zh-CN" sz="2400" b="1"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b="1" dirty="0">
                <a:solidFill>
                  <a:srgbClr val="000000"/>
                </a:solidFill>
                <a:latin typeface="Times New Roman" panose="02020603050405020304" pitchFamily="18" charset="0"/>
                <a:cs typeface="Times New Roman" panose="02020603050405020304" pitchFamily="18" charset="0"/>
              </a:rPr>
              <a:t>3.</a:t>
            </a:r>
            <a:r>
              <a:rPr lang="zh-CN" altLang="en-US" sz="1800" b="1" dirty="0">
                <a:solidFill>
                  <a:srgbClr val="000000"/>
                </a:solidFill>
                <a:latin typeface="Times New Roman" panose="02020603050405020304" pitchFamily="18" charset="0"/>
                <a:cs typeface="Times New Roman" panose="02020603050405020304" pitchFamily="18" charset="0"/>
              </a:rPr>
              <a:t>访问字段里的值</a:t>
            </a:r>
            <a:r>
              <a:rPr lang="en-US" altLang="zh-CN" sz="1800" b="1" dirty="0">
                <a:solidFill>
                  <a:srgbClr val="000000"/>
                </a:solidFill>
                <a:latin typeface="Times New Roman" panose="02020603050405020304" pitchFamily="18" charset="0"/>
                <a:cs typeface="Times New Roman" panose="02020603050405020304" pitchFamily="18" charset="0"/>
              </a:rPr>
              <a:t/>
            </a:r>
            <a:br>
              <a:rPr lang="en-US" altLang="zh-CN" sz="1800" b="1" dirty="0">
                <a:solidFill>
                  <a:srgbClr val="000000"/>
                </a:solidFill>
                <a:latin typeface="Times New Roman" panose="02020603050405020304" pitchFamily="18" charset="0"/>
                <a:cs typeface="Times New Roman" panose="02020603050405020304" pitchFamily="18" charset="0"/>
              </a:rPr>
            </a:br>
            <a:r>
              <a:rPr lang="zh-CN" altLang="en-US" sz="1800" dirty="0">
                <a:solidFill>
                  <a:srgbClr val="000000"/>
                </a:solidFill>
                <a:latin typeface="Times New Roman" panose="02020603050405020304" pitchFamily="18" charset="0"/>
                <a:cs typeface="Times New Roman" panose="02020603050405020304" pitchFamily="18" charset="0"/>
              </a:rPr>
              <a:t>取值，根据索引</a:t>
            </a:r>
            <a:r>
              <a:rPr lang="en-US" altLang="zh-CN" sz="1800" dirty="0">
                <a:solidFill>
                  <a:srgbClr val="000000"/>
                </a:solidFill>
                <a:latin typeface="Times New Roman" panose="02020603050405020304" pitchFamily="18" charset="0"/>
                <a:cs typeface="Times New Roman" panose="02020603050405020304" pitchFamily="18" charset="0"/>
              </a:rPr>
              <a:t>(key)</a:t>
            </a:r>
            <a:r>
              <a:rPr lang="zh-CN" altLang="en-US" sz="1800" dirty="0">
                <a:solidFill>
                  <a:srgbClr val="000000"/>
                </a:solidFill>
                <a:latin typeface="Times New Roman" panose="02020603050405020304" pitchFamily="18" charset="0"/>
                <a:cs typeface="Times New Roman" panose="02020603050405020304" pitchFamily="18" charset="0"/>
              </a:rPr>
              <a:t>取值，取值时，索引用中括号括起来。</a:t>
            </a:r>
            <a:r>
              <a:rPr kumimoji="0" lang="zh-CN" altLang="zh-CN" sz="4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
            <a:br>
              <a:rPr kumimoji="0" lang="zh-CN" altLang="zh-CN" sz="4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lang="en-US" altLang="zh-CN" sz="1800" b="1" dirty="0">
                <a:solidFill>
                  <a:srgbClr val="000000"/>
                </a:solidFill>
                <a:latin typeface="Times New Roman" panose="02020603050405020304" pitchFamily="18" charset="0"/>
                <a:cs typeface="Times New Roman" panose="02020603050405020304" pitchFamily="18" charset="0"/>
              </a:rPr>
              <a:t>4.</a:t>
            </a:r>
            <a:r>
              <a:rPr lang="zh-CN" altLang="en-US" sz="1800" b="1" dirty="0">
                <a:solidFill>
                  <a:srgbClr val="000000"/>
                </a:solidFill>
                <a:latin typeface="Times New Roman" panose="02020603050405020304" pitchFamily="18" charset="0"/>
                <a:cs typeface="Times New Roman" panose="02020603050405020304" pitchFamily="18" charset="0"/>
              </a:rPr>
              <a:t>增加</a:t>
            </a:r>
            <a:r>
              <a:rPr lang="en-US" altLang="zh-CN" sz="1800" b="1" dirty="0">
                <a:solidFill>
                  <a:srgbClr val="000000"/>
                </a:solidFill>
                <a:latin typeface="Times New Roman" panose="02020603050405020304" pitchFamily="18" charset="0"/>
                <a:cs typeface="Times New Roman" panose="02020603050405020304" pitchFamily="18" charset="0"/>
              </a:rPr>
              <a:t>/</a:t>
            </a:r>
            <a:r>
              <a:rPr lang="zh-CN" altLang="en-US" sz="1800" b="1" dirty="0">
                <a:solidFill>
                  <a:srgbClr val="000000"/>
                </a:solidFill>
                <a:latin typeface="Times New Roman" panose="02020603050405020304" pitchFamily="18" charset="0"/>
                <a:cs typeface="Times New Roman" panose="02020603050405020304" pitchFamily="18" charset="0"/>
              </a:rPr>
              <a:t>删除</a:t>
            </a:r>
            <a:r>
              <a:rPr lang="en-US" altLang="zh-CN" sz="1800" b="1" dirty="0">
                <a:solidFill>
                  <a:srgbClr val="000000"/>
                </a:solidFill>
                <a:latin typeface="Times New Roman" panose="02020603050405020304" pitchFamily="18" charset="0"/>
                <a:cs typeface="Times New Roman" panose="02020603050405020304" pitchFamily="18" charset="0"/>
              </a:rPr>
              <a:t/>
            </a:r>
            <a:br>
              <a:rPr lang="en-US" altLang="zh-CN" sz="1800" b="1" dirty="0">
                <a:solidFill>
                  <a:srgbClr val="000000"/>
                </a:solidFill>
                <a:latin typeface="Times New Roman" panose="02020603050405020304" pitchFamily="18" charset="0"/>
                <a:cs typeface="Times New Roman" panose="02020603050405020304" pitchFamily="18" charset="0"/>
              </a:rPr>
            </a:br>
            <a:r>
              <a:rPr lang="zh-CN" altLang="en-US" sz="1800" dirty="0">
                <a:solidFill>
                  <a:srgbClr val="000000"/>
                </a:solidFill>
                <a:latin typeface="Times New Roman" panose="02020603050405020304" pitchFamily="18" charset="0"/>
                <a:cs typeface="Times New Roman" panose="02020603050405020304" pitchFamily="18" charset="0"/>
              </a:rPr>
              <a:t>增加：索引使用中括号括起来；删除：索引使用小括号括起来。</a:t>
            </a: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2400" b="1" dirty="0">
                <a:latin typeface="+mj-ea"/>
                <a:cs typeface="Times New Roman"/>
              </a:rPr>
              <a:t/>
            </a:r>
            <a:br>
              <a:rPr lang="en-US" altLang="zh-CN" sz="2400" b="1" dirty="0">
                <a:latin typeface="+mj-ea"/>
                <a:cs typeface="Times New Roman"/>
              </a:rPr>
            </a:br>
            <a:r>
              <a:rPr lang="en-US" altLang="zh-CN" sz="2400" b="1" dirty="0">
                <a:latin typeface="Times New Roman" panose="02020603050405020304" pitchFamily="18" charset="0"/>
                <a:cs typeface="Times New Roman" panose="02020603050405020304" pitchFamily="18" charset="0"/>
              </a:rPr>
              <a:t/>
            </a:r>
            <a:br>
              <a:rPr lang="en-US" altLang="zh-CN" sz="2400" b="1" dirty="0">
                <a:latin typeface="Times New Roman" panose="02020603050405020304" pitchFamily="18" charset="0"/>
                <a:cs typeface="Times New Roman" panose="02020603050405020304" pitchFamily="18" charset="0"/>
              </a:rPr>
            </a:br>
            <a:r>
              <a:rPr lang="en-US" altLang="zh-CN" sz="2400" b="1" dirty="0">
                <a:latin typeface="Times New Roman" panose="02020603050405020304" pitchFamily="18" charset="0"/>
                <a:cs typeface="Times New Roman" panose="02020603050405020304" pitchFamily="18" charset="0"/>
              </a:rPr>
              <a:t/>
            </a:r>
            <a:br>
              <a:rPr lang="en-US" altLang="zh-CN" sz="2400" b="1" dirty="0">
                <a:latin typeface="Times New Roman" panose="02020603050405020304" pitchFamily="18" charset="0"/>
                <a:cs typeface="Times New Roman" panose="02020603050405020304" pitchFamily="18" charset="0"/>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zh-CN" altLang="en-US" sz="1600" b="1" dirty="0">
                <a:latin typeface="+mj-ea"/>
                <a:cs typeface="Times New Roman"/>
              </a:rPr>
              <a:t/>
            </a:r>
            <a:br>
              <a:rPr lang="zh-CN" altLang="en-US" sz="1600" b="1" dirty="0">
                <a:latin typeface="+mj-ea"/>
                <a:cs typeface="Times New Roman"/>
              </a:rPr>
            </a:br>
            <a:endParaRPr lang="en-US" altLang="zh-CN" sz="1600" dirty="0">
              <a:latin typeface="+mj-ea"/>
              <a:cs typeface="Times New Roman"/>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2800" b="1" dirty="0">
                <a:solidFill>
                  <a:schemeClr val="bg1"/>
                </a:solidFill>
                <a:latin typeface="Times New Roman"/>
                <a:cs typeface="Times New Roman"/>
              </a:rPr>
              <a:t>Python</a:t>
            </a:r>
            <a:r>
              <a:rPr lang="zh-CN" altLang="en-US" sz="2800" b="1" dirty="0">
                <a:solidFill>
                  <a:schemeClr val="bg1"/>
                </a:solidFill>
                <a:latin typeface="Times New Roman"/>
                <a:cs typeface="Times New Roman"/>
              </a:rPr>
              <a:t>数据分析实践</a:t>
            </a:r>
            <a:endParaRPr lang="en-US" altLang="zh-CN" sz="2800" b="1" dirty="0">
              <a:solidFill>
                <a:schemeClr val="bg1"/>
              </a:solidFill>
              <a:latin typeface="Times New Roman"/>
              <a:cs typeface="Times New Roman"/>
            </a:endParaRPr>
          </a:p>
        </p:txBody>
      </p:sp>
      <p:pic>
        <p:nvPicPr>
          <p:cNvPr id="7" name="图片 6"/>
          <p:cNvPicPr>
            <a:picLocks noChangeAspect="1"/>
          </p:cNvPicPr>
          <p:nvPr/>
        </p:nvPicPr>
        <p:blipFill>
          <a:blip r:embed="rId9"/>
          <a:stretch>
            <a:fillRect/>
          </a:stretch>
        </p:blipFill>
        <p:spPr>
          <a:xfrm>
            <a:off x="192030" y="3329948"/>
            <a:ext cx="8809358" cy="3263735"/>
          </a:xfrm>
          <a:prstGeom prst="rect">
            <a:avLst/>
          </a:prstGeom>
        </p:spPr>
      </p:pic>
    </p:spTree>
    <p:extLst>
      <p:ext uri="{BB962C8B-B14F-4D97-AF65-F5344CB8AC3E}">
        <p14:creationId xmlns:p14="http://schemas.microsoft.com/office/powerpoint/2010/main" val="2890035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sz="2800" b="1" dirty="0">
              <a:solidFill>
                <a:schemeClr val="bg1"/>
              </a:solidFill>
              <a:latin typeface="Times New Roman"/>
              <a:cs typeface="Times New Roman"/>
            </a:endParaRPr>
          </a:p>
        </p:txBody>
      </p:sp>
      <p:sp>
        <p:nvSpPr>
          <p:cNvPr id="20" name="文本框 19">
            <a:extLst>
              <a:ext uri="{FF2B5EF4-FFF2-40B4-BE49-F238E27FC236}">
                <a16:creationId xmlns:a16="http://schemas.microsoft.com/office/drawing/2014/main" xmlns="" id="{B1E21B50-A814-43DD-B8A4-8657EA66AD11}"/>
              </a:ext>
            </a:extLst>
          </p:cNvPr>
          <p:cNvSpPr txBox="1"/>
          <p:nvPr/>
        </p:nvSpPr>
        <p:spPr>
          <a:xfrm>
            <a:off x="5280149" y="318274"/>
            <a:ext cx="3830295" cy="523220"/>
          </a:xfrm>
          <a:prstGeom prst="rect">
            <a:avLst/>
          </a:prstGeom>
          <a:noFill/>
        </p:spPr>
        <p:txBody>
          <a:bodyPr wrap="square" rtlCol="0">
            <a:spAutoFit/>
          </a:bodyPr>
          <a:lstStyle/>
          <a:p>
            <a:r>
              <a:rPr lang="zh-CN" altLang="en-US" sz="2800" b="1" dirty="0">
                <a:solidFill>
                  <a:schemeClr val="bg1"/>
                </a:solidFill>
              </a:rPr>
              <a:t>为何要用</a:t>
            </a:r>
            <a:r>
              <a:rPr lang="en-US" altLang="zh-CN" sz="2800" b="1" dirty="0">
                <a:solidFill>
                  <a:schemeClr val="bg1"/>
                </a:solidFill>
              </a:rPr>
              <a:t>Latex</a:t>
            </a:r>
            <a:r>
              <a:rPr lang="zh-CN" altLang="en-US" sz="2800" b="1" dirty="0">
                <a:solidFill>
                  <a:schemeClr val="bg1"/>
                </a:solidFill>
              </a:rPr>
              <a:t>？</a:t>
            </a:r>
          </a:p>
        </p:txBody>
      </p:sp>
      <p:pic>
        <p:nvPicPr>
          <p:cNvPr id="22" name="图片 21"/>
          <p:cNvPicPr>
            <a:picLocks noChangeAspect="1"/>
          </p:cNvPicPr>
          <p:nvPr/>
        </p:nvPicPr>
        <p:blipFill>
          <a:blip r:embed="rId9"/>
          <a:stretch>
            <a:fillRect/>
          </a:stretch>
        </p:blipFill>
        <p:spPr>
          <a:xfrm>
            <a:off x="590466" y="1627464"/>
            <a:ext cx="3709622" cy="5154930"/>
          </a:xfrm>
          <a:prstGeom prst="rect">
            <a:avLst/>
          </a:prstGeom>
        </p:spPr>
      </p:pic>
      <p:pic>
        <p:nvPicPr>
          <p:cNvPr id="5" name="图片 4"/>
          <p:cNvPicPr>
            <a:picLocks noChangeAspect="1"/>
          </p:cNvPicPr>
          <p:nvPr/>
        </p:nvPicPr>
        <p:blipFill>
          <a:blip r:embed="rId10"/>
          <a:stretch>
            <a:fillRect/>
          </a:stretch>
        </p:blipFill>
        <p:spPr>
          <a:xfrm>
            <a:off x="4716341" y="1690890"/>
            <a:ext cx="3542582" cy="5091504"/>
          </a:xfrm>
          <a:prstGeom prst="rect">
            <a:avLst/>
          </a:prstGeom>
        </p:spPr>
      </p:pic>
      <p:sp>
        <p:nvSpPr>
          <p:cNvPr id="6" name="文本框 5"/>
          <p:cNvSpPr txBox="1"/>
          <p:nvPr/>
        </p:nvSpPr>
        <p:spPr>
          <a:xfrm>
            <a:off x="721453" y="1321558"/>
            <a:ext cx="2336334" cy="369332"/>
          </a:xfrm>
          <a:prstGeom prst="rect">
            <a:avLst/>
          </a:prstGeom>
          <a:noFill/>
        </p:spPr>
        <p:txBody>
          <a:bodyPr wrap="square" rtlCol="0">
            <a:spAutoFit/>
          </a:bodyPr>
          <a:lstStyle/>
          <a:p>
            <a:pPr marL="285750" indent="-285750">
              <a:buFont typeface="Wingdings" panose="05000000000000000000" pitchFamily="2" charset="2"/>
              <a:buChar char="n"/>
            </a:pPr>
            <a:r>
              <a:rPr lang="en-US" altLang="zh-CN" b="1" dirty="0">
                <a:latin typeface="Times New Roman" panose="02020603050405020304" pitchFamily="18" charset="0"/>
                <a:cs typeface="Times New Roman" panose="02020603050405020304" pitchFamily="18" charset="0"/>
              </a:rPr>
              <a:t>Latex</a:t>
            </a:r>
            <a:r>
              <a:rPr lang="zh-CN" altLang="en-US" b="1" dirty="0">
                <a:latin typeface="Times New Roman" panose="02020603050405020304" pitchFamily="18" charset="0"/>
                <a:cs typeface="Times New Roman" panose="02020603050405020304" pitchFamily="18" charset="0"/>
              </a:rPr>
              <a:t>制作简历</a:t>
            </a:r>
            <a:r>
              <a:rPr lang="zh-CN" alt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8322228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2076" y="4014529"/>
            <a:ext cx="8915400" cy="909927"/>
          </a:xfrm>
        </p:spPr>
        <p:txBody>
          <a:bodyPr>
            <a:noAutofit/>
          </a:bodyPr>
          <a:lstStyle/>
          <a:p>
            <a:pPr marL="342900" lvl="0" indent="-342900" algn="l" defTabSz="914400" eaLnBrk="0" fontAlgn="base" hangingPunct="0">
              <a:spcAft>
                <a:spcPct val="0"/>
              </a:spcAft>
              <a:buFont typeface="Wingdings" panose="05000000000000000000" pitchFamily="2" charset="2"/>
              <a:buChar char="n"/>
            </a:pPr>
            <a:r>
              <a:rPr lang="en-US" altLang="zh-CN" sz="2400" b="1" dirty="0">
                <a:latin typeface="Times New Roman" panose="02020603050405020304" pitchFamily="18" charset="0"/>
                <a:cs typeface="Times New Roman" panose="02020603050405020304" pitchFamily="18" charset="0"/>
              </a:rPr>
              <a:t>Python</a:t>
            </a:r>
            <a:r>
              <a:rPr lang="zh-CN" altLang="en-US" sz="2400" b="1" dirty="0">
                <a:latin typeface="Times New Roman" panose="02020603050405020304" pitchFamily="18" charset="0"/>
                <a:cs typeface="Times New Roman" panose="02020603050405020304" pitchFamily="18" charset="0"/>
              </a:rPr>
              <a:t>中的中字典（</a:t>
            </a:r>
            <a:r>
              <a:rPr lang="en-US" altLang="zh-CN" sz="2400" b="1" dirty="0" err="1">
                <a:latin typeface="Times New Roman" panose="02020603050405020304" pitchFamily="18" charset="0"/>
                <a:cs typeface="Times New Roman" panose="02020603050405020304" pitchFamily="18" charset="0"/>
              </a:rPr>
              <a:t>dict</a:t>
            </a:r>
            <a:r>
              <a:rPr lang="zh-CN" altLang="en-US" sz="2400" b="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
            </a:r>
            <a:br>
              <a:rPr lang="en-US" altLang="zh-CN" sz="2400" b="1"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b="1" dirty="0">
                <a:solidFill>
                  <a:srgbClr val="000000"/>
                </a:solidFill>
                <a:latin typeface="Times New Roman" panose="02020603050405020304" pitchFamily="18" charset="0"/>
                <a:cs typeface="Times New Roman" panose="02020603050405020304" pitchFamily="18" charset="0"/>
              </a:rPr>
              <a:t>5.</a:t>
            </a:r>
            <a:r>
              <a:rPr lang="zh-CN" altLang="en-US" sz="1800" b="1" dirty="0">
                <a:solidFill>
                  <a:srgbClr val="000000"/>
                </a:solidFill>
                <a:latin typeface="Times New Roman" panose="02020603050405020304" pitchFamily="18" charset="0"/>
                <a:cs typeface="Times New Roman" panose="02020603050405020304" pitchFamily="18" charset="0"/>
              </a:rPr>
              <a:t>统计键值对的数量</a:t>
            </a:r>
            <a:r>
              <a:rPr lang="en-US" altLang="zh-CN" sz="1800" b="1" dirty="0">
                <a:solidFill>
                  <a:srgbClr val="000000"/>
                </a:solidFill>
                <a:latin typeface="Times New Roman" panose="02020603050405020304" pitchFamily="18" charset="0"/>
                <a:cs typeface="Times New Roman" panose="02020603050405020304" pitchFamily="18" charset="0"/>
              </a:rPr>
              <a:t/>
            </a:r>
            <a:br>
              <a:rPr lang="en-US" altLang="zh-CN" sz="1800" b="1" dirty="0">
                <a:solidFill>
                  <a:srgbClr val="000000"/>
                </a:solidFill>
                <a:latin typeface="Times New Roman" panose="02020603050405020304" pitchFamily="18" charset="0"/>
                <a:cs typeface="Times New Roman" panose="02020603050405020304" pitchFamily="18" charset="0"/>
              </a:rPr>
            </a:br>
            <a:r>
              <a:rPr lang="zh-CN" altLang="en-US" sz="1800" dirty="0">
                <a:solidFill>
                  <a:srgbClr val="000000"/>
                </a:solidFill>
                <a:latin typeface="Times New Roman" panose="02020603050405020304" pitchFamily="18" charset="0"/>
                <a:cs typeface="Times New Roman" panose="02020603050405020304" pitchFamily="18" charset="0"/>
              </a:rPr>
              <a:t>取值，根据索引</a:t>
            </a:r>
            <a:r>
              <a:rPr lang="en-US" altLang="zh-CN" sz="1800" dirty="0">
                <a:solidFill>
                  <a:srgbClr val="000000"/>
                </a:solidFill>
                <a:latin typeface="Times New Roman" panose="02020603050405020304" pitchFamily="18" charset="0"/>
                <a:cs typeface="Times New Roman" panose="02020603050405020304" pitchFamily="18" charset="0"/>
              </a:rPr>
              <a:t>(key)</a:t>
            </a:r>
            <a:r>
              <a:rPr lang="zh-CN" altLang="en-US" sz="1800" dirty="0">
                <a:solidFill>
                  <a:srgbClr val="000000"/>
                </a:solidFill>
                <a:latin typeface="Times New Roman" panose="02020603050405020304" pitchFamily="18" charset="0"/>
                <a:cs typeface="Times New Roman" panose="02020603050405020304" pitchFamily="18" charset="0"/>
              </a:rPr>
              <a:t>取值，取值时，索引用中括号括起来。</a:t>
            </a:r>
            <a:r>
              <a:rPr kumimoji="0" lang="zh-CN" altLang="zh-CN" sz="4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
            <a:br>
              <a:rPr kumimoji="0" lang="zh-CN" altLang="zh-CN" sz="4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b="1" dirty="0">
                <a:solidFill>
                  <a:srgbClr val="000000"/>
                </a:solidFill>
                <a:latin typeface="Times New Roman" panose="02020603050405020304" pitchFamily="18" charset="0"/>
                <a:cs typeface="Times New Roman" panose="02020603050405020304" pitchFamily="18" charset="0"/>
              </a:rPr>
              <a:t>6.</a:t>
            </a:r>
            <a:r>
              <a:rPr lang="zh-CN" altLang="en-US" sz="1800" b="1" dirty="0">
                <a:solidFill>
                  <a:srgbClr val="000000"/>
                </a:solidFill>
                <a:latin typeface="Times New Roman" panose="02020603050405020304" pitchFamily="18" charset="0"/>
                <a:cs typeface="Times New Roman" panose="02020603050405020304" pitchFamily="18" charset="0"/>
              </a:rPr>
              <a:t>字典的遍历</a:t>
            </a: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2400" b="1" dirty="0">
                <a:latin typeface="+mj-ea"/>
                <a:cs typeface="Times New Roman"/>
              </a:rPr>
              <a:t/>
            </a:r>
            <a:br>
              <a:rPr lang="en-US" altLang="zh-CN" sz="2400" b="1" dirty="0">
                <a:latin typeface="+mj-ea"/>
                <a:cs typeface="Times New Roman"/>
              </a:rPr>
            </a:br>
            <a:r>
              <a:rPr lang="en-US" altLang="zh-CN" sz="2400" b="1" dirty="0">
                <a:latin typeface="Times New Roman" panose="02020603050405020304" pitchFamily="18" charset="0"/>
                <a:cs typeface="Times New Roman" panose="02020603050405020304" pitchFamily="18" charset="0"/>
              </a:rPr>
              <a:t/>
            </a:r>
            <a:br>
              <a:rPr lang="en-US" altLang="zh-CN" sz="2400" b="1" dirty="0">
                <a:latin typeface="Times New Roman" panose="02020603050405020304" pitchFamily="18" charset="0"/>
                <a:cs typeface="Times New Roman" panose="02020603050405020304" pitchFamily="18" charset="0"/>
              </a:rPr>
            </a:br>
            <a:r>
              <a:rPr lang="en-US" altLang="zh-CN" sz="2400" b="1" dirty="0">
                <a:latin typeface="Times New Roman" panose="02020603050405020304" pitchFamily="18" charset="0"/>
                <a:cs typeface="Times New Roman" panose="02020603050405020304" pitchFamily="18" charset="0"/>
              </a:rPr>
              <a:t/>
            </a:r>
            <a:br>
              <a:rPr lang="en-US" altLang="zh-CN" sz="2400" b="1" dirty="0">
                <a:latin typeface="Times New Roman" panose="02020603050405020304" pitchFamily="18" charset="0"/>
                <a:cs typeface="Times New Roman" panose="02020603050405020304" pitchFamily="18" charset="0"/>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zh-CN" altLang="en-US" sz="1600" b="1" dirty="0">
                <a:latin typeface="+mj-ea"/>
                <a:cs typeface="Times New Roman"/>
              </a:rPr>
              <a:t/>
            </a:r>
            <a:br>
              <a:rPr lang="zh-CN" altLang="en-US" sz="1600" b="1" dirty="0">
                <a:latin typeface="+mj-ea"/>
                <a:cs typeface="Times New Roman"/>
              </a:rPr>
            </a:br>
            <a:endParaRPr lang="en-US" altLang="zh-CN" sz="1600" dirty="0">
              <a:latin typeface="+mj-ea"/>
              <a:cs typeface="Times New Roman"/>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2800" b="1" dirty="0">
                <a:solidFill>
                  <a:schemeClr val="bg1"/>
                </a:solidFill>
                <a:latin typeface="Times New Roman"/>
                <a:cs typeface="Times New Roman"/>
              </a:rPr>
              <a:t>Python</a:t>
            </a:r>
            <a:r>
              <a:rPr lang="zh-CN" altLang="en-US" sz="2800" b="1" dirty="0">
                <a:solidFill>
                  <a:schemeClr val="bg1"/>
                </a:solidFill>
                <a:latin typeface="Times New Roman"/>
                <a:cs typeface="Times New Roman"/>
              </a:rPr>
              <a:t>数据分析实践</a:t>
            </a:r>
            <a:endParaRPr lang="en-US" altLang="zh-CN" sz="2800" b="1" dirty="0">
              <a:solidFill>
                <a:schemeClr val="bg1"/>
              </a:solidFill>
              <a:latin typeface="Times New Roman"/>
              <a:cs typeface="Times New Roman"/>
            </a:endParaRPr>
          </a:p>
        </p:txBody>
      </p:sp>
      <p:pic>
        <p:nvPicPr>
          <p:cNvPr id="3" name="图片 2"/>
          <p:cNvPicPr>
            <a:picLocks noChangeAspect="1"/>
          </p:cNvPicPr>
          <p:nvPr/>
        </p:nvPicPr>
        <p:blipFill>
          <a:blip r:embed="rId9"/>
          <a:stretch>
            <a:fillRect/>
          </a:stretch>
        </p:blipFill>
        <p:spPr>
          <a:xfrm>
            <a:off x="982036" y="2776798"/>
            <a:ext cx="2637814" cy="960257"/>
          </a:xfrm>
          <a:prstGeom prst="rect">
            <a:avLst/>
          </a:prstGeom>
        </p:spPr>
      </p:pic>
      <p:pic>
        <p:nvPicPr>
          <p:cNvPr id="5" name="图片 4"/>
          <p:cNvPicPr>
            <a:picLocks noChangeAspect="1"/>
          </p:cNvPicPr>
          <p:nvPr/>
        </p:nvPicPr>
        <p:blipFill>
          <a:blip r:embed="rId10"/>
          <a:stretch>
            <a:fillRect/>
          </a:stretch>
        </p:blipFill>
        <p:spPr>
          <a:xfrm>
            <a:off x="982036" y="4316441"/>
            <a:ext cx="4970244" cy="2260176"/>
          </a:xfrm>
          <a:prstGeom prst="rect">
            <a:avLst/>
          </a:prstGeom>
        </p:spPr>
      </p:pic>
    </p:spTree>
    <p:extLst>
      <p:ext uri="{BB962C8B-B14F-4D97-AF65-F5344CB8AC3E}">
        <p14:creationId xmlns:p14="http://schemas.microsoft.com/office/powerpoint/2010/main" val="52104350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2076" y="2974036"/>
            <a:ext cx="8915400" cy="909927"/>
          </a:xfrm>
        </p:spPr>
        <p:txBody>
          <a:bodyPr>
            <a:noAutofit/>
          </a:bodyPr>
          <a:lstStyle/>
          <a:p>
            <a:pPr marL="342900" lvl="0" indent="-342900" algn="l" defTabSz="914400" eaLnBrk="0" fontAlgn="base" hangingPunct="0">
              <a:spcAft>
                <a:spcPct val="0"/>
              </a:spcAft>
              <a:buFont typeface="Wingdings" panose="05000000000000000000" pitchFamily="2" charset="2"/>
              <a:buChar char="n"/>
            </a:pPr>
            <a:r>
              <a:rPr lang="en-US" altLang="zh-CN" sz="2400" b="1" dirty="0">
                <a:latin typeface="Times New Roman" panose="02020603050405020304" pitchFamily="18" charset="0"/>
                <a:cs typeface="Times New Roman" panose="02020603050405020304" pitchFamily="18" charset="0"/>
              </a:rPr>
              <a:t>Python</a:t>
            </a:r>
            <a:r>
              <a:rPr lang="zh-CN" altLang="en-US" sz="2400" b="1" dirty="0">
                <a:latin typeface="Times New Roman" panose="02020603050405020304" pitchFamily="18" charset="0"/>
                <a:cs typeface="Times New Roman" panose="02020603050405020304" pitchFamily="18" charset="0"/>
              </a:rPr>
              <a:t>中的中字典（</a:t>
            </a:r>
            <a:r>
              <a:rPr lang="en-US" altLang="zh-CN" sz="2400" b="1" dirty="0" err="1">
                <a:latin typeface="Times New Roman" panose="02020603050405020304" pitchFamily="18" charset="0"/>
                <a:cs typeface="Times New Roman" panose="02020603050405020304" pitchFamily="18" charset="0"/>
              </a:rPr>
              <a:t>dict</a:t>
            </a:r>
            <a:r>
              <a:rPr lang="zh-CN" altLang="en-US" sz="2400" b="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
            </a:r>
            <a:br>
              <a:rPr lang="en-US" altLang="zh-CN" sz="2400" b="1" dirty="0">
                <a:latin typeface="Times New Roman" panose="02020603050405020304" pitchFamily="18" charset="0"/>
                <a:cs typeface="Times New Roman" panose="02020603050405020304" pitchFamily="18" charset="0"/>
              </a:rPr>
            </a:br>
            <a:r>
              <a:rPr lang="en-US" altLang="zh-CN" sz="1800" b="1" dirty="0">
                <a:solidFill>
                  <a:srgbClr val="000000"/>
                </a:solidFill>
                <a:latin typeface="Times New Roman" panose="02020603050405020304" pitchFamily="18" charset="0"/>
                <a:cs typeface="Times New Roman" panose="02020603050405020304" pitchFamily="18" charset="0"/>
              </a:rPr>
              <a:t>6.</a:t>
            </a:r>
            <a:r>
              <a:rPr lang="zh-CN" altLang="en-US" sz="1800" b="1" dirty="0">
                <a:solidFill>
                  <a:srgbClr val="000000"/>
                </a:solidFill>
                <a:latin typeface="Times New Roman" panose="02020603050405020304" pitchFamily="18" charset="0"/>
                <a:cs typeface="Times New Roman" panose="02020603050405020304" pitchFamily="18" charset="0"/>
              </a:rPr>
              <a:t>字典使用案例</a:t>
            </a:r>
            <a:r>
              <a:rPr lang="en-US" altLang="zh-CN" sz="1800" b="1" dirty="0">
                <a:solidFill>
                  <a:srgbClr val="000000"/>
                </a:solidFill>
                <a:latin typeface="Times New Roman" panose="02020603050405020304" pitchFamily="18" charset="0"/>
                <a:cs typeface="Times New Roman" panose="02020603050405020304" pitchFamily="18" charset="0"/>
              </a:rPr>
              <a:t/>
            </a:r>
            <a:br>
              <a:rPr lang="en-US" altLang="zh-CN" sz="1800" b="1" dirty="0">
                <a:solidFill>
                  <a:srgbClr val="000000"/>
                </a:solidFill>
                <a:latin typeface="Times New Roman" panose="02020603050405020304" pitchFamily="18" charset="0"/>
                <a:cs typeface="Times New Roman" panose="02020603050405020304" pitchFamily="18" charset="0"/>
              </a:rPr>
            </a:br>
            <a:r>
              <a:rPr lang="zh-CN" altLang="en-US" sz="1800" dirty="0">
                <a:solidFill>
                  <a:srgbClr val="000000"/>
                </a:solidFill>
                <a:latin typeface="Times New Roman" panose="02020603050405020304" pitchFamily="18" charset="0"/>
                <a:cs typeface="Times New Roman" panose="02020603050405020304" pitchFamily="18" charset="0"/>
              </a:rPr>
              <a:t>目的：绘制用户</a:t>
            </a:r>
            <a:r>
              <a:rPr lang="en-US" altLang="zh-CN" sz="1800" dirty="0">
                <a:solidFill>
                  <a:srgbClr val="000000"/>
                </a:solidFill>
                <a:latin typeface="Times New Roman" panose="02020603050405020304" pitchFamily="18" charset="0"/>
                <a:cs typeface="Times New Roman" panose="02020603050405020304" pitchFamily="18" charset="0"/>
              </a:rPr>
              <a:t>-</a:t>
            </a:r>
            <a:r>
              <a:rPr lang="zh-CN" altLang="en-US" sz="1800" dirty="0">
                <a:solidFill>
                  <a:srgbClr val="000000"/>
                </a:solidFill>
                <a:latin typeface="Times New Roman" panose="02020603050405020304" pitchFamily="18" charset="0"/>
                <a:cs typeface="Times New Roman" panose="02020603050405020304" pitchFamily="18" charset="0"/>
              </a:rPr>
              <a:t>购买不同产品数量的分布图</a:t>
            </a: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2400" b="1" dirty="0">
                <a:latin typeface="+mj-ea"/>
                <a:cs typeface="Times New Roman"/>
              </a:rPr>
              <a:t/>
            </a:r>
            <a:br>
              <a:rPr lang="en-US" altLang="zh-CN" sz="2400" b="1" dirty="0">
                <a:latin typeface="+mj-ea"/>
                <a:cs typeface="Times New Roman"/>
              </a:rPr>
            </a:br>
            <a:r>
              <a:rPr lang="en-US" altLang="zh-CN" sz="2400" b="1" dirty="0">
                <a:latin typeface="Times New Roman" panose="02020603050405020304" pitchFamily="18" charset="0"/>
                <a:cs typeface="Times New Roman" panose="02020603050405020304" pitchFamily="18" charset="0"/>
              </a:rPr>
              <a:t/>
            </a:r>
            <a:br>
              <a:rPr lang="en-US" altLang="zh-CN" sz="2400" b="1" dirty="0">
                <a:latin typeface="Times New Roman" panose="02020603050405020304" pitchFamily="18" charset="0"/>
                <a:cs typeface="Times New Roman" panose="02020603050405020304" pitchFamily="18" charset="0"/>
              </a:rPr>
            </a:br>
            <a:r>
              <a:rPr lang="en-US" altLang="zh-CN" sz="2400" b="1" dirty="0">
                <a:latin typeface="Times New Roman" panose="02020603050405020304" pitchFamily="18" charset="0"/>
                <a:cs typeface="Times New Roman" panose="02020603050405020304" pitchFamily="18" charset="0"/>
              </a:rPr>
              <a:t/>
            </a:r>
            <a:br>
              <a:rPr lang="en-US" altLang="zh-CN" sz="2400" b="1" dirty="0">
                <a:latin typeface="Times New Roman" panose="02020603050405020304" pitchFamily="18" charset="0"/>
                <a:cs typeface="Times New Roman" panose="02020603050405020304" pitchFamily="18" charset="0"/>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zh-CN" altLang="en-US" sz="1600" b="1" dirty="0">
                <a:latin typeface="+mj-ea"/>
                <a:cs typeface="Times New Roman"/>
              </a:rPr>
              <a:t/>
            </a:r>
            <a:br>
              <a:rPr lang="zh-CN" altLang="en-US" sz="1600" b="1" dirty="0">
                <a:latin typeface="+mj-ea"/>
                <a:cs typeface="Times New Roman"/>
              </a:rPr>
            </a:br>
            <a:endParaRPr lang="en-US" altLang="zh-CN" sz="1600" dirty="0">
              <a:latin typeface="+mj-ea"/>
              <a:cs typeface="Times New Roman"/>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2800" b="1" dirty="0">
                <a:solidFill>
                  <a:schemeClr val="bg1"/>
                </a:solidFill>
                <a:latin typeface="Times New Roman"/>
                <a:cs typeface="Times New Roman"/>
              </a:rPr>
              <a:t>Python</a:t>
            </a:r>
            <a:r>
              <a:rPr lang="zh-CN" altLang="en-US" sz="2800" b="1" dirty="0">
                <a:solidFill>
                  <a:schemeClr val="bg1"/>
                </a:solidFill>
                <a:latin typeface="Times New Roman"/>
                <a:cs typeface="Times New Roman"/>
              </a:rPr>
              <a:t>数据分析实践</a:t>
            </a:r>
            <a:endParaRPr lang="en-US" altLang="zh-CN" sz="2800" b="1" dirty="0">
              <a:solidFill>
                <a:schemeClr val="bg1"/>
              </a:solidFill>
              <a:latin typeface="Times New Roman"/>
              <a:cs typeface="Times New Roman"/>
            </a:endParaRPr>
          </a:p>
        </p:txBody>
      </p:sp>
      <p:sp>
        <p:nvSpPr>
          <p:cNvPr id="8" name="Rectangle 2">
            <a:extLst>
              <a:ext uri="{FF2B5EF4-FFF2-40B4-BE49-F238E27FC236}">
                <a16:creationId xmlns:a16="http://schemas.microsoft.com/office/drawing/2014/main" xmlns="" id="{4351606A-A9D2-4B2A-BD62-E616CE74E41A}"/>
              </a:ext>
            </a:extLst>
          </p:cNvPr>
          <p:cNvSpPr>
            <a:spLocks noChangeArrowheads="1"/>
          </p:cNvSpPr>
          <p:nvPr/>
        </p:nvSpPr>
        <p:spPr bwMode="auto">
          <a:xfrm>
            <a:off x="735107" y="2248593"/>
            <a:ext cx="5596404" cy="427809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kumimoji="0" lang="zh-CN" altLang="zh-CN" sz="1600" b="1" i="0" u="none" strike="noStrike" cap="none" normalizeH="0" baseline="0" dirty="0">
                <a:ln>
                  <a:noFill/>
                </a:ln>
                <a:solidFill>
                  <a:srgbClr val="000080"/>
                </a:solidFill>
                <a:effectLst/>
                <a:latin typeface="Times New Roman" panose="02020603050405020304" pitchFamily="18" charset="0"/>
                <a:ea typeface="宋体" panose="02010600030101010101" pitchFamily="2" charset="-122"/>
                <a:cs typeface="Times New Roman" panose="02020603050405020304" pitchFamily="18" charset="0"/>
              </a:rPr>
              <a:t>import </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pandas </a:t>
            </a:r>
            <a:r>
              <a:rPr kumimoji="0" lang="zh-CN" altLang="zh-CN" sz="1600" b="1" i="0" u="none" strike="noStrike" cap="none" normalizeH="0" baseline="0" dirty="0">
                <a:ln>
                  <a:noFill/>
                </a:ln>
                <a:solidFill>
                  <a:srgbClr val="000080"/>
                </a:solidFill>
                <a:effectLst/>
                <a:latin typeface="Times New Roman" panose="02020603050405020304" pitchFamily="18" charset="0"/>
                <a:ea typeface="宋体" panose="02010600030101010101" pitchFamily="2" charset="-122"/>
                <a:cs typeface="Times New Roman" panose="02020603050405020304" pitchFamily="18" charset="0"/>
              </a:rPr>
              <a:t>as </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pd</a:t>
            </a:r>
            <a:b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br>
            <a:r>
              <a:rPr kumimoji="0" lang="zh-CN" altLang="zh-CN" sz="1600" b="1" i="0" u="none" strike="noStrike" cap="none" normalizeH="0" baseline="0" dirty="0">
                <a:ln>
                  <a:noFill/>
                </a:ln>
                <a:solidFill>
                  <a:srgbClr val="000080"/>
                </a:solidFill>
                <a:effectLst/>
                <a:latin typeface="Times New Roman" panose="02020603050405020304" pitchFamily="18" charset="0"/>
                <a:ea typeface="宋体" panose="02010600030101010101" pitchFamily="2" charset="-122"/>
                <a:cs typeface="Times New Roman" panose="02020603050405020304" pitchFamily="18" charset="0"/>
              </a:rPr>
              <a:t>import </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numpy </a:t>
            </a:r>
            <a:r>
              <a:rPr kumimoji="0" lang="zh-CN" altLang="zh-CN" sz="1600" b="1" i="0" u="none" strike="noStrike" cap="none" normalizeH="0" baseline="0" dirty="0">
                <a:ln>
                  <a:noFill/>
                </a:ln>
                <a:solidFill>
                  <a:srgbClr val="000080"/>
                </a:solidFill>
                <a:effectLst/>
                <a:latin typeface="Times New Roman" panose="02020603050405020304" pitchFamily="18" charset="0"/>
                <a:ea typeface="宋体" panose="02010600030101010101" pitchFamily="2" charset="-122"/>
                <a:cs typeface="Times New Roman" panose="02020603050405020304" pitchFamily="18" charset="0"/>
              </a:rPr>
              <a:t>as </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np</a:t>
            </a:r>
            <a:b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br>
            <a:r>
              <a:rPr kumimoji="0" lang="zh-CN" altLang="zh-CN" sz="1600" b="1" i="0" u="none" strike="noStrike" cap="none" normalizeH="0" baseline="0" dirty="0">
                <a:ln>
                  <a:noFill/>
                </a:ln>
                <a:solidFill>
                  <a:srgbClr val="000080"/>
                </a:solidFill>
                <a:effectLst/>
                <a:latin typeface="Times New Roman" panose="02020603050405020304" pitchFamily="18" charset="0"/>
                <a:ea typeface="宋体" panose="02010600030101010101" pitchFamily="2" charset="-122"/>
                <a:cs typeface="Times New Roman" panose="02020603050405020304" pitchFamily="18" charset="0"/>
              </a:rPr>
              <a:t>import </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matplotlib.pyplot </a:t>
            </a:r>
            <a:r>
              <a:rPr kumimoji="0" lang="zh-CN" altLang="zh-CN" sz="1600" b="1" i="0" u="none" strike="noStrike" cap="none" normalizeH="0" baseline="0" dirty="0">
                <a:ln>
                  <a:noFill/>
                </a:ln>
                <a:solidFill>
                  <a:srgbClr val="000080"/>
                </a:solidFill>
                <a:effectLst/>
                <a:latin typeface="Times New Roman" panose="02020603050405020304" pitchFamily="18" charset="0"/>
                <a:ea typeface="宋体" panose="02010600030101010101" pitchFamily="2" charset="-122"/>
                <a:cs typeface="Times New Roman" panose="02020603050405020304" pitchFamily="18" charset="0"/>
              </a:rPr>
              <a:t>as </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plt</a:t>
            </a:r>
            <a:b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br>
            <a:r>
              <a:rPr kumimoji="0" lang="zh-CN" altLang="zh-CN" sz="1600" b="1" i="0" u="none" strike="noStrike" cap="none" normalizeH="0" baseline="0" dirty="0">
                <a:ln>
                  <a:noFill/>
                </a:ln>
                <a:solidFill>
                  <a:srgbClr val="000080"/>
                </a:solidFill>
                <a:effectLst/>
                <a:latin typeface="Times New Roman" panose="02020603050405020304" pitchFamily="18" charset="0"/>
                <a:ea typeface="宋体" panose="02010600030101010101" pitchFamily="2" charset="-122"/>
                <a:cs typeface="Times New Roman" panose="02020603050405020304" pitchFamily="18" charset="0"/>
              </a:rPr>
              <a:t>import </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matplotlib.ticker </a:t>
            </a:r>
            <a:r>
              <a:rPr kumimoji="0" lang="zh-CN" altLang="zh-CN" sz="1600" b="1" i="0" u="none" strike="noStrike" cap="none" normalizeH="0" baseline="0" dirty="0">
                <a:ln>
                  <a:noFill/>
                </a:ln>
                <a:solidFill>
                  <a:srgbClr val="000080"/>
                </a:solidFill>
                <a:effectLst/>
                <a:latin typeface="Times New Roman" panose="02020603050405020304" pitchFamily="18" charset="0"/>
                <a:ea typeface="宋体" panose="02010600030101010101" pitchFamily="2" charset="-122"/>
                <a:cs typeface="Times New Roman" panose="02020603050405020304" pitchFamily="18" charset="0"/>
              </a:rPr>
              <a:t>as </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ticker</a:t>
            </a:r>
            <a:b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b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sheet = pd.read_excel(</a:t>
            </a:r>
            <a:r>
              <a:rPr kumimoji="0" lang="zh-CN" altLang="zh-CN" sz="1600" b="1" i="0" u="none" strike="noStrike" cap="none" normalizeH="0" baseline="0" dirty="0">
                <a:ln>
                  <a:noFill/>
                </a:ln>
                <a:solidFill>
                  <a:srgbClr val="008080"/>
                </a:solidFill>
                <a:effectLst/>
                <a:latin typeface="Times New Roman" panose="02020603050405020304" pitchFamily="18" charset="0"/>
                <a:ea typeface="宋体" panose="02010600030101010101" pitchFamily="2" charset="-122"/>
                <a:cs typeface="Times New Roman" panose="02020603050405020304" pitchFamily="18" charset="0"/>
              </a:rPr>
              <a:t>'F:/Onedrive/userid-itemid.xlsx'</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b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br>
            <a:r>
              <a:rPr kumimoji="0" lang="zh-CN" altLang="zh-CN" sz="1600" b="1" i="0" u="none" strike="noStrike" cap="none" normalizeH="0" baseline="0" dirty="0">
                <a:ln>
                  <a:noFill/>
                </a:ln>
                <a:solidFill>
                  <a:srgbClr val="000080"/>
                </a:solidFill>
                <a:effectLst/>
                <a:latin typeface="Times New Roman" panose="02020603050405020304" pitchFamily="18" charset="0"/>
                <a:ea typeface="宋体" panose="02010600030101010101" pitchFamily="2" charset="-122"/>
                <a:cs typeface="Times New Roman" panose="02020603050405020304" pitchFamily="18" charset="0"/>
              </a:rPr>
              <a:t>print </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(sheet)</a:t>
            </a:r>
            <a:b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b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Users= sheet[</a:t>
            </a:r>
            <a:r>
              <a:rPr kumimoji="0" lang="zh-CN" altLang="zh-CN" sz="1600" b="1" i="0" u="none" strike="noStrike" cap="none" normalizeH="0" baseline="0" dirty="0">
                <a:ln>
                  <a:noFill/>
                </a:ln>
                <a:solidFill>
                  <a:srgbClr val="008080"/>
                </a:solidFill>
                <a:effectLst/>
                <a:latin typeface="Times New Roman" panose="02020603050405020304" pitchFamily="18" charset="0"/>
                <a:ea typeface="宋体" panose="02010600030101010101" pitchFamily="2" charset="-122"/>
                <a:cs typeface="Times New Roman" panose="02020603050405020304" pitchFamily="18" charset="0"/>
              </a:rPr>
              <a:t>'UserID'</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].values</a:t>
            </a:r>
            <a:b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b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Users=</a:t>
            </a:r>
            <a:r>
              <a:rPr kumimoji="0" lang="zh-CN" altLang="zh-CN" sz="1600" b="1" i="0" u="none" strike="noStrike" cap="none" normalizeH="0" baseline="0" dirty="0">
                <a:ln>
                  <a:noFill/>
                </a:ln>
                <a:solidFill>
                  <a:srgbClr val="000080"/>
                </a:solidFill>
                <a:effectLst/>
                <a:latin typeface="Times New Roman" panose="02020603050405020304" pitchFamily="18" charset="0"/>
                <a:ea typeface="宋体" panose="02010600030101010101" pitchFamily="2" charset="-122"/>
                <a:cs typeface="Times New Roman" panose="02020603050405020304" pitchFamily="18" charset="0"/>
              </a:rPr>
              <a:t>list</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(Users)</a:t>
            </a:r>
            <a:b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b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Distinct_Users = </a:t>
            </a:r>
            <a:r>
              <a:rPr kumimoji="0" lang="zh-CN" altLang="zh-CN" sz="1600" b="1" i="0" u="none" strike="noStrike" cap="none" normalizeH="0" baseline="0" dirty="0">
                <a:ln>
                  <a:noFill/>
                </a:ln>
                <a:solidFill>
                  <a:srgbClr val="000080"/>
                </a:solidFill>
                <a:effectLst/>
                <a:latin typeface="Times New Roman" panose="02020603050405020304" pitchFamily="18" charset="0"/>
                <a:ea typeface="宋体" panose="02010600030101010101" pitchFamily="2" charset="-122"/>
                <a:cs typeface="Times New Roman" panose="02020603050405020304" pitchFamily="18" charset="0"/>
              </a:rPr>
              <a:t>set</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600" b="1" i="0" u="none" strike="noStrike" cap="none" normalizeH="0" baseline="0" dirty="0">
                <a:ln>
                  <a:noFill/>
                </a:ln>
                <a:solidFill>
                  <a:srgbClr val="000080"/>
                </a:solidFill>
                <a:effectLst/>
                <a:latin typeface="Times New Roman" panose="02020603050405020304" pitchFamily="18" charset="0"/>
                <a:ea typeface="宋体" panose="02010600030101010101" pitchFamily="2" charset="-122"/>
                <a:cs typeface="Times New Roman" panose="02020603050405020304" pitchFamily="18" charset="0"/>
              </a:rPr>
              <a:t>list</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(Users))</a:t>
            </a:r>
            <a:r>
              <a:rPr kumimoji="0" lang="zh-CN" altLang="zh-CN" sz="1600" b="1" i="1" u="none" strike="noStrike" cap="none" normalizeH="0" baseline="0" dirty="0">
                <a:ln>
                  <a:noFill/>
                </a:ln>
                <a:solidFill>
                  <a:srgbClr val="808080"/>
                </a:solidFill>
                <a:effectLst/>
                <a:latin typeface="Times New Roman" panose="02020603050405020304" pitchFamily="18" charset="0"/>
                <a:ea typeface="宋体" panose="02010600030101010101" pitchFamily="2" charset="-122"/>
                <a:cs typeface="Times New Roman" panose="02020603050405020304" pitchFamily="18" charset="0"/>
              </a:rPr>
              <a:t>#去重</a:t>
            </a:r>
            <a:br>
              <a:rPr kumimoji="0" lang="zh-CN" altLang="zh-CN" sz="1600" b="1" i="1" u="none" strike="noStrike" cap="none" normalizeH="0" baseline="0" dirty="0">
                <a:ln>
                  <a:noFill/>
                </a:ln>
                <a:solidFill>
                  <a:srgbClr val="808080"/>
                </a:solidFill>
                <a:effectLst/>
                <a:latin typeface="Times New Roman" panose="02020603050405020304" pitchFamily="18" charset="0"/>
                <a:ea typeface="宋体" panose="02010600030101010101" pitchFamily="2" charset="-122"/>
                <a:cs typeface="Times New Roman" panose="02020603050405020304" pitchFamily="18" charset="0"/>
              </a:rPr>
            </a:b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dict={}</a:t>
            </a:r>
            <a:b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br>
            <a:r>
              <a:rPr kumimoji="0" lang="zh-CN" altLang="zh-CN" sz="1600" b="1" i="0" u="none" strike="noStrike" cap="none" normalizeH="0" baseline="0" dirty="0">
                <a:ln>
                  <a:noFill/>
                </a:ln>
                <a:solidFill>
                  <a:srgbClr val="000080"/>
                </a:solidFill>
                <a:effectLst/>
                <a:latin typeface="Times New Roman" panose="02020603050405020304" pitchFamily="18" charset="0"/>
                <a:ea typeface="宋体" panose="02010600030101010101" pitchFamily="2" charset="-122"/>
                <a:cs typeface="Times New Roman" panose="02020603050405020304" pitchFamily="18" charset="0"/>
              </a:rPr>
              <a:t>for </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user </a:t>
            </a:r>
            <a:r>
              <a:rPr kumimoji="0" lang="zh-CN" altLang="zh-CN" sz="1600" b="1" i="0" u="none" strike="noStrike" cap="none" normalizeH="0" baseline="0" dirty="0">
                <a:ln>
                  <a:noFill/>
                </a:ln>
                <a:solidFill>
                  <a:srgbClr val="000080"/>
                </a:solidFill>
                <a:effectLst/>
                <a:latin typeface="Times New Roman" panose="02020603050405020304" pitchFamily="18" charset="0"/>
                <a:ea typeface="宋体" panose="02010600030101010101" pitchFamily="2" charset="-122"/>
                <a:cs typeface="Times New Roman" panose="02020603050405020304" pitchFamily="18" charset="0"/>
              </a:rPr>
              <a:t>in </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Distinct_Users:</a:t>
            </a: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defTabSz="914400" eaLnBrk="0" fontAlgn="base" hangingPunct="0">
              <a:spcBef>
                <a:spcPct val="0"/>
              </a:spcBef>
              <a:spcAft>
                <a:spcPct val="0"/>
              </a:spcAft>
            </a:pPr>
            <a:r>
              <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dnum=Users.count(user)</a:t>
            </a:r>
            <a:br>
              <a:rPr lang="zh-CN"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br>
            <a:r>
              <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dict[user]=num</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values = </a:t>
            </a:r>
            <a:r>
              <a:rPr kumimoji="0" lang="zh-CN" altLang="zh-CN" sz="1600" b="1" i="0" u="none" strike="noStrike" cap="none" normalizeH="0" baseline="0" dirty="0">
                <a:ln>
                  <a:noFill/>
                </a:ln>
                <a:solidFill>
                  <a:srgbClr val="000080"/>
                </a:solidFill>
                <a:effectLst/>
                <a:latin typeface="Times New Roman" panose="02020603050405020304" pitchFamily="18" charset="0"/>
                <a:ea typeface="宋体" panose="02010600030101010101" pitchFamily="2" charset="-122"/>
                <a:cs typeface="Times New Roman" panose="02020603050405020304" pitchFamily="18" charset="0"/>
              </a:rPr>
              <a:t>list</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(dict.values())  </a:t>
            </a:r>
            <a:r>
              <a:rPr kumimoji="0" lang="zh-CN" altLang="zh-CN" sz="1600" b="1" i="1" u="none" strike="noStrike" cap="none" normalizeH="0" baseline="0" dirty="0">
                <a:ln>
                  <a:noFill/>
                </a:ln>
                <a:solidFill>
                  <a:srgbClr val="808080"/>
                </a:solidFill>
                <a:effectLst/>
                <a:latin typeface="Times New Roman" panose="02020603050405020304" pitchFamily="18" charset="0"/>
                <a:ea typeface="宋体" panose="02010600030101010101" pitchFamily="2" charset="-122"/>
                <a:cs typeface="Times New Roman" panose="02020603050405020304" pitchFamily="18" charset="0"/>
              </a:rPr>
              <a:t>#{user: number of distinct products}</a:t>
            </a:r>
            <a:br>
              <a:rPr kumimoji="0" lang="zh-CN" altLang="zh-CN" sz="1600" b="1" i="1" u="none" strike="noStrike" cap="none" normalizeH="0" baseline="0" dirty="0">
                <a:ln>
                  <a:noFill/>
                </a:ln>
                <a:solidFill>
                  <a:srgbClr val="808080"/>
                </a:solidFill>
                <a:effectLst/>
                <a:latin typeface="Times New Roman" panose="02020603050405020304" pitchFamily="18" charset="0"/>
                <a:ea typeface="宋体" panose="02010600030101010101" pitchFamily="2" charset="-122"/>
                <a:cs typeface="Times New Roman" panose="02020603050405020304" pitchFamily="18" charset="0"/>
              </a:rPr>
            </a:b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values.sort(</a:t>
            </a:r>
            <a:r>
              <a:rPr kumimoji="0" lang="zh-CN" altLang="zh-CN" sz="1600" b="1" i="0" u="none" strike="noStrike" cap="none" normalizeH="0" baseline="0" dirty="0">
                <a:ln>
                  <a:noFill/>
                </a:ln>
                <a:solidFill>
                  <a:srgbClr val="660099"/>
                </a:solidFill>
                <a:effectLst/>
                <a:latin typeface="Times New Roman" panose="02020603050405020304" pitchFamily="18" charset="0"/>
                <a:ea typeface="宋体" panose="02010600030101010101" pitchFamily="2" charset="-122"/>
                <a:cs typeface="Times New Roman" panose="02020603050405020304" pitchFamily="18" charset="0"/>
              </a:rPr>
              <a:t>reverse </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600" b="1" i="0" u="none" strike="noStrike" cap="none" normalizeH="0" baseline="0" dirty="0">
                <a:ln>
                  <a:noFill/>
                </a:ln>
                <a:solidFill>
                  <a:srgbClr val="000080"/>
                </a:solidFill>
                <a:effectLst/>
                <a:latin typeface="Times New Roman" panose="02020603050405020304" pitchFamily="18" charset="0"/>
                <a:ea typeface="宋体" panose="02010600030101010101" pitchFamily="2" charset="-122"/>
                <a:cs typeface="Times New Roman" panose="02020603050405020304" pitchFamily="18" charset="0"/>
              </a:rPr>
              <a:t>True</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600" b="1" i="1" u="none" strike="noStrike" cap="none" normalizeH="0" baseline="0" dirty="0">
                <a:ln>
                  <a:noFill/>
                </a:ln>
                <a:solidFill>
                  <a:srgbClr val="808080"/>
                </a:solidFill>
                <a:effectLst/>
                <a:latin typeface="Times New Roman" panose="02020603050405020304" pitchFamily="18" charset="0"/>
                <a:ea typeface="宋体" panose="02010600030101010101" pitchFamily="2" charset="-122"/>
                <a:cs typeface="Times New Roman" panose="02020603050405020304" pitchFamily="18" charset="0"/>
              </a:rPr>
              <a:t>#倒序</a:t>
            </a:r>
            <a:br>
              <a:rPr kumimoji="0" lang="zh-CN" altLang="zh-CN" sz="1600" b="1" i="1" u="none" strike="noStrike" cap="none" normalizeH="0" baseline="0" dirty="0">
                <a:ln>
                  <a:noFill/>
                </a:ln>
                <a:solidFill>
                  <a:srgbClr val="808080"/>
                </a:solidFill>
                <a:effectLst/>
                <a:latin typeface="Times New Roman" panose="02020603050405020304" pitchFamily="18" charset="0"/>
                <a:ea typeface="宋体" panose="02010600030101010101" pitchFamily="2" charset="-122"/>
                <a:cs typeface="Times New Roman" panose="02020603050405020304" pitchFamily="18" charset="0"/>
              </a:rPr>
            </a:b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x=[i </a:t>
            </a:r>
            <a:r>
              <a:rPr kumimoji="0" lang="zh-CN" altLang="zh-CN" sz="1600" b="1" i="0" u="none" strike="noStrike" cap="none" normalizeH="0" baseline="0" dirty="0">
                <a:ln>
                  <a:noFill/>
                </a:ln>
                <a:solidFill>
                  <a:srgbClr val="000080"/>
                </a:solidFill>
                <a:effectLst/>
                <a:latin typeface="Times New Roman" panose="02020603050405020304" pitchFamily="18" charset="0"/>
                <a:ea typeface="宋体" panose="02010600030101010101" pitchFamily="2" charset="-122"/>
                <a:cs typeface="Times New Roman" panose="02020603050405020304" pitchFamily="18" charset="0"/>
              </a:rPr>
              <a:t>for </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 </a:t>
            </a:r>
            <a:r>
              <a:rPr kumimoji="0" lang="zh-CN" altLang="zh-CN" sz="1600" b="1" i="0" u="none" strike="noStrike" cap="none" normalizeH="0" baseline="0" dirty="0">
                <a:ln>
                  <a:noFill/>
                </a:ln>
                <a:solidFill>
                  <a:srgbClr val="000080"/>
                </a:solidFill>
                <a:effectLst/>
                <a:latin typeface="Times New Roman" panose="02020603050405020304" pitchFamily="18" charset="0"/>
                <a:ea typeface="宋体" panose="02010600030101010101" pitchFamily="2" charset="-122"/>
                <a:cs typeface="Times New Roman" panose="02020603050405020304" pitchFamily="18" charset="0"/>
              </a:rPr>
              <a:t>in range</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6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0</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600" b="1" i="0" u="none" strike="noStrike" cap="none" normalizeH="0" baseline="0" dirty="0">
                <a:ln>
                  <a:noFill/>
                </a:ln>
                <a:solidFill>
                  <a:srgbClr val="000080"/>
                </a:solidFill>
                <a:effectLst/>
                <a:latin typeface="Times New Roman" panose="02020603050405020304" pitchFamily="18" charset="0"/>
                <a:ea typeface="宋体" panose="02010600030101010101" pitchFamily="2" charset="-122"/>
                <a:cs typeface="Times New Roman" panose="02020603050405020304" pitchFamily="18" charset="0"/>
              </a:rPr>
              <a:t>len</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(values))] </a:t>
            </a:r>
            <a:r>
              <a:rPr kumimoji="0" lang="zh-CN" altLang="zh-CN" sz="1600" b="1" i="1" u="none" strike="noStrike" cap="none" normalizeH="0" baseline="0" dirty="0">
                <a:ln>
                  <a:noFill/>
                </a:ln>
                <a:solidFill>
                  <a:srgbClr val="808080"/>
                </a:solidFill>
                <a:effectLst/>
                <a:latin typeface="Times New Roman" panose="02020603050405020304" pitchFamily="18" charset="0"/>
                <a:ea typeface="宋体" panose="02010600030101010101" pitchFamily="2" charset="-122"/>
                <a:cs typeface="Times New Roman" panose="02020603050405020304" pitchFamily="18" charset="0"/>
              </a:rPr>
              <a:t>#x轴：user index</a:t>
            </a:r>
            <a:br>
              <a:rPr kumimoji="0" lang="zh-CN" altLang="zh-CN" sz="1600" b="1" i="1" u="none" strike="noStrike" cap="none" normalizeH="0" baseline="0" dirty="0">
                <a:ln>
                  <a:noFill/>
                </a:ln>
                <a:solidFill>
                  <a:srgbClr val="808080"/>
                </a:solidFill>
                <a:effectLst/>
                <a:latin typeface="Times New Roman" panose="02020603050405020304" pitchFamily="18" charset="0"/>
                <a:ea typeface="宋体" panose="02010600030101010101" pitchFamily="2" charset="-122"/>
                <a:cs typeface="Times New Roman" panose="02020603050405020304" pitchFamily="18" charset="0"/>
              </a:rPr>
            </a:b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ax=plt.gca();</a:t>
            </a:r>
            <a:r>
              <a:rPr kumimoji="0" lang="zh-CN" altLang="zh-CN" sz="1600" b="1" i="1" u="none" strike="noStrike" cap="none" normalizeH="0" baseline="0" dirty="0">
                <a:ln>
                  <a:noFill/>
                </a:ln>
                <a:solidFill>
                  <a:srgbClr val="808080"/>
                </a:solidFill>
                <a:effectLst/>
                <a:latin typeface="Times New Roman" panose="02020603050405020304" pitchFamily="18" charset="0"/>
                <a:ea typeface="宋体" panose="02010600030101010101" pitchFamily="2" charset="-122"/>
                <a:cs typeface="Times New Roman" panose="02020603050405020304" pitchFamily="18" charset="0"/>
              </a:rPr>
              <a:t>#获得坐标轴的句柄</a:t>
            </a:r>
            <a:endParaRPr kumimoji="0" lang="zh-CN" altLang="zh-CN"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xmlns="" id="{59A6699B-3EAD-4208-8441-2E20BECD7694}"/>
              </a:ext>
            </a:extLst>
          </p:cNvPr>
          <p:cNvPicPr>
            <a:picLocks noChangeAspect="1"/>
          </p:cNvPicPr>
          <p:nvPr/>
        </p:nvPicPr>
        <p:blipFill>
          <a:blip r:embed="rId9"/>
          <a:stretch>
            <a:fillRect/>
          </a:stretch>
        </p:blipFill>
        <p:spPr>
          <a:xfrm>
            <a:off x="5769012" y="1493093"/>
            <a:ext cx="3182937" cy="2628334"/>
          </a:xfrm>
          <a:prstGeom prst="rect">
            <a:avLst/>
          </a:prstGeom>
        </p:spPr>
      </p:pic>
      <p:sp>
        <p:nvSpPr>
          <p:cNvPr id="9" name="Rectangle 3">
            <a:extLst>
              <a:ext uri="{FF2B5EF4-FFF2-40B4-BE49-F238E27FC236}">
                <a16:creationId xmlns:a16="http://schemas.microsoft.com/office/drawing/2014/main" xmlns="" id="{20ADDDDC-01BA-42FE-99A0-174DD6963F25}"/>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395399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5071" y="2974036"/>
            <a:ext cx="8915400" cy="909927"/>
          </a:xfrm>
        </p:spPr>
        <p:txBody>
          <a:bodyPr>
            <a:noAutofit/>
          </a:bodyPr>
          <a:lstStyle/>
          <a:p>
            <a:pPr marL="342900" lvl="0" indent="-342900" algn="l" defTabSz="914400" eaLnBrk="0" fontAlgn="base" hangingPunct="0">
              <a:spcAft>
                <a:spcPct val="0"/>
              </a:spcAft>
              <a:buFont typeface="Wingdings" panose="05000000000000000000" pitchFamily="2" charset="2"/>
              <a:buChar char="n"/>
            </a:pPr>
            <a:r>
              <a:rPr lang="en-US" altLang="zh-CN" sz="2400" b="1" dirty="0">
                <a:latin typeface="Times New Roman" panose="02020603050405020304" pitchFamily="18" charset="0"/>
                <a:cs typeface="Times New Roman" panose="02020603050405020304" pitchFamily="18" charset="0"/>
              </a:rPr>
              <a:t>Python</a:t>
            </a:r>
            <a:r>
              <a:rPr lang="zh-CN" altLang="en-US" sz="2400" b="1" dirty="0">
                <a:latin typeface="Times New Roman" panose="02020603050405020304" pitchFamily="18" charset="0"/>
                <a:cs typeface="Times New Roman" panose="02020603050405020304" pitchFamily="18" charset="0"/>
              </a:rPr>
              <a:t>中的中字典（</a:t>
            </a:r>
            <a:r>
              <a:rPr lang="en-US" altLang="zh-CN" sz="2400" b="1" dirty="0" err="1">
                <a:latin typeface="Times New Roman" panose="02020603050405020304" pitchFamily="18" charset="0"/>
                <a:cs typeface="Times New Roman" panose="02020603050405020304" pitchFamily="18" charset="0"/>
              </a:rPr>
              <a:t>dict</a:t>
            </a:r>
            <a:r>
              <a:rPr lang="zh-CN" altLang="en-US" sz="2400" b="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
            </a:r>
            <a:br>
              <a:rPr lang="en-US" altLang="zh-CN" sz="2400" b="1"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b="1" dirty="0">
                <a:solidFill>
                  <a:srgbClr val="000000"/>
                </a:solidFill>
                <a:latin typeface="Times New Roman" panose="02020603050405020304" pitchFamily="18" charset="0"/>
                <a:cs typeface="Times New Roman" panose="02020603050405020304" pitchFamily="18" charset="0"/>
              </a:rPr>
              <a:t>6.</a:t>
            </a:r>
            <a:r>
              <a:rPr lang="zh-CN" altLang="en-US" sz="1800" b="1" dirty="0">
                <a:solidFill>
                  <a:srgbClr val="000000"/>
                </a:solidFill>
                <a:latin typeface="Times New Roman" panose="02020603050405020304" pitchFamily="18" charset="0"/>
                <a:cs typeface="Times New Roman" panose="02020603050405020304" pitchFamily="18" charset="0"/>
              </a:rPr>
              <a:t>字典使用案例</a:t>
            </a: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2400" b="1" dirty="0">
                <a:latin typeface="+mj-ea"/>
                <a:cs typeface="Times New Roman"/>
              </a:rPr>
              <a:t/>
            </a:r>
            <a:br>
              <a:rPr lang="en-US" altLang="zh-CN" sz="2400" b="1" dirty="0">
                <a:latin typeface="+mj-ea"/>
                <a:cs typeface="Times New Roman"/>
              </a:rPr>
            </a:br>
            <a:r>
              <a:rPr lang="en-US" altLang="zh-CN" sz="2400" b="1" dirty="0">
                <a:latin typeface="Times New Roman" panose="02020603050405020304" pitchFamily="18" charset="0"/>
                <a:cs typeface="Times New Roman" panose="02020603050405020304" pitchFamily="18" charset="0"/>
              </a:rPr>
              <a:t/>
            </a:r>
            <a:br>
              <a:rPr lang="en-US" altLang="zh-CN" sz="2400" b="1" dirty="0">
                <a:latin typeface="Times New Roman" panose="02020603050405020304" pitchFamily="18" charset="0"/>
                <a:cs typeface="Times New Roman" panose="02020603050405020304" pitchFamily="18" charset="0"/>
              </a:rPr>
            </a:br>
            <a:r>
              <a:rPr lang="en-US" altLang="zh-CN" sz="2400" b="1" dirty="0">
                <a:latin typeface="Times New Roman" panose="02020603050405020304" pitchFamily="18" charset="0"/>
                <a:cs typeface="Times New Roman" panose="02020603050405020304" pitchFamily="18" charset="0"/>
              </a:rPr>
              <a:t/>
            </a:r>
            <a:br>
              <a:rPr lang="en-US" altLang="zh-CN" sz="2400" b="1" dirty="0">
                <a:latin typeface="Times New Roman" panose="02020603050405020304" pitchFamily="18" charset="0"/>
                <a:cs typeface="Times New Roman" panose="02020603050405020304" pitchFamily="18" charset="0"/>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zh-CN" altLang="en-US" sz="1600" b="1" dirty="0">
                <a:latin typeface="+mj-ea"/>
                <a:cs typeface="Times New Roman"/>
              </a:rPr>
              <a:t/>
            </a:r>
            <a:br>
              <a:rPr lang="zh-CN" altLang="en-US" sz="1600" b="1" dirty="0">
                <a:latin typeface="+mj-ea"/>
                <a:cs typeface="Times New Roman"/>
              </a:rPr>
            </a:br>
            <a:endParaRPr lang="en-US" altLang="zh-CN" sz="1600" dirty="0">
              <a:latin typeface="+mj-ea"/>
              <a:cs typeface="Times New Roman"/>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2800" b="1" dirty="0">
                <a:solidFill>
                  <a:schemeClr val="bg1"/>
                </a:solidFill>
                <a:latin typeface="Times New Roman"/>
                <a:cs typeface="Times New Roman"/>
              </a:rPr>
              <a:t>Python</a:t>
            </a:r>
            <a:r>
              <a:rPr lang="zh-CN" altLang="en-US" sz="2800" b="1" dirty="0">
                <a:solidFill>
                  <a:schemeClr val="bg1"/>
                </a:solidFill>
                <a:latin typeface="Times New Roman"/>
                <a:cs typeface="Times New Roman"/>
              </a:rPr>
              <a:t>数据分析实践</a:t>
            </a:r>
            <a:endParaRPr lang="en-US" altLang="zh-CN" sz="2800" b="1" dirty="0">
              <a:solidFill>
                <a:schemeClr val="bg1"/>
              </a:solidFill>
              <a:latin typeface="Times New Roman"/>
              <a:cs typeface="Times New Roman"/>
            </a:endParaRPr>
          </a:p>
        </p:txBody>
      </p:sp>
      <p:sp>
        <p:nvSpPr>
          <p:cNvPr id="8" name="Rectangle 2">
            <a:extLst>
              <a:ext uri="{FF2B5EF4-FFF2-40B4-BE49-F238E27FC236}">
                <a16:creationId xmlns:a16="http://schemas.microsoft.com/office/drawing/2014/main" xmlns="" id="{4351606A-A9D2-4B2A-BD62-E616CE74E41A}"/>
              </a:ext>
            </a:extLst>
          </p:cNvPr>
          <p:cNvSpPr>
            <a:spLocks noChangeArrowheads="1"/>
          </p:cNvSpPr>
          <p:nvPr/>
        </p:nvSpPr>
        <p:spPr bwMode="auto">
          <a:xfrm>
            <a:off x="546478" y="2301257"/>
            <a:ext cx="8236101" cy="440120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ax.spines[</a:t>
            </a:r>
            <a:r>
              <a:rPr kumimoji="0" lang="zh-CN" altLang="zh-CN" sz="1600" b="1" i="0" u="none" strike="noStrike" cap="none" normalizeH="0" baseline="0" dirty="0">
                <a:ln>
                  <a:noFill/>
                </a:ln>
                <a:solidFill>
                  <a:srgbClr val="008080"/>
                </a:solidFill>
                <a:effectLst/>
                <a:latin typeface="Times New Roman" panose="02020603050405020304" pitchFamily="18" charset="0"/>
                <a:ea typeface="宋体" panose="02010600030101010101" pitchFamily="2" charset="-122"/>
                <a:cs typeface="Times New Roman" panose="02020603050405020304" pitchFamily="18" charset="0"/>
              </a:rPr>
              <a:t>'top'</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].set_linewidth(</a:t>
            </a:r>
            <a:r>
              <a:rPr kumimoji="0" lang="zh-CN" altLang="zh-CN" sz="16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600" b="1" i="1" u="none" strike="noStrike" cap="none" normalizeH="0" baseline="0" dirty="0">
                <a:ln>
                  <a:noFill/>
                </a:ln>
                <a:solidFill>
                  <a:srgbClr val="808080"/>
                </a:solidFill>
                <a:effectLst/>
                <a:latin typeface="Times New Roman" panose="02020603050405020304" pitchFamily="18" charset="0"/>
                <a:ea typeface="宋体" panose="02010600030101010101" pitchFamily="2" charset="-122"/>
                <a:cs typeface="Times New Roman" panose="02020603050405020304" pitchFamily="18" charset="0"/>
              </a:rPr>
              <a:t>#设置底部坐标轴的粗细</a:t>
            </a:r>
            <a:br>
              <a:rPr kumimoji="0" lang="zh-CN" altLang="zh-CN" sz="1600" b="1" i="1" u="none" strike="noStrike" cap="none" normalizeH="0" baseline="0" dirty="0">
                <a:ln>
                  <a:noFill/>
                </a:ln>
                <a:solidFill>
                  <a:srgbClr val="808080"/>
                </a:solidFill>
                <a:effectLst/>
                <a:latin typeface="Times New Roman" panose="02020603050405020304" pitchFamily="18" charset="0"/>
                <a:ea typeface="宋体" panose="02010600030101010101" pitchFamily="2" charset="-122"/>
                <a:cs typeface="Times New Roman" panose="02020603050405020304" pitchFamily="18" charset="0"/>
              </a:rPr>
            </a:b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ax.spines[</a:t>
            </a:r>
            <a:r>
              <a:rPr kumimoji="0" lang="zh-CN" altLang="zh-CN" sz="1600" b="1" i="0" u="none" strike="noStrike" cap="none" normalizeH="0" baseline="0" dirty="0">
                <a:ln>
                  <a:noFill/>
                </a:ln>
                <a:solidFill>
                  <a:srgbClr val="008080"/>
                </a:solidFill>
                <a:effectLst/>
                <a:latin typeface="Times New Roman" panose="02020603050405020304" pitchFamily="18" charset="0"/>
                <a:ea typeface="宋体" panose="02010600030101010101" pitchFamily="2" charset="-122"/>
                <a:cs typeface="Times New Roman" panose="02020603050405020304" pitchFamily="18" charset="0"/>
              </a:rPr>
              <a:t>'bottom'</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].set_linewidth(</a:t>
            </a:r>
            <a:r>
              <a:rPr kumimoji="0" lang="zh-CN" altLang="zh-CN" sz="16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b="1" i="1" dirty="0">
                <a:solidFill>
                  <a:srgbClr val="808080"/>
                </a:solidFill>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600" b="1" i="1" u="none" strike="noStrike" cap="none" normalizeH="0" baseline="0" dirty="0">
                <a:ln>
                  <a:noFill/>
                </a:ln>
                <a:solidFill>
                  <a:srgbClr val="808080"/>
                </a:solidFill>
                <a:effectLst/>
                <a:latin typeface="Times New Roman" panose="02020603050405020304" pitchFamily="18" charset="0"/>
                <a:ea typeface="宋体" panose="02010600030101010101" pitchFamily="2" charset="-122"/>
                <a:cs typeface="Times New Roman" panose="02020603050405020304" pitchFamily="18" charset="0"/>
              </a:rPr>
              <a:t>设置底部坐标轴的粗细</a:t>
            </a:r>
            <a:br>
              <a:rPr kumimoji="0" lang="zh-CN" altLang="zh-CN" sz="1600" b="1" i="1" u="none" strike="noStrike" cap="none" normalizeH="0" baseline="0" dirty="0">
                <a:ln>
                  <a:noFill/>
                </a:ln>
                <a:solidFill>
                  <a:srgbClr val="808080"/>
                </a:solidFill>
                <a:effectLst/>
                <a:latin typeface="Times New Roman" panose="02020603050405020304" pitchFamily="18" charset="0"/>
                <a:ea typeface="宋体" panose="02010600030101010101" pitchFamily="2" charset="-122"/>
                <a:cs typeface="Times New Roman" panose="02020603050405020304" pitchFamily="18" charset="0"/>
              </a:rPr>
            </a:b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ax.spines[</a:t>
            </a:r>
            <a:r>
              <a:rPr kumimoji="0" lang="zh-CN" altLang="zh-CN" sz="1600" b="1" i="0" u="none" strike="noStrike" cap="none" normalizeH="0" baseline="0" dirty="0">
                <a:ln>
                  <a:noFill/>
                </a:ln>
                <a:solidFill>
                  <a:srgbClr val="008080"/>
                </a:solidFill>
                <a:effectLst/>
                <a:latin typeface="Times New Roman" panose="02020603050405020304" pitchFamily="18" charset="0"/>
                <a:ea typeface="宋体" panose="02010600030101010101" pitchFamily="2" charset="-122"/>
                <a:cs typeface="Times New Roman" panose="02020603050405020304" pitchFamily="18" charset="0"/>
              </a:rPr>
              <a:t>'left'</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].set_linewidth(</a:t>
            </a:r>
            <a:r>
              <a:rPr kumimoji="0" lang="zh-CN" altLang="zh-CN" sz="16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600" b="1" i="1" u="none" strike="noStrike" cap="none" normalizeH="0" baseline="0" dirty="0">
                <a:ln>
                  <a:noFill/>
                </a:ln>
                <a:solidFill>
                  <a:srgbClr val="808080"/>
                </a:solidFill>
                <a:effectLst/>
                <a:latin typeface="Times New Roman" panose="02020603050405020304" pitchFamily="18" charset="0"/>
                <a:ea typeface="宋体" panose="02010600030101010101" pitchFamily="2" charset="-122"/>
                <a:cs typeface="Times New Roman" panose="02020603050405020304" pitchFamily="18" charset="0"/>
              </a:rPr>
              <a:t>#设置左边坐标轴的粗细</a:t>
            </a:r>
            <a:br>
              <a:rPr kumimoji="0" lang="zh-CN" altLang="zh-CN" sz="1600" b="1" i="1" u="none" strike="noStrike" cap="none" normalizeH="0" baseline="0" dirty="0">
                <a:ln>
                  <a:noFill/>
                </a:ln>
                <a:solidFill>
                  <a:srgbClr val="808080"/>
                </a:solidFill>
                <a:effectLst/>
                <a:latin typeface="Times New Roman" panose="02020603050405020304" pitchFamily="18" charset="0"/>
                <a:ea typeface="宋体" panose="02010600030101010101" pitchFamily="2" charset="-122"/>
                <a:cs typeface="Times New Roman" panose="02020603050405020304" pitchFamily="18" charset="0"/>
              </a:rPr>
            </a:b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ax.spines[</a:t>
            </a:r>
            <a:r>
              <a:rPr kumimoji="0" lang="zh-CN" altLang="zh-CN" sz="1600" b="1" i="0" u="none" strike="noStrike" cap="none" normalizeH="0" baseline="0" dirty="0">
                <a:ln>
                  <a:noFill/>
                </a:ln>
                <a:solidFill>
                  <a:srgbClr val="008080"/>
                </a:solidFill>
                <a:effectLst/>
                <a:latin typeface="Times New Roman" panose="02020603050405020304" pitchFamily="18" charset="0"/>
                <a:ea typeface="宋体" panose="02010600030101010101" pitchFamily="2" charset="-122"/>
                <a:cs typeface="Times New Roman" panose="02020603050405020304" pitchFamily="18" charset="0"/>
              </a:rPr>
              <a:t>'right'</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].set_linewidth(</a:t>
            </a:r>
            <a:r>
              <a:rPr kumimoji="0" lang="zh-CN" altLang="zh-CN" sz="16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600" b="1" i="1" u="none" strike="noStrike" cap="none" normalizeH="0" baseline="0" dirty="0">
                <a:ln>
                  <a:noFill/>
                </a:ln>
                <a:solidFill>
                  <a:srgbClr val="808080"/>
                </a:solidFill>
                <a:effectLst/>
                <a:latin typeface="Times New Roman" panose="02020603050405020304" pitchFamily="18" charset="0"/>
                <a:ea typeface="宋体" panose="02010600030101010101" pitchFamily="2" charset="-122"/>
                <a:cs typeface="Times New Roman" panose="02020603050405020304" pitchFamily="18" charset="0"/>
              </a:rPr>
              <a:t>#设置右边坐标轴的粗细</a:t>
            </a:r>
            <a:br>
              <a:rPr kumimoji="0" lang="zh-CN" altLang="zh-CN" sz="1600" b="1" i="1" u="none" strike="noStrike" cap="none" normalizeH="0" baseline="0" dirty="0">
                <a:ln>
                  <a:noFill/>
                </a:ln>
                <a:solidFill>
                  <a:srgbClr val="808080"/>
                </a:solidFill>
                <a:effectLst/>
                <a:latin typeface="Times New Roman" panose="02020603050405020304" pitchFamily="18" charset="0"/>
                <a:ea typeface="宋体" panose="02010600030101010101" pitchFamily="2" charset="-122"/>
                <a:cs typeface="Times New Roman" panose="02020603050405020304" pitchFamily="18" charset="0"/>
              </a:rPr>
            </a:b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plt.plot(x, values, </a:t>
            </a:r>
            <a:r>
              <a:rPr kumimoji="0" lang="zh-CN" altLang="zh-CN" sz="1600" b="1" i="0" u="none" strike="noStrike" cap="none" normalizeH="0" baseline="0" dirty="0">
                <a:ln>
                  <a:noFill/>
                </a:ln>
                <a:solidFill>
                  <a:srgbClr val="008080"/>
                </a:solidFill>
                <a:effectLst/>
                <a:latin typeface="Times New Roman" panose="02020603050405020304" pitchFamily="18" charset="0"/>
                <a:ea typeface="宋体" panose="02010600030101010101" pitchFamily="2" charset="-122"/>
                <a:cs typeface="Times New Roman" panose="02020603050405020304" pitchFamily="18" charset="0"/>
              </a:rPr>
              <a:t>'mediumblue'</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600" b="1" i="0" u="none" strike="noStrike" cap="none" normalizeH="0" baseline="0" dirty="0">
                <a:ln>
                  <a:noFill/>
                </a:ln>
                <a:solidFill>
                  <a:srgbClr val="660099"/>
                </a:solidFill>
                <a:effectLst/>
                <a:latin typeface="Times New Roman" panose="02020603050405020304" pitchFamily="18" charset="0"/>
                <a:ea typeface="宋体" panose="02010600030101010101" pitchFamily="2" charset="-122"/>
                <a:cs typeface="Times New Roman" panose="02020603050405020304" pitchFamily="18" charset="0"/>
              </a:rPr>
              <a:t>marker</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600" b="1" i="0" u="none" strike="noStrike" cap="none" normalizeH="0" baseline="0" dirty="0">
                <a:ln>
                  <a:noFill/>
                </a:ln>
                <a:solidFill>
                  <a:srgbClr val="008080"/>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600" b="1" i="0" u="none" strike="noStrike" cap="none" normalizeH="0" baseline="0" dirty="0">
                <a:ln>
                  <a:noFill/>
                </a:ln>
                <a:solidFill>
                  <a:srgbClr val="660099"/>
                </a:solidFill>
                <a:effectLst/>
                <a:latin typeface="Times New Roman" panose="02020603050405020304" pitchFamily="18" charset="0"/>
                <a:ea typeface="宋体" panose="02010600030101010101" pitchFamily="2" charset="-122"/>
                <a:cs typeface="Times New Roman" panose="02020603050405020304" pitchFamily="18" charset="0"/>
              </a:rPr>
              <a:t>markersize</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6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3</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600" b="1" i="1" u="none" strike="noStrike" cap="none" normalizeH="0" baseline="0" dirty="0">
                <a:ln>
                  <a:noFill/>
                </a:ln>
                <a:solidFill>
                  <a:srgbClr val="808080"/>
                </a:solidFill>
                <a:effectLst/>
                <a:latin typeface="Times New Roman" panose="02020603050405020304" pitchFamily="18" charset="0"/>
                <a:ea typeface="宋体" panose="02010600030101010101" pitchFamily="2" charset="-122"/>
                <a:cs typeface="Times New Roman" panose="02020603050405020304" pitchFamily="18" charset="0"/>
              </a:rPr>
              <a:t>#'b'指：color='blue'</a:t>
            </a:r>
            <a:br>
              <a:rPr kumimoji="0" lang="zh-CN" altLang="zh-CN" sz="1600" b="1" i="1" u="none" strike="noStrike" cap="none" normalizeH="0" baseline="0" dirty="0">
                <a:ln>
                  <a:noFill/>
                </a:ln>
                <a:solidFill>
                  <a:srgbClr val="808080"/>
                </a:solidFill>
                <a:effectLst/>
                <a:latin typeface="Times New Roman" panose="02020603050405020304" pitchFamily="18" charset="0"/>
                <a:ea typeface="宋体" panose="02010600030101010101" pitchFamily="2" charset="-122"/>
                <a:cs typeface="Times New Roman" panose="02020603050405020304" pitchFamily="18" charset="0"/>
              </a:rPr>
            </a:b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plt.ylabel(</a:t>
            </a:r>
            <a:r>
              <a:rPr kumimoji="0" lang="zh-CN" altLang="zh-CN" sz="1600" b="1" i="0" u="none" strike="noStrike" cap="none" normalizeH="0" baseline="0" dirty="0">
                <a:ln>
                  <a:noFill/>
                </a:ln>
                <a:solidFill>
                  <a:srgbClr val="008080"/>
                </a:solidFill>
                <a:effectLst/>
                <a:latin typeface="Times New Roman" panose="02020603050405020304" pitchFamily="18" charset="0"/>
                <a:ea typeface="宋体" panose="02010600030101010101" pitchFamily="2" charset="-122"/>
                <a:cs typeface="Times New Roman" panose="02020603050405020304" pitchFamily="18" charset="0"/>
              </a:rPr>
              <a:t>"Number of Distinct Products"</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600" b="1" i="0" u="none" strike="noStrike" cap="none" normalizeH="0" baseline="0" dirty="0">
                <a:ln>
                  <a:noFill/>
                </a:ln>
                <a:solidFill>
                  <a:srgbClr val="660099"/>
                </a:solidFill>
                <a:effectLst/>
                <a:latin typeface="Times New Roman" panose="02020603050405020304" pitchFamily="18" charset="0"/>
                <a:ea typeface="宋体" panose="02010600030101010101" pitchFamily="2" charset="-122"/>
                <a:cs typeface="Times New Roman" panose="02020603050405020304" pitchFamily="18" charset="0"/>
              </a:rPr>
              <a:t>fontproperties</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600" b="1" i="0" u="none" strike="noStrike" cap="none" normalizeH="0" baseline="0" dirty="0">
                <a:ln>
                  <a:noFill/>
                </a:ln>
                <a:solidFill>
                  <a:srgbClr val="008080"/>
                </a:solidFill>
                <a:effectLst/>
                <a:latin typeface="Times New Roman" panose="02020603050405020304" pitchFamily="18" charset="0"/>
                <a:ea typeface="宋体" panose="02010600030101010101" pitchFamily="2" charset="-122"/>
                <a:cs typeface="Times New Roman" panose="02020603050405020304" pitchFamily="18" charset="0"/>
              </a:rPr>
              <a:t>'Times New Roman'</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600" b="1" i="0" u="none" strike="noStrike" cap="none" normalizeH="0" baseline="0" dirty="0">
                <a:ln>
                  <a:noFill/>
                </a:ln>
                <a:solidFill>
                  <a:srgbClr val="660099"/>
                </a:solidFill>
                <a:effectLst/>
                <a:latin typeface="Times New Roman" panose="02020603050405020304" pitchFamily="18" charset="0"/>
                <a:ea typeface="宋体" panose="02010600030101010101" pitchFamily="2" charset="-122"/>
                <a:cs typeface="Times New Roman" panose="02020603050405020304" pitchFamily="18" charset="0"/>
              </a:rPr>
              <a:t>fontsize</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6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18</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b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b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plt.xlabel(</a:t>
            </a:r>
            <a:r>
              <a:rPr kumimoji="0" lang="zh-CN" altLang="zh-CN" sz="1600" b="1" i="0" u="none" strike="noStrike" cap="none" normalizeH="0" baseline="0" dirty="0">
                <a:ln>
                  <a:noFill/>
                </a:ln>
                <a:solidFill>
                  <a:srgbClr val="008080"/>
                </a:solidFill>
                <a:effectLst/>
                <a:latin typeface="Times New Roman" panose="02020603050405020304" pitchFamily="18" charset="0"/>
                <a:ea typeface="宋体" panose="02010600030101010101" pitchFamily="2" charset="-122"/>
                <a:cs typeface="Times New Roman" panose="02020603050405020304" pitchFamily="18" charset="0"/>
              </a:rPr>
              <a:t>r'$10^{-3}\times$User Index'</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600" b="1" i="0" u="none" strike="noStrike" cap="none" normalizeH="0" baseline="0" dirty="0">
                <a:ln>
                  <a:noFill/>
                </a:ln>
                <a:solidFill>
                  <a:srgbClr val="660099"/>
                </a:solidFill>
                <a:effectLst/>
                <a:latin typeface="Times New Roman" panose="02020603050405020304" pitchFamily="18" charset="0"/>
                <a:ea typeface="宋体" panose="02010600030101010101" pitchFamily="2" charset="-122"/>
                <a:cs typeface="Times New Roman" panose="02020603050405020304" pitchFamily="18" charset="0"/>
              </a:rPr>
              <a:t>fontproperties</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600" b="1" i="0" u="none" strike="noStrike" cap="none" normalizeH="0" baseline="0" dirty="0">
                <a:ln>
                  <a:noFill/>
                </a:ln>
                <a:solidFill>
                  <a:srgbClr val="008080"/>
                </a:solidFill>
                <a:effectLst/>
                <a:latin typeface="Times New Roman" panose="02020603050405020304" pitchFamily="18" charset="0"/>
                <a:ea typeface="宋体" panose="02010600030101010101" pitchFamily="2" charset="-122"/>
                <a:cs typeface="Times New Roman" panose="02020603050405020304" pitchFamily="18" charset="0"/>
              </a:rPr>
              <a:t>'Times New Roman'</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600" b="1" i="0" u="none" strike="noStrike" cap="none" normalizeH="0" baseline="0" dirty="0">
                <a:ln>
                  <a:noFill/>
                </a:ln>
                <a:solidFill>
                  <a:srgbClr val="660099"/>
                </a:solidFill>
                <a:effectLst/>
                <a:latin typeface="Times New Roman" panose="02020603050405020304" pitchFamily="18" charset="0"/>
                <a:ea typeface="宋体" panose="02010600030101010101" pitchFamily="2" charset="-122"/>
                <a:cs typeface="Times New Roman" panose="02020603050405020304" pitchFamily="18" charset="0"/>
              </a:rPr>
              <a:t>fontsize</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6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18</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600" b="1" i="1" u="none" strike="noStrike" cap="none" normalizeH="0" baseline="0" dirty="0">
                <a:ln>
                  <a:noFill/>
                </a:ln>
                <a:solidFill>
                  <a:srgbClr val="808080"/>
                </a:solidFill>
                <a:effectLst/>
                <a:latin typeface="Times New Roman" panose="02020603050405020304" pitchFamily="18" charset="0"/>
                <a:ea typeface="宋体" panose="02010600030101010101" pitchFamily="2" charset="-122"/>
                <a:cs typeface="Times New Roman" panose="02020603050405020304" pitchFamily="18" charset="0"/>
              </a:rPr>
              <a:t/>
            </a:r>
            <a:br>
              <a:rPr kumimoji="0" lang="zh-CN" altLang="zh-CN" sz="1600" b="1" i="1" u="none" strike="noStrike" cap="none" normalizeH="0" baseline="0" dirty="0">
                <a:ln>
                  <a:noFill/>
                </a:ln>
                <a:solidFill>
                  <a:srgbClr val="808080"/>
                </a:solidFill>
                <a:effectLst/>
                <a:latin typeface="Times New Roman" panose="02020603050405020304" pitchFamily="18" charset="0"/>
                <a:ea typeface="宋体" panose="02010600030101010101" pitchFamily="2" charset="-122"/>
                <a:cs typeface="Times New Roman" panose="02020603050405020304" pitchFamily="18" charset="0"/>
              </a:rPr>
            </a:b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zh-CN" altLang="zh-CN" sz="16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0</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6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5000</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6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10000</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6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15000</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6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20000</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6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25000</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6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30000</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6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35000</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b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b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label=[</a:t>
            </a:r>
            <a:r>
              <a:rPr kumimoji="0" lang="zh-CN" altLang="zh-CN" sz="16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0</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6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5</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6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10</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6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15</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6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20</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6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25</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6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30</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6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35</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b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b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plt.xticks(x,label,</a:t>
            </a:r>
            <a:r>
              <a:rPr kumimoji="0" lang="zh-CN" altLang="zh-CN" sz="1600" b="1" i="0" u="none" strike="noStrike" cap="none" normalizeH="0" baseline="0" dirty="0">
                <a:ln>
                  <a:noFill/>
                </a:ln>
                <a:solidFill>
                  <a:srgbClr val="660099"/>
                </a:solidFill>
                <a:effectLst/>
                <a:latin typeface="Times New Roman" panose="02020603050405020304" pitchFamily="18" charset="0"/>
                <a:ea typeface="宋体" panose="02010600030101010101" pitchFamily="2" charset="-122"/>
                <a:cs typeface="Times New Roman" panose="02020603050405020304" pitchFamily="18" charset="0"/>
              </a:rPr>
              <a:t>fontproperties</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600" b="1" i="0" u="none" strike="noStrike" cap="none" normalizeH="0" baseline="0" dirty="0">
                <a:ln>
                  <a:noFill/>
                </a:ln>
                <a:solidFill>
                  <a:srgbClr val="008080"/>
                </a:solidFill>
                <a:effectLst/>
                <a:latin typeface="Times New Roman" panose="02020603050405020304" pitchFamily="18" charset="0"/>
                <a:ea typeface="宋体" panose="02010600030101010101" pitchFamily="2" charset="-122"/>
                <a:cs typeface="Times New Roman" panose="02020603050405020304" pitchFamily="18" charset="0"/>
              </a:rPr>
              <a:t>'Times New Roman'</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600" b="1" i="0" u="none" strike="noStrike" cap="none" normalizeH="0" baseline="0" dirty="0">
                <a:ln>
                  <a:noFill/>
                </a:ln>
                <a:solidFill>
                  <a:srgbClr val="660099"/>
                </a:solidFill>
                <a:effectLst/>
                <a:latin typeface="Times New Roman" panose="02020603050405020304" pitchFamily="18" charset="0"/>
                <a:ea typeface="宋体" panose="02010600030101010101" pitchFamily="2" charset="-122"/>
                <a:cs typeface="Times New Roman" panose="02020603050405020304" pitchFamily="18" charset="0"/>
              </a:rPr>
              <a:t>fontsize</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6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15</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b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b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y=[</a:t>
            </a:r>
            <a:r>
              <a:rPr kumimoji="0" lang="zh-CN" altLang="zh-CN" sz="16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0</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6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5</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6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10</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6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15</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6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20</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6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25</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b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b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label=[</a:t>
            </a:r>
            <a:r>
              <a:rPr kumimoji="0" lang="zh-CN" altLang="zh-CN" sz="16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0</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6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5</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6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10</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6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15</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6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20</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6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25</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b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b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plt.yticks(y,label,</a:t>
            </a:r>
            <a:r>
              <a:rPr kumimoji="0" lang="zh-CN" altLang="zh-CN" sz="1600" b="1" i="0" u="none" strike="noStrike" cap="none" normalizeH="0" baseline="0" dirty="0">
                <a:ln>
                  <a:noFill/>
                </a:ln>
                <a:solidFill>
                  <a:srgbClr val="660099"/>
                </a:solidFill>
                <a:effectLst/>
                <a:latin typeface="Times New Roman" panose="02020603050405020304" pitchFamily="18" charset="0"/>
                <a:ea typeface="宋体" panose="02010600030101010101" pitchFamily="2" charset="-122"/>
                <a:cs typeface="Times New Roman" panose="02020603050405020304" pitchFamily="18" charset="0"/>
              </a:rPr>
              <a:t>fontproperties</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600" b="1" i="0" u="none" strike="noStrike" cap="none" normalizeH="0" baseline="0" dirty="0">
                <a:ln>
                  <a:noFill/>
                </a:ln>
                <a:solidFill>
                  <a:srgbClr val="008080"/>
                </a:solidFill>
                <a:effectLst/>
                <a:latin typeface="Times New Roman" panose="02020603050405020304" pitchFamily="18" charset="0"/>
                <a:ea typeface="宋体" panose="02010600030101010101" pitchFamily="2" charset="-122"/>
                <a:cs typeface="Times New Roman" panose="02020603050405020304" pitchFamily="18" charset="0"/>
              </a:rPr>
              <a:t>'Times New Roman'</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600" b="1" i="0" u="none" strike="noStrike" cap="none" normalizeH="0" baseline="0" dirty="0">
                <a:ln>
                  <a:noFill/>
                </a:ln>
                <a:solidFill>
                  <a:srgbClr val="660099"/>
                </a:solidFill>
                <a:effectLst/>
                <a:latin typeface="Times New Roman" panose="02020603050405020304" pitchFamily="18" charset="0"/>
                <a:ea typeface="宋体" panose="02010600030101010101" pitchFamily="2" charset="-122"/>
                <a:cs typeface="Times New Roman" panose="02020603050405020304" pitchFamily="18" charset="0"/>
              </a:rPr>
              <a:t>fontsize</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6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15</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b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b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plt.tight_layout()</a:t>
            </a:r>
            <a:b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b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plt.savefig(</a:t>
            </a:r>
            <a:r>
              <a:rPr kumimoji="0" lang="zh-CN" altLang="zh-CN" sz="1600" b="1" i="0" u="none" strike="noStrike" cap="none" normalizeH="0" baseline="0" dirty="0">
                <a:ln>
                  <a:noFill/>
                </a:ln>
                <a:solidFill>
                  <a:srgbClr val="008080"/>
                </a:solidFill>
                <a:effectLst/>
                <a:latin typeface="Times New Roman" panose="02020603050405020304" pitchFamily="18" charset="0"/>
                <a:ea typeface="宋体" panose="02010600030101010101" pitchFamily="2" charset="-122"/>
                <a:cs typeface="Times New Roman" panose="02020603050405020304" pitchFamily="18" charset="0"/>
              </a:rPr>
              <a:t>"./Figure1.eps"</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600" b="1" i="0" u="none" strike="noStrike" cap="none" normalizeH="0" baseline="0" dirty="0">
                <a:ln>
                  <a:noFill/>
                </a:ln>
                <a:solidFill>
                  <a:srgbClr val="660099"/>
                </a:solidFill>
                <a:effectLst/>
                <a:latin typeface="Times New Roman" panose="02020603050405020304" pitchFamily="18" charset="0"/>
                <a:ea typeface="宋体" panose="02010600030101010101" pitchFamily="2" charset="-122"/>
                <a:cs typeface="Times New Roman" panose="02020603050405020304" pitchFamily="18" charset="0"/>
              </a:rPr>
              <a:t>dpi</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6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300</a:t>
            </a: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b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br>
            <a:r>
              <a:rPr kumimoji="0" lang="zh-CN"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plt.show()</a:t>
            </a:r>
            <a:endParaRPr kumimoji="0" lang="zh-CN" altLang="zh-CN"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3" name="Rectangle 1">
            <a:extLst>
              <a:ext uri="{FF2B5EF4-FFF2-40B4-BE49-F238E27FC236}">
                <a16:creationId xmlns:a16="http://schemas.microsoft.com/office/drawing/2014/main" xmlns="" id="{318C9354-A7C7-4021-A4AB-26EFF3866A50}"/>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20" name="图片 19">
            <a:extLst>
              <a:ext uri="{FF2B5EF4-FFF2-40B4-BE49-F238E27FC236}">
                <a16:creationId xmlns:a16="http://schemas.microsoft.com/office/drawing/2014/main" xmlns="" id="{F1C03488-AF02-4832-96B6-85A0E18F917D}"/>
              </a:ext>
            </a:extLst>
          </p:cNvPr>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87977" y="2301257"/>
            <a:ext cx="4628471" cy="3747967"/>
          </a:xfrm>
          <a:prstGeom prst="rect">
            <a:avLst/>
          </a:prstGeom>
          <a:noFill/>
          <a:ln>
            <a:noFill/>
          </a:ln>
        </p:spPr>
      </p:pic>
    </p:spTree>
    <p:extLst>
      <p:ext uri="{BB962C8B-B14F-4D97-AF65-F5344CB8AC3E}">
        <p14:creationId xmlns:p14="http://schemas.microsoft.com/office/powerpoint/2010/main" val="2342382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6746022"/>
            <a:ext cx="8915400" cy="909927"/>
          </a:xfrm>
        </p:spPr>
        <p:txBody>
          <a:bodyPr>
            <a:no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n"/>
              <a:tabLst/>
            </a:pPr>
            <a:r>
              <a:rPr lang="en-US" altLang="zh-CN" sz="2400" b="1" dirty="0">
                <a:latin typeface="Times New Roman" panose="02020603050405020304" pitchFamily="18" charset="0"/>
                <a:cs typeface="Times New Roman" panose="02020603050405020304" pitchFamily="18" charset="0"/>
              </a:rPr>
              <a:t>Python</a:t>
            </a:r>
            <a:r>
              <a:rPr lang="zh-CN" altLang="en-US" sz="2400" b="1" dirty="0">
                <a:latin typeface="Times New Roman" panose="02020603050405020304" pitchFamily="18" charset="0"/>
                <a:cs typeface="Times New Roman" panose="02020603050405020304" pitchFamily="18" charset="0"/>
              </a:rPr>
              <a:t>中的</a:t>
            </a:r>
            <a:r>
              <a:rPr lang="en-US" altLang="zh-CN" sz="2400" b="1" dirty="0" err="1">
                <a:latin typeface="Times New Roman" panose="02020603050405020304" pitchFamily="18" charset="0"/>
                <a:cs typeface="Times New Roman" panose="02020603050405020304" pitchFamily="18" charset="0"/>
              </a:rPr>
              <a:t>DataFrame</a:t>
            </a:r>
            <a:r>
              <a:rPr lang="en-US" altLang="zh-CN" sz="2400" b="1" dirty="0">
                <a:latin typeface="Times New Roman" panose="02020603050405020304" pitchFamily="18" charset="0"/>
                <a:cs typeface="Times New Roman" panose="02020603050405020304" pitchFamily="18" charset="0"/>
              </a:rPr>
              <a:t/>
            </a:r>
            <a:br>
              <a:rPr lang="en-US" altLang="zh-CN" sz="2400" b="1" dirty="0">
                <a:latin typeface="Times New Roman" panose="02020603050405020304" pitchFamily="18" charset="0"/>
                <a:cs typeface="Times New Roman" panose="02020603050405020304" pitchFamily="18" charset="0"/>
              </a:rPr>
            </a:br>
            <a:r>
              <a:rPr lang="en-US" altLang="zh-CN" sz="1800" dirty="0" err="1">
                <a:latin typeface="Times New Roman" panose="02020603050405020304" pitchFamily="18" charset="0"/>
                <a:cs typeface="Times New Roman" panose="02020603050405020304" pitchFamily="18" charset="0"/>
              </a:rPr>
              <a:t>DataFrame</a:t>
            </a:r>
            <a:r>
              <a:rPr lang="zh-CN" altLang="en-US" sz="1800" dirty="0">
                <a:latin typeface="Times New Roman" panose="02020603050405020304" pitchFamily="18" charset="0"/>
                <a:cs typeface="Times New Roman" panose="02020603050405020304" pitchFamily="18" charset="0"/>
              </a:rPr>
              <a:t>是</a:t>
            </a:r>
            <a:r>
              <a:rPr lang="en-US" altLang="zh-CN" sz="1800" dirty="0">
                <a:latin typeface="Times New Roman" panose="02020603050405020304" pitchFamily="18" charset="0"/>
                <a:cs typeface="Times New Roman" panose="02020603050405020304" pitchFamily="18" charset="0"/>
              </a:rPr>
              <a:t>Pandas</a:t>
            </a:r>
            <a:r>
              <a:rPr lang="zh-CN" altLang="en-US" sz="1800" dirty="0">
                <a:latin typeface="Times New Roman" panose="02020603050405020304" pitchFamily="18" charset="0"/>
                <a:cs typeface="Times New Roman" panose="02020603050405020304" pitchFamily="18" charset="0"/>
              </a:rPr>
              <a:t>库中处理表的数据结构，可看作是</a:t>
            </a:r>
            <a:r>
              <a:rPr lang="en-US" altLang="zh-CN" sz="1800" dirty="0">
                <a:latin typeface="Times New Roman" panose="02020603050405020304" pitchFamily="18" charset="0"/>
                <a:cs typeface="Times New Roman" panose="02020603050405020304" pitchFamily="18" charset="0"/>
              </a:rPr>
              <a:t>python</a:t>
            </a:r>
            <a:r>
              <a:rPr lang="zh-CN" altLang="en-US" sz="1800" dirty="0">
                <a:latin typeface="Times New Roman" panose="02020603050405020304" pitchFamily="18" charset="0"/>
                <a:cs typeface="Times New Roman" panose="02020603050405020304" pitchFamily="18" charset="0"/>
              </a:rPr>
              <a:t>中的类似数据库的操作，是</a:t>
            </a:r>
            <a:r>
              <a:rPr lang="en-US" altLang="zh-CN" sz="1800" dirty="0">
                <a:latin typeface="Times New Roman" panose="02020603050405020304" pitchFamily="18" charset="0"/>
                <a:cs typeface="Times New Roman" panose="02020603050405020304" pitchFamily="18" charset="0"/>
              </a:rPr>
              <a:t>Python</a:t>
            </a:r>
            <a:r>
              <a:rPr lang="zh-CN" altLang="en-US" sz="1800" dirty="0">
                <a:latin typeface="Times New Roman" panose="02020603050405020304" pitchFamily="18" charset="0"/>
                <a:cs typeface="Times New Roman" panose="02020603050405020304" pitchFamily="18" charset="0"/>
              </a:rPr>
              <a:t>数据挖掘中最常用的工具。下面介绍</a:t>
            </a:r>
            <a:r>
              <a:rPr lang="en-US" altLang="zh-CN" sz="1800" dirty="0" err="1">
                <a:latin typeface="Times New Roman" panose="02020603050405020304" pitchFamily="18" charset="0"/>
                <a:cs typeface="Times New Roman" panose="02020603050405020304" pitchFamily="18" charset="0"/>
              </a:rPr>
              <a:t>DataFrame</a:t>
            </a:r>
            <a:r>
              <a:rPr lang="zh-CN" altLang="en-US" sz="1800" dirty="0">
                <a:latin typeface="Times New Roman" panose="02020603050405020304" pitchFamily="18" charset="0"/>
                <a:cs typeface="Times New Roman" panose="02020603050405020304" pitchFamily="18" charset="0"/>
              </a:rPr>
              <a:t>的一些常用方法。</a:t>
            </a: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b="1" dirty="0">
                <a:latin typeface="Times New Roman" panose="02020603050405020304" pitchFamily="18" charset="0"/>
                <a:cs typeface="Times New Roman" panose="02020603050405020304" pitchFamily="18" charset="0"/>
              </a:rPr>
              <a:t>1. </a:t>
            </a:r>
            <a:r>
              <a:rPr lang="en-US" altLang="zh-CN" sz="1800" b="1" dirty="0" err="1">
                <a:solidFill>
                  <a:srgbClr val="000000"/>
                </a:solidFill>
                <a:latin typeface="Times New Roman" panose="02020603050405020304" pitchFamily="18" charset="0"/>
                <a:cs typeface="Times New Roman" panose="02020603050405020304" pitchFamily="18" charset="0"/>
              </a:rPr>
              <a:t>DataFrame</a:t>
            </a:r>
            <a:r>
              <a:rPr lang="zh-CN" altLang="en-US" sz="1800" b="1" dirty="0">
                <a:latin typeface="Times New Roman" panose="02020603050405020304" pitchFamily="18" charset="0"/>
                <a:cs typeface="Times New Roman" panose="02020603050405020304" pitchFamily="18" charset="0"/>
              </a:rPr>
              <a:t>的创建</a:t>
            </a: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zh-CN" altLang="en-US" sz="1800" b="1" dirty="0">
                <a:latin typeface="Times New Roman" panose="02020603050405020304" pitchFamily="18" charset="0"/>
                <a:cs typeface="Times New Roman" panose="02020603050405020304" pitchFamily="18" charset="0"/>
              </a:rPr>
              <a:t>创建一个空的</a:t>
            </a:r>
            <a:r>
              <a:rPr lang="en-US" altLang="zh-CN" sz="1800" b="1" dirty="0" err="1">
                <a:latin typeface="Times New Roman" panose="02020603050405020304" pitchFamily="18" charset="0"/>
                <a:cs typeface="Times New Roman" panose="02020603050405020304" pitchFamily="18" charset="0"/>
              </a:rPr>
              <a:t>dataframe</a:t>
            </a:r>
            <a:r>
              <a:rPr lang="en-US" altLang="zh-CN" sz="1800" b="1"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kumimoji="0" lang="zh-CN" altLang="zh-CN"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df=pd.DataFrame(columns={</a:t>
            </a:r>
            <a:r>
              <a:rPr kumimoji="0" lang="zh-CN" altLang="zh-CN" sz="1800" b="0" i="0" u="none" strike="noStrike" cap="none" normalizeH="0" baseline="0" dirty="0">
                <a:ln>
                  <a:noFill/>
                </a:ln>
                <a:solidFill>
                  <a:srgbClr val="0000FF"/>
                </a:solidFill>
                <a:effectLst/>
                <a:latin typeface="Times New Roman" panose="02020603050405020304" pitchFamily="18" charset="0"/>
                <a:cs typeface="Times New Roman" panose="02020603050405020304" pitchFamily="18" charset="0"/>
              </a:rPr>
              <a:t>"a"</a:t>
            </a:r>
            <a:r>
              <a:rPr kumimoji="0" lang="zh-CN" altLang="zh-CN"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zh-CN" altLang="zh-CN" sz="1800" b="0" i="0" u="none" strike="noStrike" cap="none" normalizeH="0" baseline="0" dirty="0">
                <a:ln>
                  <a:noFill/>
                </a:ln>
                <a:solidFill>
                  <a:srgbClr val="0000FF"/>
                </a:solidFill>
                <a:effectLst/>
                <a:latin typeface="Times New Roman" panose="02020603050405020304" pitchFamily="18" charset="0"/>
                <a:cs typeface="Times New Roman" panose="02020603050405020304" pitchFamily="18" charset="0"/>
              </a:rPr>
              <a:t>""</a:t>
            </a:r>
            <a:r>
              <a:rPr kumimoji="0" lang="zh-CN" altLang="zh-CN"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zh-CN" altLang="zh-CN" sz="1800" b="0" i="0" u="none" strike="noStrike" cap="none" normalizeH="0" baseline="0" dirty="0">
                <a:ln>
                  <a:noFill/>
                </a:ln>
                <a:solidFill>
                  <a:srgbClr val="0000FF"/>
                </a:solidFill>
                <a:effectLst/>
                <a:latin typeface="Times New Roman" panose="02020603050405020304" pitchFamily="18" charset="0"/>
                <a:cs typeface="Times New Roman" panose="02020603050405020304" pitchFamily="18" charset="0"/>
              </a:rPr>
              <a:t>"b"</a:t>
            </a:r>
            <a:r>
              <a:rPr kumimoji="0" lang="zh-CN" altLang="zh-CN"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zh-CN" altLang="zh-CN" sz="1800" b="0" i="0" u="none" strike="noStrike" cap="none" normalizeH="0" baseline="0" dirty="0">
                <a:ln>
                  <a:noFill/>
                </a:ln>
                <a:solidFill>
                  <a:srgbClr val="0000FF"/>
                </a:solidFill>
                <a:effectLst/>
                <a:latin typeface="Times New Roman" panose="02020603050405020304" pitchFamily="18" charset="0"/>
                <a:cs typeface="Times New Roman" panose="02020603050405020304" pitchFamily="18" charset="0"/>
              </a:rPr>
              <a:t>""</a:t>
            </a:r>
            <a:r>
              <a:rPr kumimoji="0" lang="zh-CN" altLang="zh-CN"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zh-CN" altLang="zh-CN" sz="1800" b="0" i="0" u="none" strike="noStrike" cap="none" normalizeH="0" baseline="0" dirty="0">
                <a:ln>
                  <a:noFill/>
                </a:ln>
                <a:solidFill>
                  <a:srgbClr val="0000FF"/>
                </a:solidFill>
                <a:effectLst/>
                <a:latin typeface="Times New Roman" panose="02020603050405020304" pitchFamily="18" charset="0"/>
                <a:cs typeface="Times New Roman" panose="02020603050405020304" pitchFamily="18" charset="0"/>
              </a:rPr>
              <a:t>"c"</a:t>
            </a:r>
            <a:r>
              <a:rPr kumimoji="0" lang="zh-CN" altLang="zh-CN"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zh-CN" altLang="zh-CN" sz="1800" b="0" i="0" u="none" strike="noStrike" cap="none" normalizeH="0" baseline="0" dirty="0">
                <a:ln>
                  <a:noFill/>
                </a:ln>
                <a:solidFill>
                  <a:srgbClr val="0000FF"/>
                </a:solidFill>
                <a:effectLst/>
                <a:latin typeface="Times New Roman" panose="02020603050405020304" pitchFamily="18" charset="0"/>
                <a:cs typeface="Times New Roman" panose="02020603050405020304" pitchFamily="18" charset="0"/>
              </a:rPr>
              <a:t>""</a:t>
            </a:r>
            <a:r>
              <a:rPr kumimoji="0" lang="zh-CN" altLang="zh-CN"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},index=[0])</a:t>
            </a:r>
            <a:r>
              <a:rPr kumimoji="0" lang="zh-CN" altLang="zh-CN" sz="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zh-CN" sz="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
            <a:br>
              <a:rPr kumimoji="0" lang="en-US" altLang="zh-CN" sz="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lang="en-US" altLang="zh-CN" sz="1800" b="1" dirty="0">
                <a:solidFill>
                  <a:srgbClr val="000000"/>
                </a:solidFill>
                <a:latin typeface="Times New Roman" panose="02020603050405020304" pitchFamily="18" charset="0"/>
                <a:cs typeface="Times New Roman" panose="02020603050405020304" pitchFamily="18" charset="0"/>
              </a:rPr>
              <a:t>Out:</a:t>
            </a:r>
            <a:r>
              <a:rPr lang="en-US" altLang="zh-CN" sz="1800" dirty="0">
                <a:solidFill>
                  <a:srgbClr val="000000"/>
                </a:solidFill>
                <a:latin typeface="Times New Roman" panose="02020603050405020304" pitchFamily="18" charset="0"/>
                <a:cs typeface="Times New Roman" panose="02020603050405020304" pitchFamily="18" charset="0"/>
              </a:rPr>
              <a:t/>
            </a:r>
            <a:br>
              <a:rPr lang="en-US" altLang="zh-CN" sz="1800" dirty="0">
                <a:solidFill>
                  <a:srgbClr val="000000"/>
                </a:solidFill>
                <a:latin typeface="Times New Roman" panose="02020603050405020304" pitchFamily="18" charset="0"/>
                <a:cs typeface="Times New Roman" panose="02020603050405020304" pitchFamily="18" charset="0"/>
              </a:rPr>
            </a:br>
            <a:r>
              <a:rPr lang="fi-FI" altLang="zh-CN" sz="1800" dirty="0">
                <a:solidFill>
                  <a:srgbClr val="000000"/>
                </a:solidFill>
                <a:latin typeface="Times New Roman" panose="02020603050405020304" pitchFamily="18" charset="0"/>
                <a:cs typeface="Times New Roman" panose="02020603050405020304" pitchFamily="18" charset="0"/>
              </a:rPr>
              <a:t>     a    c    b</a:t>
            </a:r>
            <a:br>
              <a:rPr lang="fi-FI" altLang="zh-CN" sz="1800" dirty="0">
                <a:solidFill>
                  <a:srgbClr val="000000"/>
                </a:solidFill>
                <a:latin typeface="Times New Roman" panose="02020603050405020304" pitchFamily="18" charset="0"/>
                <a:cs typeface="Times New Roman" panose="02020603050405020304" pitchFamily="18" charset="0"/>
              </a:rPr>
            </a:br>
            <a:r>
              <a:rPr lang="fi-FI" altLang="zh-CN" sz="1800" dirty="0">
                <a:solidFill>
                  <a:srgbClr val="000000"/>
                </a:solidFill>
                <a:latin typeface="Times New Roman" panose="02020603050405020304" pitchFamily="18" charset="0"/>
                <a:cs typeface="Times New Roman" panose="02020603050405020304" pitchFamily="18" charset="0"/>
              </a:rPr>
              <a:t>0  NaN  NaN  NaN</a:t>
            </a:r>
            <a:br>
              <a:rPr lang="fi-FI" altLang="zh-CN" sz="1800" dirty="0">
                <a:solidFill>
                  <a:srgbClr val="000000"/>
                </a:solidFill>
                <a:latin typeface="Times New Roman" panose="02020603050405020304" pitchFamily="18" charset="0"/>
                <a:cs typeface="Times New Roman" panose="02020603050405020304" pitchFamily="18" charset="0"/>
              </a:rPr>
            </a:br>
            <a:r>
              <a:rPr kumimoji="0" lang="fi-FI" altLang="zh-CN" sz="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
            <a:br>
              <a:rPr kumimoji="0" lang="fi-FI" altLang="zh-CN" sz="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lang="zh-CN" altLang="en-US" sz="1800" b="1" dirty="0">
                <a:solidFill>
                  <a:srgbClr val="000000"/>
                </a:solidFill>
                <a:latin typeface="Times New Roman" panose="02020603050405020304" pitchFamily="18" charset="0"/>
                <a:cs typeface="Times New Roman" panose="02020603050405020304" pitchFamily="18" charset="0"/>
              </a:rPr>
              <a:t>用</a:t>
            </a:r>
            <a:r>
              <a:rPr lang="fi-FI" altLang="zh-CN" sz="1800" b="1" dirty="0">
                <a:solidFill>
                  <a:srgbClr val="000000"/>
                </a:solidFill>
                <a:latin typeface="Times New Roman" panose="02020603050405020304" pitchFamily="18" charset="0"/>
                <a:cs typeface="Times New Roman" panose="02020603050405020304" pitchFamily="18" charset="0"/>
              </a:rPr>
              <a:t>list</a:t>
            </a:r>
            <a:r>
              <a:rPr lang="zh-CN" altLang="en-US" sz="1800" b="1" dirty="0">
                <a:solidFill>
                  <a:srgbClr val="000000"/>
                </a:solidFill>
                <a:latin typeface="Times New Roman" panose="02020603050405020304" pitchFamily="18" charset="0"/>
                <a:cs typeface="Times New Roman" panose="02020603050405020304" pitchFamily="18" charset="0"/>
              </a:rPr>
              <a:t>的数据创建</a:t>
            </a:r>
            <a:r>
              <a:rPr lang="fi-FI" altLang="zh-CN" sz="1800" b="1" dirty="0">
                <a:solidFill>
                  <a:srgbClr val="000000"/>
                </a:solidFill>
                <a:latin typeface="Times New Roman" panose="02020603050405020304" pitchFamily="18" charset="0"/>
                <a:cs typeface="Times New Roman" panose="02020603050405020304" pitchFamily="18" charset="0"/>
              </a:rPr>
              <a:t>dataframe</a:t>
            </a:r>
            <a:r>
              <a:rPr lang="zh-CN" altLang="fi-FI" sz="1800" b="1" dirty="0">
                <a:solidFill>
                  <a:srgbClr val="000000"/>
                </a:solidFill>
                <a:latin typeface="Times New Roman" panose="02020603050405020304" pitchFamily="18" charset="0"/>
                <a:cs typeface="Times New Roman" panose="02020603050405020304" pitchFamily="18" charset="0"/>
              </a:rPr>
              <a:t>：</a:t>
            </a:r>
            <a:r>
              <a:rPr lang="en-US" altLang="zh-CN" sz="1800" b="1" dirty="0">
                <a:solidFill>
                  <a:srgbClr val="000000"/>
                </a:solidFill>
                <a:latin typeface="Times New Roman" panose="02020603050405020304" pitchFamily="18" charset="0"/>
                <a:cs typeface="Times New Roman" panose="02020603050405020304" pitchFamily="18" charset="0"/>
              </a:rPr>
              <a:t/>
            </a:r>
            <a:br>
              <a:rPr lang="en-US" altLang="zh-CN" sz="1800" b="1" dirty="0">
                <a:solidFill>
                  <a:srgbClr val="000000"/>
                </a:solidFill>
                <a:latin typeface="Times New Roman" panose="02020603050405020304" pitchFamily="18" charset="0"/>
                <a:cs typeface="Times New Roman" panose="02020603050405020304" pitchFamily="18" charset="0"/>
              </a:rPr>
            </a:br>
            <a:r>
              <a:rPr kumimoji="0" lang="zh-CN" altLang="zh-CN"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 </a:t>
            </a:r>
            <a:r>
              <a:rPr kumimoji="0" lang="zh-CN" altLang="zh-CN" sz="1800" b="0" i="0" u="none" strike="noStrike" cap="none" normalizeH="0" baseline="0" dirty="0">
                <a:ln>
                  <a:noFill/>
                </a:ln>
                <a:solidFill>
                  <a:srgbClr val="0000FF"/>
                </a:solidFill>
                <a:effectLst/>
                <a:latin typeface="Times New Roman" panose="02020603050405020304" pitchFamily="18" charset="0"/>
                <a:cs typeface="Times New Roman" panose="02020603050405020304" pitchFamily="18" charset="0"/>
              </a:rPr>
              <a:t>=</a:t>
            </a:r>
            <a:r>
              <a:rPr kumimoji="0" lang="zh-CN" altLang="zh-CN"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zh-CN" altLang="zh-CN"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zh-CN" altLang="zh-CN" sz="1800" b="0" i="0" u="none" strike="noStrike" cap="none" normalizeH="0" baseline="0" dirty="0">
                <a:ln>
                  <a:noFill/>
                </a:ln>
                <a:solidFill>
                  <a:srgbClr val="0000FF"/>
                </a:solidFill>
                <a:effectLst/>
                <a:latin typeface="Times New Roman" panose="02020603050405020304" pitchFamily="18" charset="0"/>
                <a:cs typeface="Times New Roman" panose="02020603050405020304" pitchFamily="18" charset="0"/>
              </a:rPr>
              <a:t>'2'</a:t>
            </a:r>
            <a:r>
              <a:rPr kumimoji="0" lang="zh-CN" altLang="zh-CN"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zh-CN" altLang="zh-CN" sz="1800" b="0" i="0" u="none" strike="noStrike" cap="none" normalizeH="0" baseline="0" dirty="0">
                <a:ln>
                  <a:noFill/>
                </a:ln>
                <a:solidFill>
                  <a:srgbClr val="0000FF"/>
                </a:solidFill>
                <a:effectLst/>
                <a:latin typeface="Times New Roman" panose="02020603050405020304" pitchFamily="18" charset="0"/>
                <a:cs typeface="Times New Roman" panose="02020603050405020304" pitchFamily="18" charset="0"/>
              </a:rPr>
              <a:t>'1.2'</a:t>
            </a:r>
            <a:r>
              <a:rPr kumimoji="0" lang="zh-CN" altLang="zh-CN"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zh-CN" altLang="zh-CN" sz="1800" b="0" i="0" u="none" strike="noStrike" cap="none" normalizeH="0" baseline="0" dirty="0">
                <a:ln>
                  <a:noFill/>
                </a:ln>
                <a:solidFill>
                  <a:srgbClr val="0000FF"/>
                </a:solidFill>
                <a:effectLst/>
                <a:latin typeface="Times New Roman" panose="02020603050405020304" pitchFamily="18" charset="0"/>
                <a:cs typeface="Times New Roman" panose="02020603050405020304" pitchFamily="18" charset="0"/>
              </a:rPr>
              <a:t>'4.2'</a:t>
            </a:r>
            <a:r>
              <a:rPr kumimoji="0" lang="zh-CN" altLang="zh-CN"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zh-CN" altLang="zh-CN" sz="1800" b="0" i="0" u="none" strike="noStrike" cap="none" normalizeH="0" baseline="0" dirty="0">
                <a:ln>
                  <a:noFill/>
                </a:ln>
                <a:solidFill>
                  <a:srgbClr val="0000FF"/>
                </a:solidFill>
                <a:effectLst/>
                <a:latin typeface="Times New Roman" panose="02020603050405020304" pitchFamily="18" charset="0"/>
                <a:cs typeface="Times New Roman" panose="02020603050405020304" pitchFamily="18" charset="0"/>
              </a:rPr>
              <a:t>'0'</a:t>
            </a:r>
            <a:r>
              <a:rPr kumimoji="0" lang="zh-CN" altLang="zh-CN"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zh-CN" altLang="zh-CN" sz="1800" b="0" i="0" u="none" strike="noStrike" cap="none" normalizeH="0" baseline="0" dirty="0">
                <a:ln>
                  <a:noFill/>
                </a:ln>
                <a:solidFill>
                  <a:srgbClr val="0000FF"/>
                </a:solidFill>
                <a:effectLst/>
                <a:latin typeface="Times New Roman" panose="02020603050405020304" pitchFamily="18" charset="0"/>
                <a:cs typeface="Times New Roman" panose="02020603050405020304" pitchFamily="18" charset="0"/>
              </a:rPr>
              <a:t>'10'</a:t>
            </a:r>
            <a:r>
              <a:rPr kumimoji="0" lang="zh-CN" altLang="zh-CN"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zh-CN" altLang="zh-CN" sz="1800" b="0" i="0" u="none" strike="noStrike" cap="none" normalizeH="0" baseline="0" dirty="0">
                <a:ln>
                  <a:noFill/>
                </a:ln>
                <a:solidFill>
                  <a:srgbClr val="0000FF"/>
                </a:solidFill>
                <a:effectLst/>
                <a:latin typeface="Times New Roman" panose="02020603050405020304" pitchFamily="18" charset="0"/>
                <a:cs typeface="Times New Roman" panose="02020603050405020304" pitchFamily="18" charset="0"/>
              </a:rPr>
              <a:t>'0.3'</a:t>
            </a:r>
            <a:r>
              <a:rPr kumimoji="0" lang="zh-CN" altLang="zh-CN"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zh-CN" altLang="zh-CN" sz="1800" b="0" i="0" u="none" strike="noStrike" cap="none" normalizeH="0" baseline="0" dirty="0">
                <a:ln>
                  <a:noFill/>
                </a:ln>
                <a:solidFill>
                  <a:srgbClr val="0000FF"/>
                </a:solidFill>
                <a:effectLst/>
                <a:latin typeface="Times New Roman" panose="02020603050405020304" pitchFamily="18" charset="0"/>
                <a:cs typeface="Times New Roman" panose="02020603050405020304" pitchFamily="18" charset="0"/>
              </a:rPr>
              <a:t>'1'</a:t>
            </a:r>
            <a:r>
              <a:rPr kumimoji="0" lang="zh-CN" altLang="zh-CN"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zh-CN" altLang="zh-CN" sz="1800" b="0" i="0" u="none" strike="noStrike" cap="none" normalizeH="0" baseline="0" dirty="0">
                <a:ln>
                  <a:noFill/>
                </a:ln>
                <a:solidFill>
                  <a:srgbClr val="0000FF"/>
                </a:solidFill>
                <a:effectLst/>
                <a:latin typeface="Times New Roman" panose="02020603050405020304" pitchFamily="18" charset="0"/>
                <a:cs typeface="Times New Roman" panose="02020603050405020304" pitchFamily="18" charset="0"/>
              </a:rPr>
              <a:t>'5'</a:t>
            </a:r>
            <a:r>
              <a:rPr kumimoji="0" lang="zh-CN" altLang="zh-CN"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zh-CN" altLang="zh-CN" sz="1800" b="0" i="0" u="none" strike="noStrike" cap="none" normalizeH="0" baseline="0" dirty="0">
                <a:ln>
                  <a:noFill/>
                </a:ln>
                <a:solidFill>
                  <a:srgbClr val="0000FF"/>
                </a:solidFill>
                <a:effectLst/>
                <a:latin typeface="Times New Roman" panose="02020603050405020304" pitchFamily="18" charset="0"/>
                <a:cs typeface="Times New Roman" panose="02020603050405020304" pitchFamily="18" charset="0"/>
              </a:rPr>
              <a:t>'0'</a:t>
            </a:r>
            <a:r>
              <a:rPr kumimoji="0" lang="zh-CN" altLang="zh-CN"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zh-CN" altLang="zh-CN" sz="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
            <a:br>
              <a:rPr kumimoji="0" lang="zh-CN" altLang="zh-CN" sz="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zh-CN" altLang="zh-CN"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df </a:t>
            </a:r>
            <a:r>
              <a:rPr kumimoji="0" lang="zh-CN" altLang="zh-CN" sz="1800" b="0" i="0" u="none" strike="noStrike" cap="none" normalizeH="0" baseline="0" dirty="0">
                <a:ln>
                  <a:noFill/>
                </a:ln>
                <a:solidFill>
                  <a:srgbClr val="0000FF"/>
                </a:solidFill>
                <a:effectLst/>
                <a:latin typeface="Times New Roman" panose="02020603050405020304" pitchFamily="18" charset="0"/>
                <a:cs typeface="Times New Roman" panose="02020603050405020304" pitchFamily="18" charset="0"/>
              </a:rPr>
              <a:t>=</a:t>
            </a:r>
            <a:r>
              <a:rPr kumimoji="0" lang="zh-CN" altLang="zh-CN"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zh-CN" altLang="zh-CN"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pd.DataFrame(a, columns</a:t>
            </a:r>
            <a:r>
              <a:rPr kumimoji="0" lang="zh-CN" altLang="zh-CN" sz="1800" b="0" i="0" u="none" strike="noStrike" cap="none" normalizeH="0" baseline="0" dirty="0">
                <a:ln>
                  <a:noFill/>
                </a:ln>
                <a:solidFill>
                  <a:srgbClr val="0000FF"/>
                </a:solidFill>
                <a:effectLst/>
                <a:latin typeface="Times New Roman" panose="02020603050405020304" pitchFamily="18" charset="0"/>
                <a:cs typeface="Times New Roman" panose="02020603050405020304" pitchFamily="18" charset="0"/>
              </a:rPr>
              <a:t>=</a:t>
            </a:r>
            <a:r>
              <a:rPr kumimoji="0" lang="zh-CN" altLang="zh-CN"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zh-CN" altLang="zh-CN" sz="1800" b="0" i="0" u="none" strike="noStrike" cap="none" normalizeH="0" baseline="0" dirty="0">
                <a:ln>
                  <a:noFill/>
                </a:ln>
                <a:solidFill>
                  <a:srgbClr val="0000FF"/>
                </a:solidFill>
                <a:effectLst/>
                <a:latin typeface="Times New Roman" panose="02020603050405020304" pitchFamily="18" charset="0"/>
                <a:cs typeface="Times New Roman" panose="02020603050405020304" pitchFamily="18" charset="0"/>
              </a:rPr>
              <a:t>'one'</a:t>
            </a:r>
            <a:r>
              <a:rPr kumimoji="0" lang="zh-CN" altLang="zh-CN"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zh-CN" altLang="zh-CN" sz="1800" b="0" i="0" u="none" strike="noStrike" cap="none" normalizeH="0" baseline="0" dirty="0">
                <a:ln>
                  <a:noFill/>
                </a:ln>
                <a:solidFill>
                  <a:srgbClr val="0000FF"/>
                </a:solidFill>
                <a:effectLst/>
                <a:latin typeface="Times New Roman" panose="02020603050405020304" pitchFamily="18" charset="0"/>
                <a:cs typeface="Times New Roman" panose="02020603050405020304" pitchFamily="18" charset="0"/>
              </a:rPr>
              <a:t>'two'</a:t>
            </a:r>
            <a:r>
              <a:rPr kumimoji="0" lang="zh-CN" altLang="zh-CN"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zh-CN" altLang="zh-CN" sz="1800" b="0" i="0" u="none" strike="noStrike" cap="none" normalizeH="0" baseline="0" dirty="0">
                <a:ln>
                  <a:noFill/>
                </a:ln>
                <a:solidFill>
                  <a:srgbClr val="0000FF"/>
                </a:solidFill>
                <a:effectLst/>
                <a:latin typeface="Times New Roman" panose="02020603050405020304" pitchFamily="18" charset="0"/>
                <a:cs typeface="Times New Roman" panose="02020603050405020304" pitchFamily="18" charset="0"/>
              </a:rPr>
              <a:t>'three'</a:t>
            </a:r>
            <a:r>
              <a:rPr kumimoji="0" lang="zh-CN" altLang="zh-CN"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zh-CN" altLang="zh-CN" sz="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
            <a:br>
              <a:rPr kumimoji="0" lang="zh-CN" altLang="zh-CN" sz="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zh-CN" altLang="zh-CN" sz="1800" b="0" i="0" u="none" strike="noStrike" cap="none" normalizeH="0" baseline="0" dirty="0">
                <a:ln>
                  <a:noFill/>
                </a:ln>
                <a:solidFill>
                  <a:srgbClr val="FF1493"/>
                </a:solidFill>
                <a:effectLst/>
                <a:latin typeface="Times New Roman" panose="02020603050405020304" pitchFamily="18" charset="0"/>
                <a:cs typeface="Times New Roman" panose="02020603050405020304" pitchFamily="18" charset="0"/>
              </a:rPr>
              <a:t>print</a:t>
            </a:r>
            <a:r>
              <a:rPr kumimoji="0" lang="zh-CN" altLang="zh-CN"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zh-CN" altLang="zh-CN"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df</a:t>
            </a:r>
            <a:r>
              <a:rPr kumimoji="0" lang="en-US" altLang="zh-CN"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r>
            <a:br>
              <a:rPr kumimoji="0" lang="en-US" altLang="zh-CN"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br>
            <a:r>
              <a:rPr kumimoji="0" lang="en-US" altLang="zh-CN" sz="14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Out:</a:t>
            </a:r>
            <a:r>
              <a:rPr kumimoji="0" lang="en-US" altLang="zh-CN" sz="14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r>
            <a:br>
              <a:rPr kumimoji="0" lang="en-US" altLang="zh-CN" sz="14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br>
            <a:r>
              <a:rPr kumimoji="0" lang="zh-CN" altLang="zh-CN" sz="14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zh-CN" altLang="zh-CN" sz="1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one  two three</a:t>
            </a:r>
            <a:r>
              <a:rPr kumimoji="0" lang="zh-CN" altLang="zh-CN" sz="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
            <a:br>
              <a:rPr kumimoji="0" lang="zh-CN" altLang="zh-CN" sz="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zh-CN" altLang="zh-CN" sz="1400" b="0" i="0" u="none" strike="noStrike" cap="none" normalizeH="0" baseline="0" dirty="0">
                <a:ln>
                  <a:noFill/>
                </a:ln>
                <a:solidFill>
                  <a:srgbClr val="009900"/>
                </a:solidFill>
                <a:effectLst/>
                <a:latin typeface="Times New Roman" panose="02020603050405020304" pitchFamily="18" charset="0"/>
                <a:cs typeface="Times New Roman" panose="02020603050405020304" pitchFamily="18" charset="0"/>
              </a:rPr>
              <a:t>0</a:t>
            </a:r>
            <a:r>
              <a:rPr kumimoji="0" lang="zh-CN" altLang="zh-CN" sz="14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zh-CN" altLang="zh-CN" sz="1400" b="0" i="0" u="none" strike="noStrike" cap="none" normalizeH="0" baseline="0" dirty="0">
                <a:ln>
                  <a:noFill/>
                </a:ln>
                <a:solidFill>
                  <a:srgbClr val="009900"/>
                </a:solidFill>
                <a:effectLst/>
                <a:latin typeface="Times New Roman" panose="02020603050405020304" pitchFamily="18" charset="0"/>
                <a:cs typeface="Times New Roman" panose="02020603050405020304" pitchFamily="18" charset="0"/>
              </a:rPr>
              <a:t>2</a:t>
            </a:r>
            <a:r>
              <a:rPr kumimoji="0" lang="zh-CN" altLang="zh-CN" sz="14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zh-CN" altLang="zh-CN" sz="1400" b="0" i="0" u="none" strike="noStrike" cap="none" normalizeH="0" baseline="0" dirty="0">
                <a:ln>
                  <a:noFill/>
                </a:ln>
                <a:solidFill>
                  <a:srgbClr val="009900"/>
                </a:solidFill>
                <a:effectLst/>
                <a:latin typeface="Times New Roman" panose="02020603050405020304" pitchFamily="18" charset="0"/>
                <a:cs typeface="Times New Roman" panose="02020603050405020304" pitchFamily="18" charset="0"/>
              </a:rPr>
              <a:t>1.2</a:t>
            </a:r>
            <a:r>
              <a:rPr kumimoji="0" lang="zh-CN" altLang="zh-CN" sz="14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zh-CN" altLang="zh-CN" sz="1400" b="0" i="0" u="none" strike="noStrike" cap="none" normalizeH="0" baseline="0" dirty="0">
                <a:ln>
                  <a:noFill/>
                </a:ln>
                <a:solidFill>
                  <a:srgbClr val="009900"/>
                </a:solidFill>
                <a:effectLst/>
                <a:latin typeface="Times New Roman" panose="02020603050405020304" pitchFamily="18" charset="0"/>
                <a:cs typeface="Times New Roman" panose="02020603050405020304" pitchFamily="18" charset="0"/>
              </a:rPr>
              <a:t>4.2</a:t>
            </a:r>
            <a:r>
              <a:rPr kumimoji="0" lang="zh-CN" altLang="zh-CN" sz="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
            <a:br>
              <a:rPr kumimoji="0" lang="zh-CN" altLang="zh-CN" sz="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zh-CN" altLang="zh-CN" sz="1400" b="0" i="0" u="none" strike="noStrike" cap="none" normalizeH="0" baseline="0" dirty="0">
                <a:ln>
                  <a:noFill/>
                </a:ln>
                <a:solidFill>
                  <a:srgbClr val="009900"/>
                </a:solidFill>
                <a:effectLst/>
                <a:latin typeface="Times New Roman" panose="02020603050405020304" pitchFamily="18" charset="0"/>
                <a:cs typeface="Times New Roman" panose="02020603050405020304" pitchFamily="18" charset="0"/>
              </a:rPr>
              <a:t>1</a:t>
            </a:r>
            <a:r>
              <a:rPr kumimoji="0" lang="zh-CN" altLang="zh-CN" sz="14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zh-CN" altLang="zh-CN" sz="1400" b="0" i="0" u="none" strike="noStrike" cap="none" normalizeH="0" baseline="0" dirty="0">
                <a:ln>
                  <a:noFill/>
                </a:ln>
                <a:solidFill>
                  <a:srgbClr val="009900"/>
                </a:solidFill>
                <a:effectLst/>
                <a:latin typeface="Times New Roman" panose="02020603050405020304" pitchFamily="18" charset="0"/>
                <a:cs typeface="Times New Roman" panose="02020603050405020304" pitchFamily="18" charset="0"/>
              </a:rPr>
              <a:t>0</a:t>
            </a:r>
            <a:r>
              <a:rPr kumimoji="0" lang="zh-CN" altLang="zh-CN" sz="14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zh-CN" altLang="zh-CN" sz="1400" b="0" i="0" u="none" strike="noStrike" cap="none" normalizeH="0" baseline="0" dirty="0">
                <a:ln>
                  <a:noFill/>
                </a:ln>
                <a:solidFill>
                  <a:srgbClr val="009900"/>
                </a:solidFill>
                <a:effectLst/>
                <a:latin typeface="Times New Roman" panose="02020603050405020304" pitchFamily="18" charset="0"/>
                <a:cs typeface="Times New Roman" panose="02020603050405020304" pitchFamily="18" charset="0"/>
              </a:rPr>
              <a:t>10</a:t>
            </a:r>
            <a:r>
              <a:rPr kumimoji="0" lang="zh-CN" altLang="zh-CN" sz="14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zh-CN" altLang="zh-CN" sz="1400" b="0" i="0" u="none" strike="noStrike" cap="none" normalizeH="0" baseline="0" dirty="0">
                <a:ln>
                  <a:noFill/>
                </a:ln>
                <a:solidFill>
                  <a:srgbClr val="009900"/>
                </a:solidFill>
                <a:effectLst/>
                <a:latin typeface="Times New Roman" panose="02020603050405020304" pitchFamily="18" charset="0"/>
                <a:cs typeface="Times New Roman" panose="02020603050405020304" pitchFamily="18" charset="0"/>
              </a:rPr>
              <a:t>0.3</a:t>
            </a:r>
            <a:r>
              <a:rPr kumimoji="0" lang="zh-CN" altLang="zh-CN" sz="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
            <a:br>
              <a:rPr kumimoji="0" lang="zh-CN" altLang="zh-CN" sz="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zh-CN" altLang="zh-CN" sz="1400" b="0" i="0" u="none" strike="noStrike" cap="none" normalizeH="0" baseline="0" dirty="0">
                <a:ln>
                  <a:noFill/>
                </a:ln>
                <a:solidFill>
                  <a:srgbClr val="009900"/>
                </a:solidFill>
                <a:effectLst/>
                <a:latin typeface="Times New Roman" panose="02020603050405020304" pitchFamily="18" charset="0"/>
                <a:cs typeface="Times New Roman" panose="02020603050405020304" pitchFamily="18" charset="0"/>
              </a:rPr>
              <a:t>2</a:t>
            </a:r>
            <a:r>
              <a:rPr kumimoji="0" lang="zh-CN" altLang="zh-CN" sz="14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zh-CN" altLang="zh-CN" sz="1400" b="0" i="0" u="none" strike="noStrike" cap="none" normalizeH="0" baseline="0" dirty="0">
                <a:ln>
                  <a:noFill/>
                </a:ln>
                <a:solidFill>
                  <a:srgbClr val="009900"/>
                </a:solidFill>
                <a:effectLst/>
                <a:latin typeface="Times New Roman" panose="02020603050405020304" pitchFamily="18" charset="0"/>
                <a:cs typeface="Times New Roman" panose="02020603050405020304" pitchFamily="18" charset="0"/>
              </a:rPr>
              <a:t>1</a:t>
            </a:r>
            <a:r>
              <a:rPr kumimoji="0" lang="zh-CN" altLang="zh-CN" sz="14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zh-CN" altLang="zh-CN" sz="1400" b="0" i="0" u="none" strike="noStrike" cap="none" normalizeH="0" baseline="0" dirty="0">
                <a:ln>
                  <a:noFill/>
                </a:ln>
                <a:solidFill>
                  <a:srgbClr val="009900"/>
                </a:solidFill>
                <a:effectLst/>
                <a:latin typeface="Times New Roman" panose="02020603050405020304" pitchFamily="18" charset="0"/>
                <a:cs typeface="Times New Roman" panose="02020603050405020304" pitchFamily="18" charset="0"/>
              </a:rPr>
              <a:t>5</a:t>
            </a:r>
            <a:r>
              <a:rPr kumimoji="0" lang="zh-CN" altLang="zh-CN" sz="14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zh-CN" altLang="zh-CN" sz="1400" b="0" i="0" u="none" strike="noStrike" cap="none" normalizeH="0" baseline="0" dirty="0">
                <a:ln>
                  <a:noFill/>
                </a:ln>
                <a:solidFill>
                  <a:srgbClr val="009900"/>
                </a:solidFill>
                <a:effectLst/>
                <a:latin typeface="Times New Roman" panose="02020603050405020304" pitchFamily="18" charset="0"/>
                <a:cs typeface="Times New Roman" panose="02020603050405020304" pitchFamily="18" charset="0"/>
              </a:rPr>
              <a:t>0</a:t>
            </a:r>
            <a:r>
              <a:rPr kumimoji="0" lang="zh-CN" altLang="zh-CN" sz="8800" b="0" i="0" u="none" strike="noStrike" cap="none" normalizeH="0" baseline="0" dirty="0">
                <a:ln>
                  <a:noFill/>
                </a:ln>
                <a:solidFill>
                  <a:schemeClr val="tx1"/>
                </a:solidFill>
                <a:effectLst/>
                <a:latin typeface="Arial" panose="020B0604020202020204" pitchFamily="34" charset="0"/>
              </a:rPr>
              <a:t/>
            </a:r>
            <a:br>
              <a:rPr kumimoji="0" lang="zh-CN" altLang="zh-CN" sz="8800" b="0" i="0" u="none" strike="noStrike" cap="none" normalizeH="0" baseline="0" dirty="0">
                <a:ln>
                  <a:noFill/>
                </a:ln>
                <a:solidFill>
                  <a:schemeClr val="tx1"/>
                </a:solidFill>
                <a:effectLst/>
                <a:latin typeface="Arial" panose="020B0604020202020204" pitchFamily="34" charset="0"/>
              </a:rPr>
            </a:br>
            <a:r>
              <a:rPr kumimoji="0" lang="zh-CN" altLang="zh-CN" sz="4400" b="0" i="0" u="none" strike="noStrike" cap="none" normalizeH="0" baseline="0" dirty="0">
                <a:ln>
                  <a:noFill/>
                </a:ln>
                <a:solidFill>
                  <a:schemeClr val="tx1"/>
                </a:solidFill>
                <a:effectLst/>
                <a:latin typeface="Arial" panose="020B0604020202020204" pitchFamily="34" charset="0"/>
              </a:rPr>
              <a:t/>
            </a:r>
            <a:br>
              <a:rPr kumimoji="0" lang="zh-CN" altLang="zh-CN" sz="4400" b="0" i="0" u="none" strike="noStrike" cap="none" normalizeH="0" baseline="0" dirty="0">
                <a:ln>
                  <a:noFill/>
                </a:ln>
                <a:solidFill>
                  <a:schemeClr val="tx1"/>
                </a:solidFill>
                <a:effectLst/>
                <a:latin typeface="Arial" panose="020B0604020202020204" pitchFamily="34" charset="0"/>
              </a:rPr>
            </a:br>
            <a:r>
              <a:rPr lang="zh-CN" altLang="fi-FI" sz="1800" dirty="0">
                <a:solidFill>
                  <a:srgbClr val="000000"/>
                </a:solidFill>
                <a:latin typeface="Times New Roman" panose="02020603050405020304" pitchFamily="18" charset="0"/>
                <a:cs typeface="Times New Roman" panose="02020603050405020304" pitchFamily="18" charset="0"/>
              </a:rPr>
              <a:t/>
            </a:r>
            <a:br>
              <a:rPr lang="zh-CN" altLang="fi-FI" sz="1800" dirty="0">
                <a:solidFill>
                  <a:srgbClr val="000000"/>
                </a:solidFill>
                <a:latin typeface="Times New Roman" panose="02020603050405020304" pitchFamily="18" charset="0"/>
                <a:cs typeface="Times New Roman" panose="02020603050405020304" pitchFamily="18" charset="0"/>
              </a:rPr>
            </a:br>
            <a:r>
              <a:rPr kumimoji="0" lang="en-US" altLang="zh-CN" sz="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
            <a:br>
              <a:rPr kumimoji="0" lang="en-US" altLang="zh-CN" sz="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zh-CN" altLang="zh-CN" sz="4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
            <a:br>
              <a:rPr kumimoji="0" lang="zh-CN" altLang="zh-CN" sz="4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2400" b="1" dirty="0">
                <a:latin typeface="+mj-ea"/>
                <a:cs typeface="Times New Roman"/>
              </a:rPr>
              <a:t/>
            </a:r>
            <a:br>
              <a:rPr lang="en-US" altLang="zh-CN" sz="2400" b="1" dirty="0">
                <a:latin typeface="+mj-ea"/>
                <a:cs typeface="Times New Roman"/>
              </a:rPr>
            </a:br>
            <a:r>
              <a:rPr lang="en-US" altLang="zh-CN" sz="2400" b="1" dirty="0">
                <a:latin typeface="Times New Roman" panose="02020603050405020304" pitchFamily="18" charset="0"/>
                <a:cs typeface="Times New Roman" panose="02020603050405020304" pitchFamily="18" charset="0"/>
              </a:rPr>
              <a:t/>
            </a:r>
            <a:br>
              <a:rPr lang="en-US" altLang="zh-CN" sz="2400" b="1" dirty="0">
                <a:latin typeface="Times New Roman" panose="02020603050405020304" pitchFamily="18" charset="0"/>
                <a:cs typeface="Times New Roman" panose="02020603050405020304" pitchFamily="18" charset="0"/>
              </a:rPr>
            </a:br>
            <a:r>
              <a:rPr lang="en-US" altLang="zh-CN" sz="2400" b="1" dirty="0">
                <a:latin typeface="Times New Roman" panose="02020603050405020304" pitchFamily="18" charset="0"/>
                <a:cs typeface="Times New Roman" panose="02020603050405020304" pitchFamily="18" charset="0"/>
              </a:rPr>
              <a:t/>
            </a:r>
            <a:br>
              <a:rPr lang="en-US" altLang="zh-CN" sz="2400" b="1" dirty="0">
                <a:latin typeface="Times New Roman" panose="02020603050405020304" pitchFamily="18" charset="0"/>
                <a:cs typeface="Times New Roman" panose="02020603050405020304" pitchFamily="18" charset="0"/>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zh-CN" altLang="en-US" sz="1600" b="1" dirty="0">
                <a:latin typeface="+mj-ea"/>
                <a:cs typeface="Times New Roman"/>
              </a:rPr>
              <a:t/>
            </a:r>
            <a:br>
              <a:rPr lang="zh-CN" altLang="en-US" sz="1600" b="1" dirty="0">
                <a:latin typeface="+mj-ea"/>
                <a:cs typeface="Times New Roman"/>
              </a:rPr>
            </a:br>
            <a:endParaRPr lang="en-US" altLang="zh-CN" sz="1600" dirty="0">
              <a:latin typeface="+mj-ea"/>
              <a:cs typeface="Times New Roman"/>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2800" b="1" dirty="0">
                <a:solidFill>
                  <a:schemeClr val="bg1"/>
                </a:solidFill>
                <a:latin typeface="Times New Roman"/>
                <a:cs typeface="Times New Roman"/>
              </a:rPr>
              <a:t>Python</a:t>
            </a:r>
            <a:r>
              <a:rPr lang="zh-CN" altLang="en-US" sz="2800" b="1" dirty="0">
                <a:solidFill>
                  <a:schemeClr val="bg1"/>
                </a:solidFill>
                <a:latin typeface="Times New Roman"/>
                <a:cs typeface="Times New Roman"/>
              </a:rPr>
              <a:t>数据分析实践</a:t>
            </a:r>
            <a:endParaRPr lang="en-US" altLang="zh-CN" sz="2800" b="1" dirty="0">
              <a:solidFill>
                <a:schemeClr val="bg1"/>
              </a:solidFill>
              <a:latin typeface="Times New Roman"/>
              <a:cs typeface="Times New Roman"/>
            </a:endParaRPr>
          </a:p>
        </p:txBody>
      </p:sp>
    </p:spTree>
    <p:extLst>
      <p:ext uri="{BB962C8B-B14F-4D97-AF65-F5344CB8AC3E}">
        <p14:creationId xmlns:p14="http://schemas.microsoft.com/office/powerpoint/2010/main" val="355586007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8303" y="6765681"/>
            <a:ext cx="8358801" cy="1108953"/>
          </a:xfrm>
        </p:spPr>
        <p:txBody>
          <a:bodyPr>
            <a:no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n"/>
              <a:tabLst/>
            </a:pPr>
            <a:r>
              <a:rPr lang="en-US" altLang="zh-CN" sz="2400" b="1" dirty="0">
                <a:latin typeface="Times New Roman" panose="02020603050405020304" pitchFamily="18" charset="0"/>
                <a:cs typeface="Times New Roman" panose="02020603050405020304" pitchFamily="18" charset="0"/>
              </a:rPr>
              <a:t>Python</a:t>
            </a:r>
            <a:r>
              <a:rPr lang="zh-CN" altLang="en-US" sz="2400" b="1" dirty="0">
                <a:latin typeface="Times New Roman" panose="02020603050405020304" pitchFamily="18" charset="0"/>
                <a:cs typeface="Times New Roman" panose="02020603050405020304" pitchFamily="18" charset="0"/>
              </a:rPr>
              <a:t>中的</a:t>
            </a:r>
            <a:r>
              <a:rPr lang="en-US" altLang="zh-CN" sz="2400" b="1" dirty="0" err="1">
                <a:latin typeface="Times New Roman" panose="02020603050405020304" pitchFamily="18" charset="0"/>
                <a:cs typeface="Times New Roman" panose="02020603050405020304" pitchFamily="18" charset="0"/>
              </a:rPr>
              <a:t>DataFrame</a:t>
            </a:r>
            <a:r>
              <a:rPr lang="en-US" altLang="zh-CN" sz="2400" b="1" dirty="0">
                <a:latin typeface="Times New Roman" panose="02020603050405020304" pitchFamily="18" charset="0"/>
                <a:cs typeface="Times New Roman" panose="02020603050405020304" pitchFamily="18" charset="0"/>
              </a:rPr>
              <a:t/>
            </a:r>
            <a:br>
              <a:rPr lang="en-US" altLang="zh-CN" sz="2400" b="1" dirty="0">
                <a:latin typeface="Times New Roman" panose="02020603050405020304" pitchFamily="18" charset="0"/>
                <a:cs typeface="Times New Roman" panose="02020603050405020304" pitchFamily="18" charset="0"/>
              </a:rPr>
            </a:br>
            <a:r>
              <a:rPr lang="zh-CN" altLang="en-US" sz="1800" b="1" dirty="0">
                <a:latin typeface="Times New Roman" panose="02020603050405020304" pitchFamily="18" charset="0"/>
                <a:cs typeface="Times New Roman" panose="02020603050405020304" pitchFamily="18" charset="0"/>
              </a:rPr>
              <a:t>用</a:t>
            </a:r>
            <a:r>
              <a:rPr lang="en-US" altLang="zh-CN" sz="1800" b="1" dirty="0" err="1">
                <a:latin typeface="Times New Roman" panose="02020603050405020304" pitchFamily="18" charset="0"/>
                <a:cs typeface="Times New Roman" panose="02020603050405020304" pitchFamily="18" charset="0"/>
              </a:rPr>
              <a:t>dict</a:t>
            </a:r>
            <a:r>
              <a:rPr lang="zh-CN" altLang="en-US" sz="1800" b="1" dirty="0">
                <a:latin typeface="Times New Roman" panose="02020603050405020304" pitchFamily="18" charset="0"/>
                <a:cs typeface="Times New Roman" panose="02020603050405020304" pitchFamily="18" charset="0"/>
              </a:rPr>
              <a:t>的数据创建</a:t>
            </a:r>
            <a:r>
              <a:rPr lang="en-US" altLang="zh-CN" sz="1800" b="1" dirty="0" err="1">
                <a:latin typeface="Times New Roman" panose="02020603050405020304" pitchFamily="18" charset="0"/>
                <a:cs typeface="Times New Roman" panose="02020603050405020304" pitchFamily="18" charset="0"/>
              </a:rPr>
              <a:t>DataFrame</a:t>
            </a:r>
            <a:r>
              <a:rPr lang="en-US" altLang="zh-CN" sz="1800" b="1" dirty="0">
                <a:latin typeface="Times New Roman" panose="02020603050405020304" pitchFamily="18" charset="0"/>
                <a:cs typeface="Times New Roman" panose="02020603050405020304" pitchFamily="18" charset="0"/>
              </a:rPr>
              <a:t>:</a:t>
            </a:r>
            <a:br>
              <a:rPr lang="en-US" altLang="zh-CN" sz="1800" b="1" dirty="0">
                <a:latin typeface="Times New Roman" panose="02020603050405020304" pitchFamily="18" charset="0"/>
                <a:cs typeface="Times New Roman" panose="02020603050405020304" pitchFamily="18" charset="0"/>
              </a:rPr>
            </a:br>
            <a:r>
              <a:rPr lang="en-US" altLang="zh-CN" sz="1800" b="1" dirty="0">
                <a:latin typeface="Times New Roman" panose="02020603050405020304" pitchFamily="18" charset="0"/>
                <a:cs typeface="Times New Roman" panose="02020603050405020304" pitchFamily="18" charset="0"/>
              </a:rPr>
              <a:t/>
            </a:r>
            <a:br>
              <a:rPr lang="en-US" altLang="zh-CN" sz="1800" b="1" dirty="0">
                <a:latin typeface="Times New Roman" panose="02020603050405020304" pitchFamily="18" charset="0"/>
                <a:cs typeface="Times New Roman" panose="02020603050405020304" pitchFamily="18" charset="0"/>
              </a:rPr>
            </a:br>
            <a:r>
              <a:rPr lang="en-US" altLang="zh-CN" sz="1800" b="1" dirty="0">
                <a:latin typeface="Times New Roman" panose="02020603050405020304" pitchFamily="18" charset="0"/>
                <a:cs typeface="Times New Roman" panose="02020603050405020304" pitchFamily="18" charset="0"/>
              </a:rPr>
              <a:t/>
            </a:r>
            <a:br>
              <a:rPr lang="en-US" altLang="zh-CN" sz="1800" b="1" dirty="0">
                <a:latin typeface="Times New Roman" panose="02020603050405020304" pitchFamily="18" charset="0"/>
                <a:cs typeface="Times New Roman" panose="02020603050405020304" pitchFamily="18" charset="0"/>
              </a:rPr>
            </a:br>
            <a:r>
              <a:rPr lang="en-US" altLang="zh-CN" sz="1800" b="1" dirty="0">
                <a:latin typeface="Times New Roman" panose="02020603050405020304" pitchFamily="18" charset="0"/>
                <a:cs typeface="Times New Roman" panose="02020603050405020304" pitchFamily="18" charset="0"/>
              </a:rPr>
              <a:t/>
            </a:r>
            <a:br>
              <a:rPr lang="en-US" altLang="zh-CN" sz="1800" b="1" dirty="0">
                <a:latin typeface="Times New Roman" panose="02020603050405020304" pitchFamily="18" charset="0"/>
                <a:cs typeface="Times New Roman" panose="02020603050405020304" pitchFamily="18" charset="0"/>
              </a:rPr>
            </a:br>
            <a:r>
              <a:rPr lang="en-US" altLang="zh-CN" sz="1800" b="1" dirty="0">
                <a:latin typeface="Times New Roman" panose="02020603050405020304" pitchFamily="18" charset="0"/>
                <a:cs typeface="Times New Roman" panose="02020603050405020304" pitchFamily="18" charset="0"/>
              </a:rPr>
              <a:t/>
            </a:r>
            <a:br>
              <a:rPr lang="en-US" altLang="zh-CN" sz="1800" b="1" dirty="0">
                <a:latin typeface="Times New Roman" panose="02020603050405020304" pitchFamily="18" charset="0"/>
                <a:cs typeface="Times New Roman" panose="02020603050405020304" pitchFamily="18" charset="0"/>
              </a:rPr>
            </a:br>
            <a:r>
              <a:rPr lang="en-US" altLang="zh-CN" sz="1800" b="1" dirty="0">
                <a:latin typeface="Times New Roman" panose="02020603050405020304" pitchFamily="18" charset="0"/>
                <a:cs typeface="Times New Roman" panose="02020603050405020304" pitchFamily="18" charset="0"/>
              </a:rPr>
              <a:t/>
            </a:r>
            <a:br>
              <a:rPr lang="en-US" altLang="zh-CN" sz="1800" b="1" dirty="0">
                <a:latin typeface="Times New Roman" panose="02020603050405020304" pitchFamily="18" charset="0"/>
                <a:cs typeface="Times New Roman" panose="02020603050405020304" pitchFamily="18" charset="0"/>
              </a:rPr>
            </a:br>
            <a:r>
              <a:rPr lang="en-US" altLang="zh-CN" sz="1800" b="1" dirty="0">
                <a:latin typeface="Times New Roman" panose="02020603050405020304" pitchFamily="18" charset="0"/>
                <a:cs typeface="Times New Roman" panose="02020603050405020304" pitchFamily="18" charset="0"/>
              </a:rPr>
              <a:t/>
            </a:r>
            <a:br>
              <a:rPr lang="en-US" altLang="zh-CN" sz="1800" b="1" dirty="0">
                <a:latin typeface="Times New Roman" panose="02020603050405020304" pitchFamily="18" charset="0"/>
                <a:cs typeface="Times New Roman" panose="02020603050405020304" pitchFamily="18" charset="0"/>
              </a:rPr>
            </a:br>
            <a:r>
              <a:rPr kumimoji="0" lang="en-US"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 </a:t>
            </a:r>
            <a:r>
              <a:rPr kumimoji="0" lang="en-US" altLang="zh-CN"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DataFrame</a:t>
            </a:r>
            <a:r>
              <a:rPr kumimoji="0" lang="zh-CN"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遍历：</a:t>
            </a:r>
            <a:r>
              <a:rPr kumimoji="0" lang="en-US"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
            <a:br>
              <a:rPr kumimoji="0" lang="en-US"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zh-CN"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按行遍历</a:t>
            </a:r>
            <a:r>
              <a:rPr kumimoji="0" lang="en-US" altLang="zh-CN"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iterrows</a:t>
            </a:r>
            <a:r>
              <a:rPr kumimoji="0" lang="en-US"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br>
              <a:rPr kumimoji="0" lang="en-US"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br>
              <a:rPr kumimoji="0" lang="en-US"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zh-CN"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按列遍历</a:t>
            </a:r>
            <a:r>
              <a:rPr kumimoji="0" lang="en-US" altLang="zh-CN"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iteritems</a:t>
            </a:r>
            <a:r>
              <a:rPr kumimoji="0" lang="en-US"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br>
              <a:rPr kumimoji="0" lang="en-US"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
            <a:br>
              <a:rPr kumimoji="0" lang="en-US"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
            <a:br>
              <a:rPr kumimoji="0" lang="en-US"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zh-CN" sz="1050" b="0" i="0" u="none" strike="noStrike" cap="none" normalizeH="0" baseline="0" dirty="0">
                <a:ln>
                  <a:noFill/>
                </a:ln>
                <a:solidFill>
                  <a:srgbClr val="000000"/>
                </a:solidFill>
                <a:effectLst/>
                <a:latin typeface="Consolas" panose="020B0609020204030204" pitchFamily="49" charset="0"/>
              </a:rPr>
              <a:t/>
            </a:r>
            <a:br>
              <a:rPr kumimoji="0" lang="en-US" altLang="zh-CN" sz="1050" b="0" i="0" u="none" strike="noStrike" cap="none" normalizeH="0" baseline="0" dirty="0">
                <a:ln>
                  <a:noFill/>
                </a:ln>
                <a:solidFill>
                  <a:srgbClr val="000000"/>
                </a:solidFill>
                <a:effectLst/>
                <a:latin typeface="Consolas" panose="020B0609020204030204" pitchFamily="49" charset="0"/>
              </a:rPr>
            </a:br>
            <a:r>
              <a:rPr kumimoji="0" lang="zh-CN" altLang="zh-CN" sz="8800" b="0" i="0" u="none" strike="noStrike" cap="none" normalizeH="0" baseline="0" dirty="0">
                <a:ln>
                  <a:noFill/>
                </a:ln>
                <a:solidFill>
                  <a:schemeClr val="tx1"/>
                </a:solidFill>
                <a:effectLst/>
                <a:latin typeface="Arial" panose="020B0604020202020204" pitchFamily="34" charset="0"/>
              </a:rPr>
              <a:t/>
            </a:r>
            <a:br>
              <a:rPr kumimoji="0" lang="zh-CN" altLang="zh-CN" sz="8800" b="0" i="0" u="none" strike="noStrike" cap="none" normalizeH="0" baseline="0" dirty="0">
                <a:ln>
                  <a:noFill/>
                </a:ln>
                <a:solidFill>
                  <a:schemeClr val="tx1"/>
                </a:solidFill>
                <a:effectLst/>
                <a:latin typeface="Arial" panose="020B0604020202020204" pitchFamily="34" charset="0"/>
              </a:rPr>
            </a:br>
            <a:r>
              <a:rPr kumimoji="0" lang="zh-CN" altLang="zh-CN" sz="4400" b="0" i="0" u="none" strike="noStrike" cap="none" normalizeH="0" baseline="0" dirty="0">
                <a:ln>
                  <a:noFill/>
                </a:ln>
                <a:solidFill>
                  <a:schemeClr val="tx1"/>
                </a:solidFill>
                <a:effectLst/>
                <a:latin typeface="Arial" panose="020B0604020202020204" pitchFamily="34" charset="0"/>
              </a:rPr>
              <a:t/>
            </a:r>
            <a:br>
              <a:rPr kumimoji="0" lang="zh-CN" altLang="zh-CN" sz="4400" b="0" i="0" u="none" strike="noStrike" cap="none" normalizeH="0" baseline="0" dirty="0">
                <a:ln>
                  <a:noFill/>
                </a:ln>
                <a:solidFill>
                  <a:schemeClr val="tx1"/>
                </a:solidFill>
                <a:effectLst/>
                <a:latin typeface="Arial" panose="020B0604020202020204" pitchFamily="34" charset="0"/>
              </a:rPr>
            </a:br>
            <a:r>
              <a:rPr lang="zh-CN" altLang="fi-FI" sz="1800" dirty="0">
                <a:solidFill>
                  <a:srgbClr val="000000"/>
                </a:solidFill>
                <a:latin typeface="Times New Roman" panose="02020603050405020304" pitchFamily="18" charset="0"/>
                <a:cs typeface="Times New Roman" panose="02020603050405020304" pitchFamily="18" charset="0"/>
              </a:rPr>
              <a:t/>
            </a:r>
            <a:br>
              <a:rPr lang="zh-CN" altLang="fi-FI" sz="1800" dirty="0">
                <a:solidFill>
                  <a:srgbClr val="000000"/>
                </a:solidFill>
                <a:latin typeface="Times New Roman" panose="02020603050405020304" pitchFamily="18" charset="0"/>
                <a:cs typeface="Times New Roman" panose="02020603050405020304" pitchFamily="18" charset="0"/>
              </a:rPr>
            </a:br>
            <a:r>
              <a:rPr kumimoji="0" lang="en-US" altLang="zh-CN" sz="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
            <a:br>
              <a:rPr kumimoji="0" lang="en-US" altLang="zh-CN" sz="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zh-CN" altLang="zh-CN" sz="4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
            <a:br>
              <a:rPr kumimoji="0" lang="zh-CN" altLang="zh-CN" sz="4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2400" b="1" dirty="0">
                <a:latin typeface="+mj-ea"/>
                <a:cs typeface="Times New Roman"/>
              </a:rPr>
              <a:t/>
            </a:r>
            <a:br>
              <a:rPr lang="en-US" altLang="zh-CN" sz="2400" b="1" dirty="0">
                <a:latin typeface="+mj-ea"/>
                <a:cs typeface="Times New Roman"/>
              </a:rPr>
            </a:br>
            <a:r>
              <a:rPr lang="en-US" altLang="zh-CN" sz="2400" b="1" dirty="0">
                <a:latin typeface="Times New Roman" panose="02020603050405020304" pitchFamily="18" charset="0"/>
                <a:cs typeface="Times New Roman" panose="02020603050405020304" pitchFamily="18" charset="0"/>
              </a:rPr>
              <a:t/>
            </a:r>
            <a:br>
              <a:rPr lang="en-US" altLang="zh-CN" sz="2400" b="1" dirty="0">
                <a:latin typeface="Times New Roman" panose="02020603050405020304" pitchFamily="18" charset="0"/>
                <a:cs typeface="Times New Roman" panose="02020603050405020304" pitchFamily="18" charset="0"/>
              </a:rPr>
            </a:br>
            <a:r>
              <a:rPr lang="en-US" altLang="zh-CN" sz="2400" b="1" dirty="0">
                <a:latin typeface="Times New Roman" panose="02020603050405020304" pitchFamily="18" charset="0"/>
                <a:cs typeface="Times New Roman" panose="02020603050405020304" pitchFamily="18" charset="0"/>
              </a:rPr>
              <a:t/>
            </a:r>
            <a:br>
              <a:rPr lang="en-US" altLang="zh-CN" sz="2400" b="1" dirty="0">
                <a:latin typeface="Times New Roman" panose="02020603050405020304" pitchFamily="18" charset="0"/>
                <a:cs typeface="Times New Roman" panose="02020603050405020304" pitchFamily="18" charset="0"/>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zh-CN" altLang="en-US" sz="1600" b="1" dirty="0">
                <a:latin typeface="+mj-ea"/>
                <a:cs typeface="Times New Roman"/>
              </a:rPr>
              <a:t/>
            </a:r>
            <a:br>
              <a:rPr lang="zh-CN" altLang="en-US" sz="1600" b="1" dirty="0">
                <a:latin typeface="+mj-ea"/>
                <a:cs typeface="Times New Roman"/>
              </a:rPr>
            </a:br>
            <a:endParaRPr lang="en-US" altLang="zh-CN" sz="1600" dirty="0">
              <a:latin typeface="+mj-ea"/>
              <a:cs typeface="Times New Roman"/>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2800" b="1" dirty="0">
                <a:solidFill>
                  <a:schemeClr val="bg1"/>
                </a:solidFill>
                <a:latin typeface="Times New Roman"/>
                <a:cs typeface="Times New Roman"/>
              </a:rPr>
              <a:t>Python</a:t>
            </a:r>
            <a:r>
              <a:rPr lang="zh-CN" altLang="en-US" sz="2800" b="1" dirty="0">
                <a:solidFill>
                  <a:schemeClr val="bg1"/>
                </a:solidFill>
                <a:latin typeface="Times New Roman"/>
                <a:cs typeface="Times New Roman"/>
              </a:rPr>
              <a:t>数据分析实践</a:t>
            </a:r>
            <a:endParaRPr lang="en-US" altLang="zh-CN" sz="2800" b="1" dirty="0">
              <a:solidFill>
                <a:schemeClr val="bg1"/>
              </a:solidFill>
              <a:latin typeface="Times New Roman"/>
              <a:cs typeface="Times New Roman"/>
            </a:endParaRPr>
          </a:p>
        </p:txBody>
      </p:sp>
      <p:sp>
        <p:nvSpPr>
          <p:cNvPr id="3" name="Rectangle 1">
            <a:extLst>
              <a:ext uri="{FF2B5EF4-FFF2-40B4-BE49-F238E27FC236}">
                <a16:creationId xmlns:a16="http://schemas.microsoft.com/office/drawing/2014/main" xmlns="" id="{140DEE0F-4C87-477D-A3AA-70D9433DA635}"/>
              </a:ext>
            </a:extLst>
          </p:cNvPr>
          <p:cNvSpPr>
            <a:spLocks noChangeArrowheads="1"/>
          </p:cNvSpPr>
          <p:nvPr/>
        </p:nvSpPr>
        <p:spPr bwMode="auto">
          <a:xfrm>
            <a:off x="0" y="0"/>
            <a:ext cx="793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Courier New" panose="02070309020205020404" pitchFamily="49" charset="0"/>
                <a:ea typeface="Helvetica Neue"/>
                <a:cs typeface="Courier New" panose="02070309020205020404" pitchFamily="49" charset="0"/>
              </a:rPr>
              <a:t/>
            </a:r>
            <a:br>
              <a:rPr kumimoji="0" lang="zh-CN" altLang="zh-CN" sz="1000" b="0" i="0" u="none" strike="noStrike" cap="none" normalizeH="0" baseline="0">
                <a:ln>
                  <a:noFill/>
                </a:ln>
                <a:solidFill>
                  <a:srgbClr val="000000"/>
                </a:solidFill>
                <a:effectLst/>
                <a:latin typeface="Courier New" panose="02070309020205020404" pitchFamily="49" charset="0"/>
                <a:ea typeface="Helvetica Neue"/>
                <a:cs typeface="Courier New" panose="02070309020205020404" pitchFamily="49" charset="0"/>
              </a:rPr>
            </a:br>
            <a:endParaRPr kumimoji="0" lang="zh-CN" altLang="zh-CN" sz="1000" b="0" i="0" u="none" strike="noStrike" cap="none" normalizeH="0" baseline="0">
              <a:ln>
                <a:noFill/>
              </a:ln>
              <a:solidFill>
                <a:srgbClr val="000000"/>
              </a:solidFill>
              <a:effectLst/>
              <a:latin typeface="Courier New" panose="02070309020205020404" pitchFamily="49" charset="0"/>
              <a:ea typeface="Helvetica Neue"/>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 name="Rectangle 9">
            <a:extLst>
              <a:ext uri="{FF2B5EF4-FFF2-40B4-BE49-F238E27FC236}">
                <a16:creationId xmlns:a16="http://schemas.microsoft.com/office/drawing/2014/main" xmlns="" id="{56781EF5-A34F-4182-946D-458FD6047A7A}"/>
              </a:ext>
            </a:extLst>
          </p:cNvPr>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6" name="图片 5">
            <a:extLst>
              <a:ext uri="{FF2B5EF4-FFF2-40B4-BE49-F238E27FC236}">
                <a16:creationId xmlns:a16="http://schemas.microsoft.com/office/drawing/2014/main" xmlns="" id="{D83DB310-EF3B-44DA-ACE8-56FF196A158A}"/>
              </a:ext>
            </a:extLst>
          </p:cNvPr>
          <p:cNvPicPr>
            <a:picLocks noChangeAspect="1"/>
          </p:cNvPicPr>
          <p:nvPr/>
        </p:nvPicPr>
        <p:blipFill>
          <a:blip r:embed="rId9"/>
          <a:stretch>
            <a:fillRect/>
          </a:stretch>
        </p:blipFill>
        <p:spPr>
          <a:xfrm>
            <a:off x="944395" y="1877378"/>
            <a:ext cx="6428271" cy="1666275"/>
          </a:xfrm>
          <a:prstGeom prst="rect">
            <a:avLst/>
          </a:prstGeom>
        </p:spPr>
      </p:pic>
      <p:pic>
        <p:nvPicPr>
          <p:cNvPr id="20" name="图片 19">
            <a:extLst>
              <a:ext uri="{FF2B5EF4-FFF2-40B4-BE49-F238E27FC236}">
                <a16:creationId xmlns:a16="http://schemas.microsoft.com/office/drawing/2014/main" xmlns="" id="{53715F73-076F-4141-81C6-2883305847FD}"/>
              </a:ext>
            </a:extLst>
          </p:cNvPr>
          <p:cNvPicPr>
            <a:picLocks noChangeAspect="1"/>
          </p:cNvPicPr>
          <p:nvPr/>
        </p:nvPicPr>
        <p:blipFill>
          <a:blip r:embed="rId10"/>
          <a:stretch>
            <a:fillRect/>
          </a:stretch>
        </p:blipFill>
        <p:spPr>
          <a:xfrm>
            <a:off x="3253212" y="3251364"/>
            <a:ext cx="2667501" cy="3417737"/>
          </a:xfrm>
          <a:prstGeom prst="rect">
            <a:avLst/>
          </a:prstGeom>
        </p:spPr>
      </p:pic>
      <p:pic>
        <p:nvPicPr>
          <p:cNvPr id="8" name="图片 7">
            <a:extLst>
              <a:ext uri="{FF2B5EF4-FFF2-40B4-BE49-F238E27FC236}">
                <a16:creationId xmlns:a16="http://schemas.microsoft.com/office/drawing/2014/main" xmlns="" id="{B4817BFD-25FD-48BD-9898-89A5BD1E68D3}"/>
              </a:ext>
            </a:extLst>
          </p:cNvPr>
          <p:cNvPicPr>
            <a:picLocks noChangeAspect="1"/>
          </p:cNvPicPr>
          <p:nvPr/>
        </p:nvPicPr>
        <p:blipFill>
          <a:blip r:embed="rId11"/>
          <a:stretch>
            <a:fillRect/>
          </a:stretch>
        </p:blipFill>
        <p:spPr>
          <a:xfrm>
            <a:off x="5898740" y="3264672"/>
            <a:ext cx="2827588" cy="3457496"/>
          </a:xfrm>
          <a:prstGeom prst="rect">
            <a:avLst/>
          </a:prstGeom>
        </p:spPr>
      </p:pic>
    </p:spTree>
    <p:extLst>
      <p:ext uri="{BB962C8B-B14F-4D97-AF65-F5344CB8AC3E}">
        <p14:creationId xmlns:p14="http://schemas.microsoft.com/office/powerpoint/2010/main" val="208316538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7157" y="5527429"/>
            <a:ext cx="8358801" cy="1108953"/>
          </a:xfrm>
        </p:spPr>
        <p:txBody>
          <a:bodyPr>
            <a:noAutofit/>
          </a:bodyPr>
          <a:lstStyle/>
          <a:p>
            <a:pPr marL="342900" indent="-342900" algn="l" defTabSz="914400" eaLnBrk="0" fontAlgn="base" hangingPunct="0">
              <a:spcAft>
                <a:spcPct val="0"/>
              </a:spcAft>
              <a:buFont typeface="Wingdings" panose="05000000000000000000" pitchFamily="2" charset="2"/>
              <a:buChar char="n"/>
            </a:pPr>
            <a:r>
              <a:rPr lang="en-US" altLang="zh-CN" sz="2400" b="1" dirty="0">
                <a:latin typeface="Times New Roman" panose="02020603050405020304" pitchFamily="18" charset="0"/>
                <a:cs typeface="Times New Roman" panose="02020603050405020304" pitchFamily="18" charset="0"/>
              </a:rPr>
              <a:t>Python</a:t>
            </a:r>
            <a:r>
              <a:rPr lang="zh-CN" altLang="en-US" sz="2400" b="1" dirty="0">
                <a:latin typeface="Times New Roman" panose="02020603050405020304" pitchFamily="18" charset="0"/>
                <a:cs typeface="Times New Roman" panose="02020603050405020304" pitchFamily="18" charset="0"/>
              </a:rPr>
              <a:t>中的</a:t>
            </a:r>
            <a:r>
              <a:rPr lang="en-US" altLang="zh-CN" sz="2400" b="1" dirty="0" err="1">
                <a:latin typeface="Times New Roman" panose="02020603050405020304" pitchFamily="18" charset="0"/>
                <a:cs typeface="Times New Roman" panose="02020603050405020304" pitchFamily="18" charset="0"/>
              </a:rPr>
              <a:t>DataFrame</a:t>
            </a:r>
            <a:r>
              <a:rPr kumimoji="0" lang="en-US" altLang="zh-CN" sz="8800" b="0" i="0" u="none" strike="noStrike" cap="none" normalizeH="0" baseline="0" dirty="0">
                <a:ln>
                  <a:noFill/>
                </a:ln>
                <a:solidFill>
                  <a:schemeClr val="tx1"/>
                </a:solidFill>
                <a:effectLst/>
                <a:latin typeface="Arial" panose="020B0604020202020204" pitchFamily="34" charset="0"/>
              </a:rPr>
              <a:t/>
            </a:r>
            <a:br>
              <a:rPr kumimoji="0" lang="en-US" altLang="zh-CN" sz="8800" b="0" i="0" u="none" strike="noStrike" cap="none" normalizeH="0" baseline="0" dirty="0">
                <a:ln>
                  <a:noFill/>
                </a:ln>
                <a:solidFill>
                  <a:schemeClr val="tx1"/>
                </a:solidFill>
                <a:effectLst/>
                <a:latin typeface="Arial" panose="020B0604020202020204" pitchFamily="34" charset="0"/>
              </a:rPr>
            </a:br>
            <a:r>
              <a:rPr lang="en-US" altLang="zh-CN" sz="1800" b="1" dirty="0">
                <a:solidFill>
                  <a:srgbClr val="000000"/>
                </a:solidFill>
                <a:latin typeface="Times New Roman" panose="02020603050405020304" pitchFamily="18" charset="0"/>
                <a:cs typeface="Times New Roman" panose="02020603050405020304" pitchFamily="18" charset="0"/>
              </a:rPr>
              <a:t/>
            </a:r>
            <a:br>
              <a:rPr lang="en-US" altLang="zh-CN" sz="1800" b="1" dirty="0">
                <a:solidFill>
                  <a:srgbClr val="000000"/>
                </a:solidFill>
                <a:latin typeface="Times New Roman" panose="02020603050405020304" pitchFamily="18" charset="0"/>
                <a:cs typeface="Times New Roman" panose="02020603050405020304" pitchFamily="18" charset="0"/>
              </a:rPr>
            </a:br>
            <a:r>
              <a:rPr kumimoji="0" lang="zh-CN" altLang="zh-CN" sz="8800" b="0" i="0" u="none" strike="noStrike" cap="none" normalizeH="0" baseline="0" dirty="0">
                <a:ln>
                  <a:noFill/>
                </a:ln>
                <a:solidFill>
                  <a:schemeClr val="tx1"/>
                </a:solidFill>
                <a:effectLst/>
                <a:latin typeface="Arial" panose="020B0604020202020204" pitchFamily="34" charset="0"/>
              </a:rPr>
              <a:t/>
            </a:r>
            <a:br>
              <a:rPr kumimoji="0" lang="zh-CN" altLang="zh-CN" sz="8800" b="0" i="0" u="none" strike="noStrike" cap="none" normalizeH="0" baseline="0" dirty="0">
                <a:ln>
                  <a:noFill/>
                </a:ln>
                <a:solidFill>
                  <a:schemeClr val="tx1"/>
                </a:solidFill>
                <a:effectLst/>
                <a:latin typeface="Arial" panose="020B0604020202020204" pitchFamily="34" charset="0"/>
              </a:rPr>
            </a:br>
            <a:r>
              <a:rPr kumimoji="0" lang="zh-CN" altLang="zh-CN" sz="4400" b="0" i="0" u="none" strike="noStrike" cap="none" normalizeH="0" baseline="0" dirty="0">
                <a:ln>
                  <a:noFill/>
                </a:ln>
                <a:solidFill>
                  <a:schemeClr val="tx1"/>
                </a:solidFill>
                <a:effectLst/>
                <a:latin typeface="Arial" panose="020B0604020202020204" pitchFamily="34" charset="0"/>
              </a:rPr>
              <a:t/>
            </a:r>
            <a:br>
              <a:rPr kumimoji="0" lang="zh-CN" altLang="zh-CN" sz="4400" b="0" i="0" u="none" strike="noStrike" cap="none" normalizeH="0" baseline="0" dirty="0">
                <a:ln>
                  <a:noFill/>
                </a:ln>
                <a:solidFill>
                  <a:schemeClr val="tx1"/>
                </a:solidFill>
                <a:effectLst/>
                <a:latin typeface="Arial" panose="020B0604020202020204" pitchFamily="34" charset="0"/>
              </a:rPr>
            </a:br>
            <a:r>
              <a:rPr lang="zh-CN" altLang="fi-FI" sz="1800" dirty="0">
                <a:solidFill>
                  <a:srgbClr val="000000"/>
                </a:solidFill>
                <a:latin typeface="Times New Roman" panose="02020603050405020304" pitchFamily="18" charset="0"/>
                <a:cs typeface="Times New Roman" panose="02020603050405020304" pitchFamily="18" charset="0"/>
              </a:rPr>
              <a:t/>
            </a:r>
            <a:br>
              <a:rPr lang="zh-CN" altLang="fi-FI" sz="1800" dirty="0">
                <a:solidFill>
                  <a:srgbClr val="000000"/>
                </a:solidFill>
                <a:latin typeface="Times New Roman" panose="02020603050405020304" pitchFamily="18" charset="0"/>
                <a:cs typeface="Times New Roman" panose="02020603050405020304" pitchFamily="18" charset="0"/>
              </a:rPr>
            </a:br>
            <a:r>
              <a:rPr kumimoji="0" lang="en-US" altLang="zh-CN" sz="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
            <a:br>
              <a:rPr kumimoji="0" lang="en-US" altLang="zh-CN" sz="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lang="zh-CN" altLang="zh-CN" sz="1800" dirty="0">
                <a:solidFill>
                  <a:srgbClr val="000000"/>
                </a:solidFill>
                <a:latin typeface="Times New Roman" panose="02020603050405020304" pitchFamily="18" charset="0"/>
                <a:cs typeface="Times New Roman" panose="02020603050405020304" pitchFamily="18" charset="0"/>
              </a:rPr>
              <a:t>df = pd.DataFrame({</a:t>
            </a:r>
            <a:r>
              <a:rPr lang="zh-CN" altLang="zh-CN" sz="1800" b="1" dirty="0">
                <a:solidFill>
                  <a:srgbClr val="008080"/>
                </a:solidFill>
                <a:latin typeface="Times New Roman" panose="02020603050405020304" pitchFamily="18" charset="0"/>
                <a:cs typeface="Times New Roman" panose="02020603050405020304" pitchFamily="18" charset="0"/>
              </a:rPr>
              <a:t>"ItemID"</a:t>
            </a:r>
            <a:r>
              <a:rPr lang="zh-CN" altLang="zh-CN" sz="1800" dirty="0">
                <a:solidFill>
                  <a:srgbClr val="000000"/>
                </a:solidFill>
                <a:latin typeface="Times New Roman" panose="02020603050405020304" pitchFamily="18" charset="0"/>
                <a:cs typeface="Times New Roman" panose="02020603050405020304" pitchFamily="18" charset="0"/>
              </a:rPr>
              <a:t>:ItemIDlist,</a:t>
            </a:r>
            <a:r>
              <a:rPr lang="zh-CN" altLang="zh-CN" sz="1800" b="1" dirty="0">
                <a:solidFill>
                  <a:srgbClr val="008080"/>
                </a:solidFill>
                <a:latin typeface="Times New Roman" panose="02020603050405020304" pitchFamily="18" charset="0"/>
                <a:cs typeface="Times New Roman" panose="02020603050405020304" pitchFamily="18" charset="0"/>
              </a:rPr>
              <a:t>"Num"</a:t>
            </a:r>
            <a:r>
              <a:rPr lang="zh-CN" altLang="zh-CN" sz="1800" dirty="0">
                <a:solidFill>
                  <a:srgbClr val="000000"/>
                </a:solidFill>
                <a:latin typeface="Times New Roman" panose="02020603050405020304" pitchFamily="18" charset="0"/>
                <a:cs typeface="Times New Roman" panose="02020603050405020304" pitchFamily="18" charset="0"/>
              </a:rPr>
              <a:t>:Number})</a:t>
            </a:r>
            <a:br>
              <a:rPr lang="zh-CN" altLang="zh-CN" sz="1800" dirty="0">
                <a:solidFill>
                  <a:srgbClr val="000000"/>
                </a:solidFill>
                <a:latin typeface="Times New Roman" panose="02020603050405020304" pitchFamily="18" charset="0"/>
                <a:cs typeface="Times New Roman" panose="02020603050405020304" pitchFamily="18" charset="0"/>
              </a:rPr>
            </a:br>
            <a:r>
              <a:rPr lang="zh-CN" altLang="zh-CN" sz="1800" dirty="0">
                <a:solidFill>
                  <a:srgbClr val="000080"/>
                </a:solidFill>
                <a:latin typeface="Times New Roman" panose="02020603050405020304" pitchFamily="18" charset="0"/>
                <a:cs typeface="Times New Roman" panose="02020603050405020304" pitchFamily="18" charset="0"/>
              </a:rPr>
              <a:t>print</a:t>
            </a:r>
            <a:r>
              <a:rPr lang="zh-CN" altLang="zh-CN" sz="1800" dirty="0">
                <a:solidFill>
                  <a:srgbClr val="000000"/>
                </a:solidFill>
                <a:latin typeface="Times New Roman" panose="02020603050405020304" pitchFamily="18" charset="0"/>
                <a:cs typeface="Times New Roman" panose="02020603050405020304" pitchFamily="18" charset="0"/>
              </a:rPr>
              <a:t>(</a:t>
            </a:r>
            <a:r>
              <a:rPr lang="zh-CN" altLang="zh-CN" sz="1800" b="1" dirty="0">
                <a:solidFill>
                  <a:srgbClr val="008080"/>
                </a:solidFill>
                <a:latin typeface="Times New Roman" panose="02020603050405020304" pitchFamily="18" charset="0"/>
                <a:cs typeface="Times New Roman" panose="02020603050405020304" pitchFamily="18" charset="0"/>
              </a:rPr>
              <a:t>'dataframe:'</a:t>
            </a:r>
            <a:r>
              <a:rPr lang="zh-CN" altLang="zh-CN" sz="1800" dirty="0">
                <a:solidFill>
                  <a:srgbClr val="000000"/>
                </a:solidFill>
                <a:latin typeface="Times New Roman" panose="02020603050405020304" pitchFamily="18" charset="0"/>
                <a:cs typeface="Times New Roman" panose="02020603050405020304" pitchFamily="18" charset="0"/>
              </a:rPr>
              <a:t>,df)</a:t>
            </a:r>
            <a:br>
              <a:rPr lang="zh-CN" altLang="zh-CN" sz="1800" dirty="0">
                <a:solidFill>
                  <a:srgbClr val="000000"/>
                </a:solidFill>
                <a:latin typeface="Times New Roman" panose="02020603050405020304" pitchFamily="18" charset="0"/>
                <a:cs typeface="Times New Roman" panose="02020603050405020304" pitchFamily="18" charset="0"/>
              </a:rPr>
            </a:br>
            <a:r>
              <a:rPr lang="zh-CN" altLang="zh-CN" sz="1800" dirty="0">
                <a:solidFill>
                  <a:srgbClr val="000000"/>
                </a:solidFill>
                <a:latin typeface="Times New Roman" panose="02020603050405020304" pitchFamily="18" charset="0"/>
                <a:cs typeface="Times New Roman" panose="02020603050405020304" pitchFamily="18" charset="0"/>
              </a:rPr>
              <a:t>data=df.groupby(</a:t>
            </a:r>
            <a:r>
              <a:rPr lang="zh-CN" altLang="zh-CN" sz="1800" b="1" dirty="0">
                <a:solidFill>
                  <a:srgbClr val="008080"/>
                </a:solidFill>
                <a:latin typeface="Times New Roman" panose="02020603050405020304" pitchFamily="18" charset="0"/>
                <a:cs typeface="Times New Roman" panose="02020603050405020304" pitchFamily="18" charset="0"/>
              </a:rPr>
              <a:t>'ItemID'</a:t>
            </a:r>
            <a:r>
              <a:rPr lang="zh-CN" altLang="zh-CN" sz="1800" dirty="0">
                <a:solidFill>
                  <a:srgbClr val="000000"/>
                </a:solidFill>
                <a:latin typeface="Times New Roman" panose="02020603050405020304" pitchFamily="18" charset="0"/>
                <a:cs typeface="Times New Roman" panose="02020603050405020304" pitchFamily="18" charset="0"/>
              </a:rPr>
              <a:t>).sum()</a:t>
            </a:r>
            <a:r>
              <a:rPr lang="zh-CN" altLang="zh-CN" sz="6000" dirty="0">
                <a:latin typeface="Arial" panose="020B0604020202020204" pitchFamily="34" charset="0"/>
              </a:rPr>
              <a:t/>
            </a:r>
            <a:br>
              <a:rPr lang="zh-CN" altLang="zh-CN" sz="6000" dirty="0">
                <a:latin typeface="Arial" panose="020B0604020202020204" pitchFamily="34" charset="0"/>
              </a:rPr>
            </a:br>
            <a:r>
              <a:rPr kumimoji="0" lang="zh-CN" altLang="zh-CN" sz="4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
            <a:br>
              <a:rPr kumimoji="0" lang="zh-CN" altLang="zh-CN" sz="4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2400" b="1" dirty="0">
                <a:latin typeface="+mj-ea"/>
                <a:cs typeface="Times New Roman"/>
              </a:rPr>
              <a:t/>
            </a:r>
            <a:br>
              <a:rPr lang="en-US" altLang="zh-CN" sz="2400" b="1" dirty="0">
                <a:latin typeface="+mj-ea"/>
                <a:cs typeface="Times New Roman"/>
              </a:rPr>
            </a:br>
            <a:r>
              <a:rPr lang="en-US" altLang="zh-CN" sz="2400" b="1" dirty="0">
                <a:latin typeface="Times New Roman" panose="02020603050405020304" pitchFamily="18" charset="0"/>
                <a:cs typeface="Times New Roman" panose="02020603050405020304" pitchFamily="18" charset="0"/>
              </a:rPr>
              <a:t/>
            </a:r>
            <a:br>
              <a:rPr lang="en-US" altLang="zh-CN" sz="2400" b="1" dirty="0">
                <a:latin typeface="Times New Roman" panose="02020603050405020304" pitchFamily="18" charset="0"/>
                <a:cs typeface="Times New Roman" panose="02020603050405020304" pitchFamily="18" charset="0"/>
              </a:rPr>
            </a:br>
            <a:r>
              <a:rPr lang="en-US" altLang="zh-CN" sz="2400" b="1" dirty="0">
                <a:latin typeface="Times New Roman" panose="02020603050405020304" pitchFamily="18" charset="0"/>
                <a:cs typeface="Times New Roman" panose="02020603050405020304" pitchFamily="18" charset="0"/>
              </a:rPr>
              <a:t/>
            </a:r>
            <a:br>
              <a:rPr lang="en-US" altLang="zh-CN" sz="2400" b="1" dirty="0">
                <a:latin typeface="Times New Roman" panose="02020603050405020304" pitchFamily="18" charset="0"/>
                <a:cs typeface="Times New Roman" panose="02020603050405020304" pitchFamily="18" charset="0"/>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zh-CN" altLang="en-US" sz="1600" b="1" dirty="0">
                <a:latin typeface="+mj-ea"/>
                <a:cs typeface="Times New Roman"/>
              </a:rPr>
              <a:t/>
            </a:r>
            <a:br>
              <a:rPr lang="zh-CN" altLang="en-US" sz="1600" b="1" dirty="0">
                <a:latin typeface="+mj-ea"/>
                <a:cs typeface="Times New Roman"/>
              </a:rPr>
            </a:br>
            <a:endParaRPr lang="en-US" altLang="zh-CN" sz="1600" dirty="0">
              <a:latin typeface="+mj-ea"/>
              <a:cs typeface="Times New Roman"/>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2800" b="1" dirty="0">
                <a:solidFill>
                  <a:schemeClr val="bg1"/>
                </a:solidFill>
                <a:latin typeface="Times New Roman"/>
                <a:cs typeface="Times New Roman"/>
              </a:rPr>
              <a:t>Python</a:t>
            </a:r>
            <a:r>
              <a:rPr lang="zh-CN" altLang="en-US" sz="2800" b="1" dirty="0">
                <a:solidFill>
                  <a:schemeClr val="bg1"/>
                </a:solidFill>
                <a:latin typeface="Times New Roman"/>
                <a:cs typeface="Times New Roman"/>
              </a:rPr>
              <a:t>数据分析实践</a:t>
            </a:r>
            <a:endParaRPr lang="en-US" altLang="zh-CN" sz="2800" b="1" dirty="0">
              <a:solidFill>
                <a:schemeClr val="bg1"/>
              </a:solidFill>
              <a:latin typeface="Times New Roman"/>
              <a:cs typeface="Times New Roman"/>
            </a:endParaRPr>
          </a:p>
        </p:txBody>
      </p:sp>
      <p:sp>
        <p:nvSpPr>
          <p:cNvPr id="3" name="Rectangle 1">
            <a:extLst>
              <a:ext uri="{FF2B5EF4-FFF2-40B4-BE49-F238E27FC236}">
                <a16:creationId xmlns:a16="http://schemas.microsoft.com/office/drawing/2014/main" xmlns="" id="{140DEE0F-4C87-477D-A3AA-70D9433DA635}"/>
              </a:ext>
            </a:extLst>
          </p:cNvPr>
          <p:cNvSpPr>
            <a:spLocks noChangeArrowheads="1"/>
          </p:cNvSpPr>
          <p:nvPr/>
        </p:nvSpPr>
        <p:spPr bwMode="auto">
          <a:xfrm>
            <a:off x="0" y="0"/>
            <a:ext cx="793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Courier New" panose="02070309020205020404" pitchFamily="49" charset="0"/>
                <a:ea typeface="Helvetica Neue"/>
                <a:cs typeface="Courier New" panose="02070309020205020404" pitchFamily="49" charset="0"/>
              </a:rPr>
              <a:t/>
            </a:r>
            <a:br>
              <a:rPr kumimoji="0" lang="zh-CN" altLang="zh-CN" sz="1000" b="0" i="0" u="none" strike="noStrike" cap="none" normalizeH="0" baseline="0">
                <a:ln>
                  <a:noFill/>
                </a:ln>
                <a:solidFill>
                  <a:srgbClr val="000000"/>
                </a:solidFill>
                <a:effectLst/>
                <a:latin typeface="Courier New" panose="02070309020205020404" pitchFamily="49" charset="0"/>
                <a:ea typeface="Helvetica Neue"/>
                <a:cs typeface="Courier New" panose="02070309020205020404" pitchFamily="49" charset="0"/>
              </a:rPr>
            </a:br>
            <a:endParaRPr kumimoji="0" lang="zh-CN" altLang="zh-CN" sz="1000" b="0" i="0" u="none" strike="noStrike" cap="none" normalizeH="0" baseline="0">
              <a:ln>
                <a:noFill/>
              </a:ln>
              <a:solidFill>
                <a:srgbClr val="000000"/>
              </a:solidFill>
              <a:effectLst/>
              <a:latin typeface="Courier New" panose="02070309020205020404" pitchFamily="49" charset="0"/>
              <a:ea typeface="Helvetica Neue"/>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 name="Rectangle 9">
            <a:extLst>
              <a:ext uri="{FF2B5EF4-FFF2-40B4-BE49-F238E27FC236}">
                <a16:creationId xmlns:a16="http://schemas.microsoft.com/office/drawing/2014/main" xmlns="" id="{56781EF5-A34F-4182-946D-458FD6047A7A}"/>
              </a:ext>
            </a:extLst>
          </p:cNvPr>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0" name="文本框 19">
            <a:extLst>
              <a:ext uri="{FF2B5EF4-FFF2-40B4-BE49-F238E27FC236}">
                <a16:creationId xmlns:a16="http://schemas.microsoft.com/office/drawing/2014/main" xmlns="" id="{976717D4-9D71-4D59-8614-B87A40E6C6B5}"/>
              </a:ext>
            </a:extLst>
          </p:cNvPr>
          <p:cNvSpPr txBox="1"/>
          <p:nvPr/>
        </p:nvSpPr>
        <p:spPr>
          <a:xfrm>
            <a:off x="741808" y="1934851"/>
            <a:ext cx="5998746" cy="3739485"/>
          </a:xfrm>
          <a:prstGeom prst="rect">
            <a:avLst/>
          </a:prstGeom>
          <a:noFill/>
        </p:spPr>
        <p:txBody>
          <a:bodyPr wrap="square">
            <a:spAutoFit/>
          </a:bodyPr>
          <a:lstStyle/>
          <a:p>
            <a:r>
              <a:rPr kumimoji="0" lang="en-US" altLang="zh-CN" sz="1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3</a:t>
            </a:r>
            <a:r>
              <a:rPr lang="en-US" altLang="zh-CN" sz="1800" b="1" dirty="0">
                <a:solidFill>
                  <a:srgbClr val="000000"/>
                </a:solidFill>
                <a:latin typeface="Times New Roman" panose="02020603050405020304" pitchFamily="18" charset="0"/>
                <a:cs typeface="Times New Roman" panose="02020603050405020304" pitchFamily="18" charset="0"/>
              </a:rPr>
              <a:t>.</a:t>
            </a:r>
            <a:r>
              <a:rPr lang="zh-CN" altLang="en-US" sz="1800" b="1" dirty="0">
                <a:solidFill>
                  <a:srgbClr val="000000"/>
                </a:solidFill>
                <a:latin typeface="Times New Roman" panose="02020603050405020304" pitchFamily="18" charset="0"/>
                <a:cs typeface="Times New Roman" panose="02020603050405020304" pitchFamily="18" charset="0"/>
              </a:rPr>
              <a:t> 输出为</a:t>
            </a:r>
            <a:r>
              <a:rPr lang="en-US" altLang="zh-CN" sz="1800" b="1" dirty="0">
                <a:solidFill>
                  <a:srgbClr val="000000"/>
                </a:solidFill>
                <a:latin typeface="Times New Roman" panose="02020603050405020304" pitchFamily="18" charset="0"/>
                <a:cs typeface="Times New Roman" panose="02020603050405020304" pitchFamily="18" charset="0"/>
              </a:rPr>
              <a:t>excel</a:t>
            </a:r>
            <a:r>
              <a:rPr lang="zh-CN" altLang="en-US" sz="1800" b="1" dirty="0">
                <a:solidFill>
                  <a:srgbClr val="000000"/>
                </a:solidFill>
                <a:latin typeface="Times New Roman" panose="02020603050405020304" pitchFamily="18" charset="0"/>
                <a:cs typeface="Times New Roman" panose="02020603050405020304" pitchFamily="18" charset="0"/>
              </a:rPr>
              <a:t>或者</a:t>
            </a:r>
            <a:r>
              <a:rPr lang="en-US" altLang="zh-CN" sz="1800" b="1" dirty="0">
                <a:solidFill>
                  <a:srgbClr val="000000"/>
                </a:solidFill>
                <a:latin typeface="Times New Roman" panose="02020603050405020304" pitchFamily="18" charset="0"/>
                <a:cs typeface="Times New Roman" panose="02020603050405020304" pitchFamily="18" charset="0"/>
              </a:rPr>
              <a:t>csv</a:t>
            </a:r>
            <a:r>
              <a:rPr lang="zh-CN" altLang="en-US" sz="1800" b="1" dirty="0">
                <a:solidFill>
                  <a:srgbClr val="000000"/>
                </a:solidFill>
                <a:latin typeface="Times New Roman" panose="02020603050405020304" pitchFamily="18" charset="0"/>
                <a:cs typeface="Times New Roman" panose="02020603050405020304" pitchFamily="18" charset="0"/>
              </a:rPr>
              <a:t>格式、</a:t>
            </a:r>
            <a:r>
              <a:rPr lang="en-US" altLang="zh-CN" sz="1800" b="1" dirty="0" err="1">
                <a:solidFill>
                  <a:srgbClr val="000000"/>
                </a:solidFill>
                <a:latin typeface="Times New Roman" panose="02020603050405020304" pitchFamily="18" charset="0"/>
                <a:cs typeface="Times New Roman" panose="02020603050405020304" pitchFamily="18" charset="0"/>
              </a:rPr>
              <a:t>Numpy</a:t>
            </a:r>
            <a:r>
              <a:rPr lang="zh-CN" altLang="en-US" sz="1800" b="1" dirty="0">
                <a:solidFill>
                  <a:srgbClr val="000000"/>
                </a:solidFill>
                <a:latin typeface="Times New Roman" panose="02020603050405020304" pitchFamily="18" charset="0"/>
                <a:cs typeface="Times New Roman" panose="02020603050405020304" pitchFamily="18" charset="0"/>
              </a:rPr>
              <a:t>的矩阵格式、</a:t>
            </a:r>
            <a:r>
              <a:rPr lang="en-US" altLang="zh-CN" sz="1800" b="1" dirty="0" err="1">
                <a:solidFill>
                  <a:srgbClr val="000000"/>
                </a:solidFill>
                <a:latin typeface="Times New Roman" panose="02020603050405020304" pitchFamily="18" charset="0"/>
                <a:cs typeface="Times New Roman" panose="02020603050405020304" pitchFamily="18" charset="0"/>
              </a:rPr>
              <a:t>dict</a:t>
            </a:r>
            <a:r>
              <a:rPr lang="zh-CN" altLang="en-US" sz="1800" b="1" dirty="0">
                <a:solidFill>
                  <a:srgbClr val="000000"/>
                </a:solidFill>
                <a:latin typeface="Times New Roman" panose="02020603050405020304" pitchFamily="18" charset="0"/>
                <a:cs typeface="Times New Roman" panose="02020603050405020304" pitchFamily="18" charset="0"/>
              </a:rPr>
              <a:t>格式：</a:t>
            </a:r>
            <a:r>
              <a:rPr lang="en-US" altLang="zh-CN" sz="1800" b="1" dirty="0">
                <a:solidFill>
                  <a:srgbClr val="000000"/>
                </a:solidFill>
                <a:latin typeface="Times New Roman" panose="02020603050405020304" pitchFamily="18" charset="0"/>
                <a:cs typeface="Times New Roman" panose="02020603050405020304" pitchFamily="18" charset="0"/>
              </a:rPr>
              <a:t/>
            </a:r>
            <a:br>
              <a:rPr lang="en-US" altLang="zh-CN" sz="1800" b="1" dirty="0">
                <a:solidFill>
                  <a:srgbClr val="000000"/>
                </a:solidFill>
                <a:latin typeface="Times New Roman" panose="02020603050405020304" pitchFamily="18" charset="0"/>
                <a:cs typeface="Times New Roman" panose="02020603050405020304" pitchFamily="18" charset="0"/>
              </a:rPr>
            </a:br>
            <a:r>
              <a:rPr lang="zh-CN" altLang="zh-CN" sz="1800" b="1" dirty="0">
                <a:latin typeface="Times New Roman" panose="02020603050405020304" pitchFamily="18" charset="0"/>
                <a:cs typeface="Times New Roman" panose="02020603050405020304" pitchFamily="18" charset="0"/>
              </a:rPr>
              <a:t>df.to_excel('path/filename.xls')</a:t>
            </a:r>
            <a:br>
              <a:rPr lang="zh-CN" altLang="zh-CN" sz="1800" b="1" dirty="0">
                <a:latin typeface="Times New Roman" panose="02020603050405020304" pitchFamily="18" charset="0"/>
                <a:cs typeface="Times New Roman" panose="02020603050405020304" pitchFamily="18" charset="0"/>
              </a:rPr>
            </a:br>
            <a:r>
              <a:rPr lang="zh-CN" altLang="zh-CN" sz="1800" b="1" dirty="0">
                <a:latin typeface="Times New Roman" panose="02020603050405020304" pitchFamily="18" charset="0"/>
                <a:cs typeface="Times New Roman" panose="02020603050405020304" pitchFamily="18" charset="0"/>
              </a:rPr>
              <a:t>df.to_csv('path/filename.csv’)</a:t>
            </a:r>
            <a:r>
              <a:rPr lang="en-US" altLang="zh-CN" sz="1800" b="1" dirty="0">
                <a:latin typeface="Times New Roman" panose="02020603050405020304" pitchFamily="18" charset="0"/>
                <a:cs typeface="Times New Roman" panose="02020603050405020304" pitchFamily="18" charset="0"/>
              </a:rPr>
              <a:t/>
            </a:r>
            <a:br>
              <a:rPr lang="en-US" altLang="zh-CN" sz="1800" b="1" dirty="0">
                <a:latin typeface="Times New Roman" panose="02020603050405020304" pitchFamily="18" charset="0"/>
                <a:cs typeface="Times New Roman" panose="02020603050405020304" pitchFamily="18" charset="0"/>
              </a:rPr>
            </a:br>
            <a:r>
              <a:rPr lang="en-US" altLang="zh-CN" sz="1800" b="1" dirty="0">
                <a:latin typeface="Times New Roman" panose="02020603050405020304" pitchFamily="18" charset="0"/>
                <a:cs typeface="Times New Roman" panose="02020603050405020304" pitchFamily="18" charset="0"/>
              </a:rPr>
              <a:t>matrix = </a:t>
            </a:r>
            <a:r>
              <a:rPr lang="en-US" altLang="zh-CN" sz="1800" b="1" dirty="0" err="1">
                <a:latin typeface="Times New Roman" panose="02020603050405020304" pitchFamily="18" charset="0"/>
                <a:cs typeface="Times New Roman" panose="02020603050405020304" pitchFamily="18" charset="0"/>
              </a:rPr>
              <a:t>df.ax_matrix</a:t>
            </a:r>
            <a:r>
              <a:rPr lang="en-US" altLang="zh-CN" sz="1800" b="1" dirty="0">
                <a:latin typeface="Times New Roman" panose="02020603050405020304" pitchFamily="18" charset="0"/>
                <a:cs typeface="Times New Roman" panose="02020603050405020304" pitchFamily="18" charset="0"/>
              </a:rPr>
              <a:t>() </a:t>
            </a:r>
            <a:br>
              <a:rPr lang="en-US" altLang="zh-CN" sz="1800" b="1" dirty="0">
                <a:latin typeface="Times New Roman" panose="02020603050405020304" pitchFamily="18" charset="0"/>
                <a:cs typeface="Times New Roman" panose="02020603050405020304" pitchFamily="18" charset="0"/>
              </a:rPr>
            </a:br>
            <a:r>
              <a:rPr lang="en-US" altLang="zh-CN" sz="1800" b="1" dirty="0" err="1">
                <a:latin typeface="Times New Roman" panose="02020603050405020304" pitchFamily="18" charset="0"/>
                <a:cs typeface="Times New Roman" panose="02020603050405020304" pitchFamily="18" charset="0"/>
              </a:rPr>
              <a:t>dict</a:t>
            </a:r>
            <a:r>
              <a:rPr lang="en-US" altLang="zh-CN" sz="1800" b="1" dirty="0">
                <a:latin typeface="Times New Roman" panose="02020603050405020304" pitchFamily="18" charset="0"/>
                <a:cs typeface="Times New Roman" panose="02020603050405020304" pitchFamily="18" charset="0"/>
              </a:rPr>
              <a:t> = </a:t>
            </a:r>
            <a:r>
              <a:rPr lang="en-US" altLang="zh-CN" sz="1800" b="1" dirty="0" err="1">
                <a:latin typeface="Times New Roman" panose="02020603050405020304" pitchFamily="18" charset="0"/>
                <a:cs typeface="Times New Roman" panose="02020603050405020304" pitchFamily="18" charset="0"/>
              </a:rPr>
              <a:t>df.to_dict</a:t>
            </a:r>
            <a:r>
              <a:rPr lang="en-US" altLang="zh-CN" sz="1800" b="1" dirty="0">
                <a:latin typeface="Times New Roman" panose="02020603050405020304" pitchFamily="18" charset="0"/>
                <a:cs typeface="Times New Roman" panose="02020603050405020304" pitchFamily="18" charset="0"/>
              </a:rPr>
              <a:t>(orient="</a:t>
            </a:r>
            <a:r>
              <a:rPr lang="en-US" altLang="zh-CN" sz="1800" b="1" dirty="0" err="1">
                <a:latin typeface="Times New Roman" panose="02020603050405020304" pitchFamily="18" charset="0"/>
                <a:cs typeface="Times New Roman" panose="02020603050405020304" pitchFamily="18" charset="0"/>
              </a:rPr>
              <a:t>dict</a:t>
            </a:r>
            <a:r>
              <a:rPr lang="en-US" altLang="zh-CN" sz="1800" b="1" dirty="0">
                <a:latin typeface="Times New Roman" panose="02020603050405020304" pitchFamily="18" charset="0"/>
                <a:cs typeface="Times New Roman" panose="02020603050405020304" pitchFamily="18" charset="0"/>
              </a:rPr>
              <a:t>") </a:t>
            </a:r>
            <a:endParaRPr lang="en-US" altLang="zh-CN" sz="1800" b="1" dirty="0" smtClean="0">
              <a:latin typeface="Times New Roman" panose="02020603050405020304" pitchFamily="18" charset="0"/>
              <a:cs typeface="Times New Roman" panose="02020603050405020304" pitchFamily="18" charset="0"/>
            </a:endParaRPr>
          </a:p>
          <a:p>
            <a:endParaRPr lang="en-US" altLang="zh-CN" b="1" dirty="0">
              <a:solidFill>
                <a:srgbClr val="000000"/>
              </a:solidFill>
              <a:latin typeface="Times New Roman" panose="02020603050405020304" pitchFamily="18" charset="0"/>
              <a:cs typeface="Times New Roman" panose="02020603050405020304" pitchFamily="18" charset="0"/>
            </a:endParaRPr>
          </a:p>
          <a:p>
            <a:r>
              <a:rPr lang="en-US" altLang="zh-CN" b="1" dirty="0">
                <a:solidFill>
                  <a:srgbClr val="000000"/>
                </a:solidFill>
                <a:latin typeface="Times New Roman" panose="02020603050405020304" pitchFamily="18" charset="0"/>
                <a:cs typeface="Times New Roman" panose="02020603050405020304" pitchFamily="18" charset="0"/>
              </a:rPr>
              <a:t>4. </a:t>
            </a:r>
            <a:r>
              <a:rPr lang="en-US" altLang="zh-CN" b="1" dirty="0" err="1">
                <a:solidFill>
                  <a:srgbClr val="000000"/>
                </a:solidFill>
                <a:latin typeface="Times New Roman" panose="02020603050405020304" pitchFamily="18" charset="0"/>
                <a:cs typeface="Times New Roman" panose="02020603050405020304" pitchFamily="18" charset="0"/>
              </a:rPr>
              <a:t>DataFrame</a:t>
            </a:r>
            <a:r>
              <a:rPr lang="zh-CN" altLang="en-US" b="1" dirty="0">
                <a:solidFill>
                  <a:srgbClr val="000000"/>
                </a:solidFill>
                <a:latin typeface="Times New Roman" panose="02020603050405020304" pitchFamily="18" charset="0"/>
                <a:cs typeface="Times New Roman" panose="02020603050405020304" pitchFamily="18" charset="0"/>
              </a:rPr>
              <a:t>用于</a:t>
            </a:r>
            <a:r>
              <a:rPr lang="zh-CN" altLang="en-US" b="1" dirty="0" smtClean="0">
                <a:solidFill>
                  <a:srgbClr val="000000"/>
                </a:solidFill>
                <a:latin typeface="Times New Roman" panose="02020603050405020304" pitchFamily="18" charset="0"/>
                <a:cs typeface="Times New Roman" panose="02020603050405020304" pitchFamily="18" charset="0"/>
              </a:rPr>
              <a:t>数据分析</a:t>
            </a:r>
            <a:endParaRPr lang="en-US" altLang="zh-CN" b="1" dirty="0" smtClean="0">
              <a:solidFill>
                <a:srgbClr val="000000"/>
              </a:solidFill>
              <a:latin typeface="Times New Roman" panose="02020603050405020304" pitchFamily="18" charset="0"/>
              <a:cs typeface="Times New Roman" panose="02020603050405020304" pitchFamily="18" charset="0"/>
            </a:endParaRPr>
          </a:p>
          <a:p>
            <a:r>
              <a:rPr lang="zh-CN" altLang="en-US" b="1" dirty="0" smtClean="0">
                <a:solidFill>
                  <a:srgbClr val="000000"/>
                </a:solidFill>
                <a:latin typeface="Times New Roman" panose="02020603050405020304" pitchFamily="18" charset="0"/>
                <a:cs typeface="Times New Roman" panose="02020603050405020304" pitchFamily="18" charset="0"/>
              </a:rPr>
              <a:t>例如，对某个字段的</a:t>
            </a:r>
            <a:r>
              <a:rPr lang="zh-CN" altLang="en-US" b="1" dirty="0">
                <a:solidFill>
                  <a:srgbClr val="000000"/>
                </a:solidFill>
                <a:latin typeface="Times New Roman" panose="02020603050405020304" pitchFamily="18" charset="0"/>
                <a:cs typeface="Times New Roman" panose="02020603050405020304" pitchFamily="18" charset="0"/>
              </a:rPr>
              <a:t>进行</a:t>
            </a:r>
            <a:r>
              <a:rPr lang="zh-CN" altLang="en-US" b="1" dirty="0" smtClean="0">
                <a:solidFill>
                  <a:srgbClr val="000000"/>
                </a:solidFill>
                <a:latin typeface="Times New Roman" panose="02020603050405020304" pitchFamily="18" charset="0"/>
                <a:cs typeface="Times New Roman" panose="02020603050405020304" pitchFamily="18" charset="0"/>
              </a:rPr>
              <a:t>累加求和</a:t>
            </a:r>
            <a:endParaRPr lang="en-US" altLang="zh-CN" b="1" dirty="0">
              <a:solidFill>
                <a:srgbClr val="000000"/>
              </a:solidFill>
              <a:latin typeface="Times New Roman" panose="02020603050405020304" pitchFamily="18" charset="0"/>
              <a:cs typeface="Times New Roman" panose="02020603050405020304" pitchFamily="18" charset="0"/>
            </a:endParaRPr>
          </a:p>
          <a:p>
            <a:endParaRPr lang="en-US" altLang="zh-CN" b="1" dirty="0" smtClean="0">
              <a:solidFill>
                <a:srgbClr val="000000"/>
              </a:solidFill>
              <a:latin typeface="Times New Roman" panose="02020603050405020304" pitchFamily="18" charset="0"/>
              <a:cs typeface="Times New Roman" panose="02020603050405020304" pitchFamily="18" charset="0"/>
            </a:endParaRPr>
          </a:p>
          <a:p>
            <a:endParaRPr lang="en-US" altLang="zh-CN" b="1" dirty="0">
              <a:solidFill>
                <a:srgbClr val="000000"/>
              </a:solidFill>
              <a:latin typeface="Times New Roman" panose="02020603050405020304" pitchFamily="18" charset="0"/>
              <a:cs typeface="Times New Roman" panose="02020603050405020304" pitchFamily="18" charset="0"/>
            </a:endParaRPr>
          </a:p>
          <a:p>
            <a:endParaRPr lang="en-US" altLang="zh-CN" b="1" dirty="0" smtClean="0">
              <a:solidFill>
                <a:srgbClr val="000000"/>
              </a:solidFill>
              <a:latin typeface="Times New Roman" panose="02020603050405020304" pitchFamily="18" charset="0"/>
              <a:cs typeface="Times New Roman" panose="02020603050405020304" pitchFamily="18" charset="0"/>
            </a:endParaRPr>
          </a:p>
          <a:p>
            <a:endParaRPr kumimoji="0" lang="en-US" altLang="zh-CN" sz="105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r>
              <a:rPr kumimoji="0" lang="en-US" altLang="zh-CN" sz="1050" b="0" i="0" u="none" strike="noStrike" cap="none" normalizeH="0" baseline="0" dirty="0">
                <a:ln>
                  <a:noFill/>
                </a:ln>
                <a:solidFill>
                  <a:srgbClr val="000000"/>
                </a:solidFill>
                <a:effectLst/>
                <a:latin typeface="Consolas" panose="020B0609020204030204" pitchFamily="49" charset="0"/>
              </a:rPr>
              <a:t/>
            </a:r>
            <a:br>
              <a:rPr kumimoji="0" lang="en-US" altLang="zh-CN" sz="1050" b="0" i="0" u="none" strike="noStrike" cap="none" normalizeH="0" baseline="0" dirty="0">
                <a:ln>
                  <a:noFill/>
                </a:ln>
                <a:solidFill>
                  <a:srgbClr val="000000"/>
                </a:solidFill>
                <a:effectLst/>
                <a:latin typeface="Consolas" panose="020B0609020204030204" pitchFamily="49" charset="0"/>
              </a:rPr>
            </a:br>
            <a:endParaRPr lang="zh-CN" altLang="en-US" dirty="0"/>
          </a:p>
        </p:txBody>
      </p:sp>
      <p:sp>
        <p:nvSpPr>
          <p:cNvPr id="6"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pic>
        <p:nvPicPr>
          <p:cNvPr id="7" name="图片 6"/>
          <p:cNvPicPr>
            <a:picLocks noChangeAspect="1"/>
          </p:cNvPicPr>
          <p:nvPr/>
        </p:nvPicPr>
        <p:blipFill>
          <a:blip r:embed="rId9"/>
          <a:stretch>
            <a:fillRect/>
          </a:stretch>
        </p:blipFill>
        <p:spPr>
          <a:xfrm>
            <a:off x="6818481" y="1473161"/>
            <a:ext cx="2236618" cy="3132213"/>
          </a:xfrm>
          <a:prstGeom prst="rect">
            <a:avLst/>
          </a:prstGeom>
        </p:spPr>
      </p:pic>
      <p:pic>
        <p:nvPicPr>
          <p:cNvPr id="8" name="图片 7"/>
          <p:cNvPicPr>
            <a:picLocks noChangeAspect="1"/>
          </p:cNvPicPr>
          <p:nvPr/>
        </p:nvPicPr>
        <p:blipFill>
          <a:blip r:embed="rId10"/>
          <a:stretch>
            <a:fillRect/>
          </a:stretch>
        </p:blipFill>
        <p:spPr>
          <a:xfrm>
            <a:off x="677364" y="4005743"/>
            <a:ext cx="5217616" cy="2731308"/>
          </a:xfrm>
          <a:prstGeom prst="rect">
            <a:avLst/>
          </a:prstGeom>
        </p:spPr>
      </p:pic>
      <p:pic>
        <p:nvPicPr>
          <p:cNvPr id="22" name="图片 2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249856" y="4703705"/>
            <a:ext cx="2750546" cy="2033346"/>
          </a:xfrm>
          <a:prstGeom prst="rect">
            <a:avLst/>
          </a:prstGeom>
          <a:noFill/>
          <a:ln>
            <a:noFill/>
          </a:ln>
        </p:spPr>
      </p:pic>
    </p:spTree>
    <p:extLst>
      <p:ext uri="{BB962C8B-B14F-4D97-AF65-F5344CB8AC3E}">
        <p14:creationId xmlns:p14="http://schemas.microsoft.com/office/powerpoint/2010/main" val="415948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8637" y="7161129"/>
            <a:ext cx="8358801" cy="1108953"/>
          </a:xfrm>
        </p:spPr>
        <p:txBody>
          <a:bodyPr>
            <a:noAutofit/>
          </a:bodyPr>
          <a:lstStyle/>
          <a:p>
            <a:pPr lvl="0" algn="l" defTabSz="914400" eaLnBrk="0" fontAlgn="base" hangingPunct="0">
              <a:spcAft>
                <a:spcPct val="0"/>
              </a:spcAft>
            </a:pPr>
            <a:r>
              <a:rPr kumimoji="0" lang="en-US" altLang="zh-CN" sz="1050" b="0" i="0" u="none" strike="noStrike" cap="none" normalizeH="0" baseline="0" dirty="0">
                <a:ln>
                  <a:noFill/>
                </a:ln>
                <a:solidFill>
                  <a:srgbClr val="000000"/>
                </a:solidFill>
                <a:effectLst/>
                <a:latin typeface="Consolas" panose="020B0609020204030204" pitchFamily="49" charset="0"/>
              </a:rPr>
              <a:t/>
            </a:r>
            <a:br>
              <a:rPr kumimoji="0" lang="en-US" altLang="zh-CN" sz="1050" b="0" i="0" u="none" strike="noStrike" cap="none" normalizeH="0" baseline="0" dirty="0">
                <a:ln>
                  <a:noFill/>
                </a:ln>
                <a:solidFill>
                  <a:srgbClr val="000000"/>
                </a:solidFill>
                <a:effectLst/>
                <a:latin typeface="Consolas" panose="020B0609020204030204" pitchFamily="49" charset="0"/>
              </a:rPr>
            </a:br>
            <a:r>
              <a:rPr kumimoji="0" lang="en-US" altLang="zh-CN" sz="1050" b="0" i="0" u="none" strike="noStrike" cap="none" normalizeH="0" baseline="0" dirty="0">
                <a:ln>
                  <a:noFill/>
                </a:ln>
                <a:solidFill>
                  <a:srgbClr val="000000"/>
                </a:solidFill>
                <a:effectLst/>
                <a:latin typeface="Consolas" panose="020B0609020204030204" pitchFamily="49" charset="0"/>
              </a:rPr>
              <a:t/>
            </a:r>
            <a:br>
              <a:rPr kumimoji="0" lang="en-US" altLang="zh-CN" sz="1050" b="0" i="0" u="none" strike="noStrike" cap="none" normalizeH="0" baseline="0" dirty="0">
                <a:ln>
                  <a:noFill/>
                </a:ln>
                <a:solidFill>
                  <a:srgbClr val="000000"/>
                </a:solidFill>
                <a:effectLst/>
                <a:latin typeface="Consolas" panose="020B0609020204030204" pitchFamily="49" charset="0"/>
              </a:rPr>
            </a:br>
            <a:r>
              <a:rPr kumimoji="0" lang="zh-CN" altLang="zh-CN" sz="8800" b="0" i="0" u="none" strike="noStrike" cap="none" normalizeH="0" baseline="0" dirty="0">
                <a:ln>
                  <a:noFill/>
                </a:ln>
                <a:solidFill>
                  <a:schemeClr val="tx1"/>
                </a:solidFill>
                <a:effectLst/>
                <a:latin typeface="Arial" panose="020B0604020202020204" pitchFamily="34" charset="0"/>
              </a:rPr>
              <a:t/>
            </a:r>
            <a:br>
              <a:rPr kumimoji="0" lang="zh-CN" altLang="zh-CN" sz="8800" b="0" i="0" u="none" strike="noStrike" cap="none" normalizeH="0" baseline="0" dirty="0">
                <a:ln>
                  <a:noFill/>
                </a:ln>
                <a:solidFill>
                  <a:schemeClr val="tx1"/>
                </a:solidFill>
                <a:effectLst/>
                <a:latin typeface="Arial" panose="020B0604020202020204" pitchFamily="34" charset="0"/>
              </a:rPr>
            </a:br>
            <a:r>
              <a:rPr kumimoji="0" lang="zh-CN" altLang="zh-CN" sz="4400" b="0" i="0" u="none" strike="noStrike" cap="none" normalizeH="0" baseline="0" dirty="0">
                <a:ln>
                  <a:noFill/>
                </a:ln>
                <a:solidFill>
                  <a:schemeClr val="tx1"/>
                </a:solidFill>
                <a:effectLst/>
                <a:latin typeface="Arial" panose="020B0604020202020204" pitchFamily="34" charset="0"/>
              </a:rPr>
              <a:t/>
            </a:r>
            <a:br>
              <a:rPr kumimoji="0" lang="zh-CN" altLang="zh-CN" sz="4400" b="0" i="0" u="none" strike="noStrike" cap="none" normalizeH="0" baseline="0" dirty="0">
                <a:ln>
                  <a:noFill/>
                </a:ln>
                <a:solidFill>
                  <a:schemeClr val="tx1"/>
                </a:solidFill>
                <a:effectLst/>
                <a:latin typeface="Arial" panose="020B0604020202020204" pitchFamily="34" charset="0"/>
              </a:rPr>
            </a:br>
            <a:r>
              <a:rPr lang="zh-CN" altLang="fi-FI" sz="1800" dirty="0">
                <a:solidFill>
                  <a:srgbClr val="000000"/>
                </a:solidFill>
                <a:latin typeface="Times New Roman" panose="02020603050405020304" pitchFamily="18" charset="0"/>
                <a:cs typeface="Times New Roman" panose="02020603050405020304" pitchFamily="18" charset="0"/>
              </a:rPr>
              <a:t/>
            </a:r>
            <a:br>
              <a:rPr lang="zh-CN" altLang="fi-FI" sz="1800" dirty="0">
                <a:solidFill>
                  <a:srgbClr val="000000"/>
                </a:solidFill>
                <a:latin typeface="Times New Roman" panose="02020603050405020304" pitchFamily="18" charset="0"/>
                <a:cs typeface="Times New Roman" panose="02020603050405020304" pitchFamily="18" charset="0"/>
              </a:rPr>
            </a:br>
            <a:r>
              <a:rPr kumimoji="0" lang="en-US" altLang="zh-CN" sz="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
            <a:br>
              <a:rPr kumimoji="0" lang="en-US" altLang="zh-CN" sz="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zh-CN" altLang="zh-CN" sz="4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
            <a:br>
              <a:rPr kumimoji="0" lang="zh-CN" altLang="zh-CN" sz="4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2400" b="1" dirty="0">
                <a:latin typeface="+mj-ea"/>
                <a:cs typeface="Times New Roman"/>
              </a:rPr>
              <a:t/>
            </a:r>
            <a:br>
              <a:rPr lang="en-US" altLang="zh-CN" sz="2400" b="1" dirty="0">
                <a:latin typeface="+mj-ea"/>
                <a:cs typeface="Times New Roman"/>
              </a:rPr>
            </a:br>
            <a:r>
              <a:rPr lang="en-US" altLang="zh-CN" sz="2400" b="1" dirty="0">
                <a:latin typeface="Times New Roman" panose="02020603050405020304" pitchFamily="18" charset="0"/>
                <a:cs typeface="Times New Roman" panose="02020603050405020304" pitchFamily="18" charset="0"/>
              </a:rPr>
              <a:t/>
            </a:r>
            <a:br>
              <a:rPr lang="en-US" altLang="zh-CN" sz="2400" b="1" dirty="0">
                <a:latin typeface="Times New Roman" panose="02020603050405020304" pitchFamily="18" charset="0"/>
                <a:cs typeface="Times New Roman" panose="02020603050405020304" pitchFamily="18" charset="0"/>
              </a:rPr>
            </a:br>
            <a:r>
              <a:rPr lang="en-US" altLang="zh-CN" sz="2400" b="1" dirty="0">
                <a:latin typeface="Times New Roman" panose="02020603050405020304" pitchFamily="18" charset="0"/>
                <a:cs typeface="Times New Roman" panose="02020603050405020304" pitchFamily="18" charset="0"/>
              </a:rPr>
              <a:t/>
            </a:r>
            <a:br>
              <a:rPr lang="en-US" altLang="zh-CN" sz="2400" b="1" dirty="0">
                <a:latin typeface="Times New Roman" panose="02020603050405020304" pitchFamily="18" charset="0"/>
                <a:cs typeface="Times New Roman" panose="02020603050405020304" pitchFamily="18" charset="0"/>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zh-CN" altLang="en-US" sz="1600" b="1" dirty="0">
                <a:latin typeface="+mj-ea"/>
                <a:cs typeface="Times New Roman"/>
              </a:rPr>
              <a:t/>
            </a:r>
            <a:br>
              <a:rPr lang="zh-CN" altLang="en-US" sz="1600" b="1" dirty="0">
                <a:latin typeface="+mj-ea"/>
                <a:cs typeface="Times New Roman"/>
              </a:rPr>
            </a:br>
            <a:endParaRPr lang="en-US" altLang="zh-CN" sz="1600" dirty="0">
              <a:latin typeface="+mj-ea"/>
              <a:cs typeface="Times New Roman"/>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2800" b="1" dirty="0">
                <a:solidFill>
                  <a:schemeClr val="bg1"/>
                </a:solidFill>
                <a:latin typeface="Times New Roman"/>
                <a:cs typeface="Times New Roman"/>
              </a:rPr>
              <a:t>Python</a:t>
            </a:r>
            <a:r>
              <a:rPr lang="zh-CN" altLang="en-US" sz="2800" b="1" dirty="0">
                <a:solidFill>
                  <a:schemeClr val="bg1"/>
                </a:solidFill>
                <a:latin typeface="Times New Roman"/>
                <a:cs typeface="Times New Roman"/>
              </a:rPr>
              <a:t>数据分析实践</a:t>
            </a:r>
            <a:endParaRPr lang="en-US" altLang="zh-CN" sz="2800" b="1" dirty="0">
              <a:solidFill>
                <a:schemeClr val="bg1"/>
              </a:solidFill>
              <a:latin typeface="Times New Roman"/>
              <a:cs typeface="Times New Roman"/>
            </a:endParaRPr>
          </a:p>
        </p:txBody>
      </p:sp>
      <p:sp>
        <p:nvSpPr>
          <p:cNvPr id="3" name="Rectangle 1">
            <a:extLst>
              <a:ext uri="{FF2B5EF4-FFF2-40B4-BE49-F238E27FC236}">
                <a16:creationId xmlns:a16="http://schemas.microsoft.com/office/drawing/2014/main" xmlns="" id="{140DEE0F-4C87-477D-A3AA-70D9433DA635}"/>
              </a:ext>
            </a:extLst>
          </p:cNvPr>
          <p:cNvSpPr>
            <a:spLocks noChangeArrowheads="1"/>
          </p:cNvSpPr>
          <p:nvPr/>
        </p:nvSpPr>
        <p:spPr bwMode="auto">
          <a:xfrm>
            <a:off x="0" y="0"/>
            <a:ext cx="793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Courier New" panose="02070309020205020404" pitchFamily="49" charset="0"/>
                <a:ea typeface="Helvetica Neue"/>
                <a:cs typeface="Courier New" panose="02070309020205020404" pitchFamily="49" charset="0"/>
              </a:rPr>
              <a:t/>
            </a:r>
            <a:br>
              <a:rPr kumimoji="0" lang="zh-CN" altLang="zh-CN" sz="1000" b="0" i="0" u="none" strike="noStrike" cap="none" normalizeH="0" baseline="0">
                <a:ln>
                  <a:noFill/>
                </a:ln>
                <a:solidFill>
                  <a:srgbClr val="000000"/>
                </a:solidFill>
                <a:effectLst/>
                <a:latin typeface="Courier New" panose="02070309020205020404" pitchFamily="49" charset="0"/>
                <a:ea typeface="Helvetica Neue"/>
                <a:cs typeface="Courier New" panose="02070309020205020404" pitchFamily="49" charset="0"/>
              </a:rPr>
            </a:br>
            <a:endParaRPr kumimoji="0" lang="zh-CN" altLang="zh-CN" sz="1000" b="0" i="0" u="none" strike="noStrike" cap="none" normalizeH="0" baseline="0">
              <a:ln>
                <a:noFill/>
              </a:ln>
              <a:solidFill>
                <a:srgbClr val="000000"/>
              </a:solidFill>
              <a:effectLst/>
              <a:latin typeface="Courier New" panose="02070309020205020404" pitchFamily="49" charset="0"/>
              <a:ea typeface="Helvetica Neue"/>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 name="Rectangle 9">
            <a:extLst>
              <a:ext uri="{FF2B5EF4-FFF2-40B4-BE49-F238E27FC236}">
                <a16:creationId xmlns:a16="http://schemas.microsoft.com/office/drawing/2014/main" xmlns="" id="{56781EF5-A34F-4182-946D-458FD6047A7A}"/>
              </a:ext>
            </a:extLst>
          </p:cNvPr>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6" name="文本框 5"/>
          <p:cNvSpPr txBox="1"/>
          <p:nvPr/>
        </p:nvSpPr>
        <p:spPr>
          <a:xfrm>
            <a:off x="379602" y="1563036"/>
            <a:ext cx="7952763" cy="5201424"/>
          </a:xfrm>
          <a:prstGeom prst="rect">
            <a:avLst/>
          </a:prstGeom>
          <a:noFill/>
        </p:spPr>
        <p:txBody>
          <a:bodyPr wrap="square" rtlCol="0">
            <a:spAutoFit/>
          </a:bodyPr>
          <a:lstStyle/>
          <a:p>
            <a:pPr marL="285750" indent="-285750">
              <a:buFont typeface="Wingdings" panose="05000000000000000000" pitchFamily="2" charset="2"/>
              <a:buChar char="n"/>
            </a:pPr>
            <a:r>
              <a:rPr lang="en-US" altLang="zh-CN" sz="2400" b="1" dirty="0">
                <a:latin typeface="Times New Roman" panose="02020603050405020304" pitchFamily="18" charset="0"/>
                <a:cs typeface="Times New Roman" panose="02020603050405020304" pitchFamily="18" charset="0"/>
              </a:rPr>
              <a:t>Python </a:t>
            </a:r>
            <a:r>
              <a:rPr lang="en-US" altLang="zh-CN" sz="2400" b="1" dirty="0" err="1">
                <a:latin typeface="Times New Roman" panose="02020603050405020304" pitchFamily="18" charset="0"/>
                <a:cs typeface="Times New Roman" panose="02020603050405020304" pitchFamily="18" charset="0"/>
              </a:rPr>
              <a:t>Scrapy</a:t>
            </a:r>
            <a:r>
              <a:rPr lang="zh-CN" altLang="en-US" sz="2400" b="1" dirty="0">
                <a:latin typeface="Times New Roman" panose="02020603050405020304" pitchFamily="18" charset="0"/>
                <a:cs typeface="Times New Roman" panose="02020603050405020304" pitchFamily="18" charset="0"/>
              </a:rPr>
              <a:t>爬虫</a:t>
            </a:r>
            <a:endParaRPr lang="en-US" altLang="zh-CN" sz="2400" b="1" dirty="0">
              <a:latin typeface="Times New Roman" panose="02020603050405020304" pitchFamily="18" charset="0"/>
              <a:cs typeface="Times New Roman" panose="02020603050405020304" pitchFamily="18" charset="0"/>
            </a:endParaRPr>
          </a:p>
          <a:p>
            <a:r>
              <a:rPr lang="zh-CN" altLang="en-US" sz="2000" b="1" dirty="0">
                <a:latin typeface="Times New Roman" panose="02020603050405020304" pitchFamily="18" charset="0"/>
                <a:cs typeface="Times New Roman" panose="02020603050405020304" pitchFamily="18" charset="0"/>
              </a:rPr>
              <a:t>所需环境：</a:t>
            </a:r>
            <a:r>
              <a:rPr lang="en-US" altLang="zh-CN" b="1" dirty="0">
                <a:latin typeface="Times New Roman" panose="02020603050405020304" pitchFamily="18" charset="0"/>
                <a:cs typeface="Times New Roman" panose="02020603050405020304" pitchFamily="18" charset="0"/>
              </a:rPr>
              <a:t/>
            </a:r>
            <a:br>
              <a:rPr lang="en-US" altLang="zh-CN" b="1" dirty="0">
                <a:latin typeface="Times New Roman" panose="02020603050405020304" pitchFamily="18" charset="0"/>
                <a:cs typeface="Times New Roman" panose="02020603050405020304" pitchFamily="18" charset="0"/>
              </a:rPr>
            </a:br>
            <a:r>
              <a:rPr lang="en-US" altLang="zh-CN" sz="2000" b="1" dirty="0">
                <a:latin typeface="Times New Roman" panose="02020603050405020304" pitchFamily="18" charset="0"/>
                <a:cs typeface="Times New Roman" panose="02020603050405020304" pitchFamily="18" charset="0"/>
              </a:rPr>
              <a:t>python</a:t>
            </a:r>
            <a:br>
              <a:rPr lang="en-US" altLang="zh-CN" sz="2000" b="1" dirty="0">
                <a:latin typeface="Times New Roman" panose="02020603050405020304" pitchFamily="18" charset="0"/>
                <a:cs typeface="Times New Roman" panose="02020603050405020304" pitchFamily="18" charset="0"/>
              </a:rPr>
            </a:br>
            <a:r>
              <a:rPr lang="en-US" altLang="zh-CN" sz="2000" b="1" dirty="0" err="1">
                <a:latin typeface="Times New Roman" panose="02020603050405020304" pitchFamily="18" charset="0"/>
                <a:cs typeface="Times New Roman" panose="02020603050405020304" pitchFamily="18" charset="0"/>
              </a:rPr>
              <a:t>scrapy</a:t>
            </a:r>
            <a:r>
              <a:rPr lang="en-US" altLang="zh-CN" sz="2000" b="1" dirty="0">
                <a:latin typeface="Times New Roman" panose="02020603050405020304" pitchFamily="18" charset="0"/>
                <a:cs typeface="Times New Roman" panose="02020603050405020304" pitchFamily="18" charset="0"/>
              </a:rPr>
              <a:t/>
            </a:r>
            <a:br>
              <a:rPr lang="en-US" altLang="zh-CN" sz="2000" b="1" dirty="0">
                <a:latin typeface="Times New Roman" panose="02020603050405020304" pitchFamily="18" charset="0"/>
                <a:cs typeface="Times New Roman" panose="02020603050405020304" pitchFamily="18" charset="0"/>
              </a:rPr>
            </a:br>
            <a:r>
              <a:rPr lang="en-US" altLang="zh-CN" sz="2000" b="1" dirty="0" err="1">
                <a:latin typeface="Times New Roman" panose="02020603050405020304" pitchFamily="18" charset="0"/>
                <a:cs typeface="Times New Roman" panose="02020603050405020304" pitchFamily="18" charset="0"/>
              </a:rPr>
              <a:t>xpath</a:t>
            </a:r>
            <a:r>
              <a:rPr lang="en-US" altLang="zh-CN" sz="2000" b="1" dirty="0">
                <a:latin typeface="Times New Roman" panose="02020603050405020304" pitchFamily="18" charset="0"/>
                <a:cs typeface="Times New Roman" panose="02020603050405020304" pitchFamily="18" charset="0"/>
              </a:rPr>
              <a:t> or </a:t>
            </a:r>
            <a:r>
              <a:rPr lang="en-US" altLang="zh-CN" sz="2000" b="1" dirty="0" err="1">
                <a:latin typeface="Times New Roman" panose="02020603050405020304" pitchFamily="18" charset="0"/>
                <a:cs typeface="Times New Roman" panose="02020603050405020304" pitchFamily="18" charset="0"/>
              </a:rPr>
              <a:t>BeautifulSoup</a:t>
            </a:r>
            <a:r>
              <a:rPr lang="en-US" altLang="zh-CN" sz="2000" b="1" dirty="0">
                <a:latin typeface="Times New Roman" panose="02020603050405020304" pitchFamily="18" charset="0"/>
                <a:cs typeface="Times New Roman" panose="02020603050405020304" pitchFamily="18" charset="0"/>
              </a:rPr>
              <a:t/>
            </a:r>
            <a:br>
              <a:rPr lang="en-US" altLang="zh-CN" sz="2000" b="1" dirty="0">
                <a:latin typeface="Times New Roman" panose="02020603050405020304" pitchFamily="18" charset="0"/>
                <a:cs typeface="Times New Roman" panose="02020603050405020304" pitchFamily="18" charset="0"/>
              </a:rPr>
            </a:br>
            <a:r>
              <a:rPr lang="en-US" altLang="zh-CN" sz="2000" b="1" dirty="0" err="1">
                <a:latin typeface="Times New Roman" panose="02020603050405020304" pitchFamily="18" charset="0"/>
                <a:cs typeface="Times New Roman" panose="02020603050405020304" pitchFamily="18" charset="0"/>
              </a:rPr>
              <a:t>urllib.request</a:t>
            </a:r>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n"/>
            </a:pPr>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
            </a:r>
            <a:br>
              <a:rPr lang="en-US" altLang="zh-CN" b="1" dirty="0">
                <a:latin typeface="Times New Roman" panose="02020603050405020304" pitchFamily="18" charset="0"/>
                <a:cs typeface="Times New Roman" panose="02020603050405020304" pitchFamily="18" charset="0"/>
              </a:rPr>
            </a:br>
            <a:r>
              <a:rPr lang="zh-CN" altLang="en-US" sz="2000" b="1" dirty="0">
                <a:latin typeface="Times New Roman" panose="02020603050405020304" pitchFamily="18" charset="0"/>
                <a:cs typeface="Times New Roman" panose="02020603050405020304" pitchFamily="18" charset="0"/>
              </a:rPr>
              <a:t>爬虫步骤：</a:t>
            </a:r>
            <a:r>
              <a:rPr lang="en-US" altLang="zh-CN" b="1" dirty="0">
                <a:latin typeface="Times New Roman" panose="02020603050405020304" pitchFamily="18" charset="0"/>
                <a:cs typeface="Times New Roman" panose="02020603050405020304" pitchFamily="18" charset="0"/>
              </a:rPr>
              <a:t/>
            </a:r>
            <a:br>
              <a:rPr lang="en-US" altLang="zh-CN" b="1" dirty="0">
                <a:latin typeface="Times New Roman" panose="02020603050405020304" pitchFamily="18" charset="0"/>
                <a:cs typeface="Times New Roman" panose="02020603050405020304" pitchFamily="18" charset="0"/>
              </a:rPr>
            </a:br>
            <a:r>
              <a:rPr lang="en-US" altLang="zh-CN" sz="2000" b="1" dirty="0">
                <a:latin typeface="Times New Roman" panose="02020603050405020304" pitchFamily="18" charset="0"/>
                <a:cs typeface="Times New Roman" panose="02020603050405020304" pitchFamily="18" charset="0"/>
              </a:rPr>
              <a:t>1. </a:t>
            </a:r>
            <a:r>
              <a:rPr lang="zh-CN" altLang="en-US" sz="2000" b="1" dirty="0">
                <a:latin typeface="Times New Roman" panose="02020603050405020304" pitchFamily="18" charset="0"/>
                <a:cs typeface="Times New Roman" panose="02020603050405020304" pitchFamily="18" charset="0"/>
              </a:rPr>
              <a:t>确定数据所在的地址（分析</a:t>
            </a:r>
            <a:r>
              <a:rPr lang="en-US" altLang="zh-CN" sz="2000" b="1" dirty="0">
                <a:latin typeface="Times New Roman" panose="02020603050405020304" pitchFamily="18" charset="0"/>
                <a:cs typeface="Times New Roman" panose="02020603050405020304" pitchFamily="18" charset="0"/>
              </a:rPr>
              <a:t>&lt;</a:t>
            </a:r>
            <a:r>
              <a:rPr lang="zh-CN" altLang="en-US" sz="2000" b="1" dirty="0">
                <a:latin typeface="Times New Roman" panose="02020603050405020304" pitchFamily="18" charset="0"/>
                <a:cs typeface="Times New Roman" panose="02020603050405020304" pitchFamily="18" charset="0"/>
              </a:rPr>
              <a:t>网页性质</a:t>
            </a:r>
            <a:r>
              <a:rPr lang="en-US" altLang="zh-CN" sz="2000" b="1" dirty="0">
                <a:latin typeface="Times New Roman" panose="02020603050405020304" pitchFamily="18" charset="0"/>
                <a:cs typeface="Times New Roman" panose="02020603050405020304" pitchFamily="18" charset="0"/>
              </a:rPr>
              <a:t>&gt;</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
            </a:r>
            <a:br>
              <a:rPr lang="en-US" altLang="zh-CN" sz="2000" b="1" dirty="0">
                <a:latin typeface="Times New Roman" panose="02020603050405020304" pitchFamily="18" charset="0"/>
                <a:cs typeface="Times New Roman" panose="02020603050405020304" pitchFamily="18" charset="0"/>
              </a:rPr>
            </a:br>
            <a:r>
              <a:rPr lang="en-US" altLang="zh-CN" sz="2000" b="1" dirty="0">
                <a:latin typeface="Times New Roman" panose="02020603050405020304" pitchFamily="18" charset="0"/>
                <a:cs typeface="Times New Roman" panose="02020603050405020304" pitchFamily="18" charset="0"/>
              </a:rPr>
              <a:t>2.</a:t>
            </a:r>
            <a:r>
              <a:rPr lang="zh-CN" altLang="en-US" sz="2000" b="1" dirty="0">
                <a:latin typeface="Times New Roman" panose="02020603050405020304" pitchFamily="18" charset="0"/>
                <a:cs typeface="Times New Roman" panose="02020603050405020304" pitchFamily="18" charset="0"/>
              </a:rPr>
              <a:t>代码请求地址数据</a:t>
            </a:r>
            <a:r>
              <a:rPr lang="en-US" altLang="zh-CN" sz="2000" b="1" dirty="0">
                <a:latin typeface="Times New Roman" panose="02020603050405020304" pitchFamily="18" charset="0"/>
                <a:cs typeface="Times New Roman" panose="02020603050405020304" pitchFamily="18" charset="0"/>
              </a:rPr>
              <a:t/>
            </a:r>
            <a:br>
              <a:rPr lang="en-US" altLang="zh-CN" sz="2000" b="1" dirty="0">
                <a:latin typeface="Times New Roman" panose="02020603050405020304" pitchFamily="18" charset="0"/>
                <a:cs typeface="Times New Roman" panose="02020603050405020304" pitchFamily="18" charset="0"/>
              </a:rPr>
            </a:br>
            <a:r>
              <a:rPr lang="en-US" altLang="zh-CN" sz="2000" b="1" dirty="0">
                <a:latin typeface="Times New Roman" panose="02020603050405020304" pitchFamily="18" charset="0"/>
                <a:cs typeface="Times New Roman" panose="02020603050405020304" pitchFamily="18" charset="0"/>
              </a:rPr>
              <a:t>3.</a:t>
            </a:r>
            <a:r>
              <a:rPr lang="zh-CN" altLang="en-US" sz="2000" b="1" dirty="0">
                <a:latin typeface="Times New Roman" panose="02020603050405020304" pitchFamily="18" charset="0"/>
                <a:cs typeface="Times New Roman" panose="02020603050405020304" pitchFamily="18" charset="0"/>
              </a:rPr>
              <a:t>解析数据（</a:t>
            </a:r>
            <a:r>
              <a:rPr lang="en-US" altLang="zh-CN" sz="2000" b="1" dirty="0" err="1">
                <a:latin typeface="Times New Roman" panose="02020603050405020304" pitchFamily="18" charset="0"/>
                <a:cs typeface="Times New Roman" panose="02020603050405020304" pitchFamily="18" charset="0"/>
              </a:rPr>
              <a:t>xpath</a:t>
            </a:r>
            <a:r>
              <a:rPr lang="zh-CN" altLang="en-US" sz="2000" b="1" dirty="0">
                <a:latin typeface="Times New Roman" panose="02020603050405020304" pitchFamily="18" charset="0"/>
                <a:cs typeface="Times New Roman" panose="02020603050405020304" pitchFamily="18" charset="0"/>
              </a:rPr>
              <a:t>、</a:t>
            </a:r>
            <a:r>
              <a:rPr lang="en-US" altLang="zh-CN" sz="2000" b="1" dirty="0" err="1">
                <a:latin typeface="Times New Roman" panose="02020603050405020304" pitchFamily="18" charset="0"/>
                <a:cs typeface="Times New Roman" panose="02020603050405020304" pitchFamily="18" charset="0"/>
              </a:rPr>
              <a:t>BeautifulSoup</a:t>
            </a:r>
            <a:r>
              <a:rPr lang="zh-CN" altLang="en-US" sz="2000" b="1" dirty="0">
                <a:latin typeface="Times New Roman" panose="02020603050405020304" pitchFamily="18" charset="0"/>
                <a:cs typeface="Times New Roman" panose="02020603050405020304" pitchFamily="18" charset="0"/>
              </a:rPr>
              <a:t>等）</a:t>
            </a:r>
            <a:r>
              <a:rPr lang="en-US" altLang="zh-CN" sz="2000" b="1" dirty="0">
                <a:latin typeface="Times New Roman" panose="02020603050405020304" pitchFamily="18" charset="0"/>
                <a:cs typeface="Times New Roman" panose="02020603050405020304" pitchFamily="18" charset="0"/>
              </a:rPr>
              <a:t/>
            </a:r>
            <a:br>
              <a:rPr lang="en-US" altLang="zh-CN" sz="2000" b="1" dirty="0">
                <a:latin typeface="Times New Roman" panose="02020603050405020304" pitchFamily="18" charset="0"/>
                <a:cs typeface="Times New Roman" panose="02020603050405020304" pitchFamily="18" charset="0"/>
              </a:rPr>
            </a:br>
            <a:r>
              <a:rPr lang="en-US" altLang="zh-CN" sz="2000" b="1" dirty="0">
                <a:latin typeface="Times New Roman" panose="02020603050405020304" pitchFamily="18" charset="0"/>
                <a:cs typeface="Times New Roman" panose="02020603050405020304" pitchFamily="18" charset="0"/>
              </a:rPr>
              <a:t>4.</a:t>
            </a:r>
            <a:r>
              <a:rPr lang="zh-CN" altLang="en-US" sz="2000" b="1" dirty="0">
                <a:latin typeface="Times New Roman" panose="02020603050405020304" pitchFamily="18" charset="0"/>
                <a:cs typeface="Times New Roman" panose="02020603050405020304" pitchFamily="18" charset="0"/>
              </a:rPr>
              <a:t>数据保存</a:t>
            </a:r>
            <a:r>
              <a:rPr lang="en-US" altLang="zh-CN" sz="2000" b="1" dirty="0">
                <a:latin typeface="Times New Roman" panose="02020603050405020304" pitchFamily="18" charset="0"/>
                <a:cs typeface="Times New Roman" panose="02020603050405020304" pitchFamily="18" charset="0"/>
              </a:rPr>
              <a:t>(csv</a:t>
            </a:r>
            <a:r>
              <a:rPr lang="zh-CN" altLang="en-US" sz="2000" b="1" dirty="0">
                <a:latin typeface="Times New Roman" panose="02020603050405020304" pitchFamily="18" charset="0"/>
                <a:cs typeface="Times New Roman" panose="02020603050405020304" pitchFamily="18" charset="0"/>
              </a:rPr>
              <a:t>、</a:t>
            </a:r>
            <a:r>
              <a:rPr lang="en-US" altLang="zh-CN" sz="2000" b="1" dirty="0" err="1">
                <a:latin typeface="Times New Roman" panose="02020603050405020304" pitchFamily="18" charset="0"/>
                <a:cs typeface="Times New Roman" panose="02020603050405020304" pitchFamily="18" charset="0"/>
              </a:rPr>
              <a:t>xlsx</a:t>
            </a:r>
            <a:r>
              <a:rPr lang="zh-CN" altLang="en-US" sz="2000" b="1" dirty="0">
                <a:latin typeface="Times New Roman" panose="02020603050405020304" pitchFamily="18" charset="0"/>
                <a:cs typeface="Times New Roman" panose="02020603050405020304" pitchFamily="18" charset="0"/>
              </a:rPr>
              <a:t>、</a:t>
            </a:r>
            <a:r>
              <a:rPr lang="en-US" altLang="zh-CN" sz="2000" b="1" dirty="0" err="1">
                <a:latin typeface="Times New Roman" panose="02020603050405020304" pitchFamily="18" charset="0"/>
                <a:cs typeface="Times New Roman" panose="02020603050405020304" pitchFamily="18" charset="0"/>
              </a:rPr>
              <a:t>sql</a:t>
            </a:r>
            <a:r>
              <a:rPr lang="en-US" altLang="zh-CN" sz="2000" b="1" dirty="0">
                <a:latin typeface="Times New Roman" panose="02020603050405020304" pitchFamily="18" charset="0"/>
                <a:cs typeface="Times New Roman" panose="02020603050405020304" pitchFamily="18" charset="0"/>
              </a:rPr>
              <a:t> server</a:t>
            </a:r>
            <a:r>
              <a:rPr lang="zh-CN" altLang="en-US" sz="2000" b="1" dirty="0">
                <a:latin typeface="Times New Roman" panose="02020603050405020304" pitchFamily="18" charset="0"/>
                <a:cs typeface="Times New Roman" panose="02020603050405020304" pitchFamily="18" charset="0"/>
              </a:rPr>
              <a:t>和</a:t>
            </a:r>
            <a:r>
              <a:rPr lang="en-US" altLang="zh-CN" sz="2000" b="1" dirty="0" err="1">
                <a:latin typeface="Times New Roman" panose="02020603050405020304" pitchFamily="18" charset="0"/>
                <a:cs typeface="Times New Roman" panose="02020603050405020304" pitchFamily="18" charset="0"/>
              </a:rPr>
              <a:t>mongodb</a:t>
            </a:r>
            <a:r>
              <a:rPr lang="zh-CN" altLang="en-US" sz="2000" b="1" dirty="0">
                <a:latin typeface="Times New Roman" panose="02020603050405020304" pitchFamily="18" charset="0"/>
                <a:cs typeface="Times New Roman" panose="02020603050405020304" pitchFamily="18" charset="0"/>
              </a:rPr>
              <a:t>等数据库</a:t>
            </a:r>
            <a:r>
              <a:rPr lang="en-US" altLang="zh-CN" sz="2000"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
            </a:r>
            <a:br>
              <a:rPr lang="en-US" altLang="zh-CN" b="1" dirty="0">
                <a:latin typeface="Times New Roman" panose="02020603050405020304" pitchFamily="18" charset="0"/>
                <a:cs typeface="Times New Roman" panose="02020603050405020304" pitchFamily="18" charset="0"/>
              </a:rPr>
            </a:br>
            <a:r>
              <a:rPr lang="en-US" altLang="zh-CN" b="1" dirty="0">
                <a:latin typeface="Times New Roman" panose="02020603050405020304" pitchFamily="18" charset="0"/>
                <a:cs typeface="Times New Roman" panose="02020603050405020304" pitchFamily="18" charset="0"/>
              </a:rPr>
              <a:t/>
            </a:r>
            <a:br>
              <a:rPr lang="en-US" altLang="zh-CN" b="1" dirty="0">
                <a:latin typeface="Times New Roman" panose="02020603050405020304" pitchFamily="18" charset="0"/>
                <a:cs typeface="Times New Roman" panose="02020603050405020304" pitchFamily="18" charset="0"/>
              </a:rPr>
            </a:br>
            <a:endParaRPr lang="zh-CN" altLang="en-US" dirty="0"/>
          </a:p>
        </p:txBody>
      </p:sp>
      <p:pic>
        <p:nvPicPr>
          <p:cNvPr id="7" name="图片 6"/>
          <p:cNvPicPr>
            <a:picLocks noChangeAspect="1"/>
          </p:cNvPicPr>
          <p:nvPr/>
        </p:nvPicPr>
        <p:blipFill>
          <a:blip r:embed="rId9"/>
          <a:stretch>
            <a:fillRect/>
          </a:stretch>
        </p:blipFill>
        <p:spPr>
          <a:xfrm>
            <a:off x="4355983" y="1439605"/>
            <a:ext cx="4235567" cy="3165418"/>
          </a:xfrm>
          <a:prstGeom prst="rect">
            <a:avLst/>
          </a:prstGeom>
        </p:spPr>
      </p:pic>
    </p:spTree>
    <p:extLst>
      <p:ext uri="{BB962C8B-B14F-4D97-AF65-F5344CB8AC3E}">
        <p14:creationId xmlns:p14="http://schemas.microsoft.com/office/powerpoint/2010/main" val="402081499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8637" y="7161129"/>
            <a:ext cx="8358801" cy="1108953"/>
          </a:xfrm>
        </p:spPr>
        <p:txBody>
          <a:bodyPr>
            <a:noAutofit/>
          </a:bodyPr>
          <a:lstStyle/>
          <a:p>
            <a:pPr lvl="0" algn="l" defTabSz="914400" eaLnBrk="0" fontAlgn="base" hangingPunct="0">
              <a:spcAft>
                <a:spcPct val="0"/>
              </a:spcAft>
            </a:pPr>
            <a:r>
              <a:rPr kumimoji="0" lang="en-US" altLang="zh-CN" sz="1050" b="0" i="0" u="none" strike="noStrike" cap="none" normalizeH="0" baseline="0" dirty="0">
                <a:ln>
                  <a:noFill/>
                </a:ln>
                <a:solidFill>
                  <a:srgbClr val="000000"/>
                </a:solidFill>
                <a:effectLst/>
                <a:latin typeface="Consolas" panose="020B0609020204030204" pitchFamily="49" charset="0"/>
              </a:rPr>
              <a:t/>
            </a:r>
            <a:br>
              <a:rPr kumimoji="0" lang="en-US" altLang="zh-CN" sz="1050" b="0" i="0" u="none" strike="noStrike" cap="none" normalizeH="0" baseline="0" dirty="0">
                <a:ln>
                  <a:noFill/>
                </a:ln>
                <a:solidFill>
                  <a:srgbClr val="000000"/>
                </a:solidFill>
                <a:effectLst/>
                <a:latin typeface="Consolas" panose="020B0609020204030204" pitchFamily="49" charset="0"/>
              </a:rPr>
            </a:br>
            <a:r>
              <a:rPr kumimoji="0" lang="en-US" altLang="zh-CN" sz="1050" b="0" i="0" u="none" strike="noStrike" cap="none" normalizeH="0" baseline="0" dirty="0">
                <a:ln>
                  <a:noFill/>
                </a:ln>
                <a:solidFill>
                  <a:srgbClr val="000000"/>
                </a:solidFill>
                <a:effectLst/>
                <a:latin typeface="Consolas" panose="020B0609020204030204" pitchFamily="49" charset="0"/>
              </a:rPr>
              <a:t/>
            </a:r>
            <a:br>
              <a:rPr kumimoji="0" lang="en-US" altLang="zh-CN" sz="1050" b="0" i="0" u="none" strike="noStrike" cap="none" normalizeH="0" baseline="0" dirty="0">
                <a:ln>
                  <a:noFill/>
                </a:ln>
                <a:solidFill>
                  <a:srgbClr val="000000"/>
                </a:solidFill>
                <a:effectLst/>
                <a:latin typeface="Consolas" panose="020B0609020204030204" pitchFamily="49" charset="0"/>
              </a:rPr>
            </a:br>
            <a:r>
              <a:rPr kumimoji="0" lang="zh-CN" altLang="zh-CN" sz="8800" b="0" i="0" u="none" strike="noStrike" cap="none" normalizeH="0" baseline="0" dirty="0">
                <a:ln>
                  <a:noFill/>
                </a:ln>
                <a:solidFill>
                  <a:schemeClr val="tx1"/>
                </a:solidFill>
                <a:effectLst/>
                <a:latin typeface="Arial" panose="020B0604020202020204" pitchFamily="34" charset="0"/>
              </a:rPr>
              <a:t/>
            </a:r>
            <a:br>
              <a:rPr kumimoji="0" lang="zh-CN" altLang="zh-CN" sz="8800" b="0" i="0" u="none" strike="noStrike" cap="none" normalizeH="0" baseline="0" dirty="0">
                <a:ln>
                  <a:noFill/>
                </a:ln>
                <a:solidFill>
                  <a:schemeClr val="tx1"/>
                </a:solidFill>
                <a:effectLst/>
                <a:latin typeface="Arial" panose="020B0604020202020204" pitchFamily="34" charset="0"/>
              </a:rPr>
            </a:br>
            <a:r>
              <a:rPr kumimoji="0" lang="zh-CN" altLang="zh-CN" sz="4400" b="0" i="0" u="none" strike="noStrike" cap="none" normalizeH="0" baseline="0" dirty="0">
                <a:ln>
                  <a:noFill/>
                </a:ln>
                <a:solidFill>
                  <a:schemeClr val="tx1"/>
                </a:solidFill>
                <a:effectLst/>
                <a:latin typeface="Arial" panose="020B0604020202020204" pitchFamily="34" charset="0"/>
              </a:rPr>
              <a:t/>
            </a:r>
            <a:br>
              <a:rPr kumimoji="0" lang="zh-CN" altLang="zh-CN" sz="4400" b="0" i="0" u="none" strike="noStrike" cap="none" normalizeH="0" baseline="0" dirty="0">
                <a:ln>
                  <a:noFill/>
                </a:ln>
                <a:solidFill>
                  <a:schemeClr val="tx1"/>
                </a:solidFill>
                <a:effectLst/>
                <a:latin typeface="Arial" panose="020B0604020202020204" pitchFamily="34" charset="0"/>
              </a:rPr>
            </a:br>
            <a:r>
              <a:rPr lang="zh-CN" altLang="fi-FI" sz="1800" dirty="0">
                <a:solidFill>
                  <a:srgbClr val="000000"/>
                </a:solidFill>
                <a:latin typeface="Times New Roman" panose="02020603050405020304" pitchFamily="18" charset="0"/>
                <a:cs typeface="Times New Roman" panose="02020603050405020304" pitchFamily="18" charset="0"/>
              </a:rPr>
              <a:t/>
            </a:r>
            <a:br>
              <a:rPr lang="zh-CN" altLang="fi-FI" sz="1800" dirty="0">
                <a:solidFill>
                  <a:srgbClr val="000000"/>
                </a:solidFill>
                <a:latin typeface="Times New Roman" panose="02020603050405020304" pitchFamily="18" charset="0"/>
                <a:cs typeface="Times New Roman" panose="02020603050405020304" pitchFamily="18" charset="0"/>
              </a:rPr>
            </a:br>
            <a:r>
              <a:rPr kumimoji="0" lang="en-US" altLang="zh-CN" sz="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
            <a:br>
              <a:rPr kumimoji="0" lang="en-US" altLang="zh-CN" sz="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zh-CN" altLang="zh-CN" sz="4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
            <a:br>
              <a:rPr kumimoji="0" lang="zh-CN" altLang="zh-CN" sz="4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2400" b="1" dirty="0">
                <a:latin typeface="+mj-ea"/>
                <a:cs typeface="Times New Roman"/>
              </a:rPr>
              <a:t/>
            </a:r>
            <a:br>
              <a:rPr lang="en-US" altLang="zh-CN" sz="2400" b="1" dirty="0">
                <a:latin typeface="+mj-ea"/>
                <a:cs typeface="Times New Roman"/>
              </a:rPr>
            </a:br>
            <a:r>
              <a:rPr lang="en-US" altLang="zh-CN" sz="2400" b="1" dirty="0">
                <a:latin typeface="Times New Roman" panose="02020603050405020304" pitchFamily="18" charset="0"/>
                <a:cs typeface="Times New Roman" panose="02020603050405020304" pitchFamily="18" charset="0"/>
              </a:rPr>
              <a:t/>
            </a:r>
            <a:br>
              <a:rPr lang="en-US" altLang="zh-CN" sz="2400" b="1" dirty="0">
                <a:latin typeface="Times New Roman" panose="02020603050405020304" pitchFamily="18" charset="0"/>
                <a:cs typeface="Times New Roman" panose="02020603050405020304" pitchFamily="18" charset="0"/>
              </a:rPr>
            </a:br>
            <a:r>
              <a:rPr lang="en-US" altLang="zh-CN" sz="2400" b="1" dirty="0">
                <a:latin typeface="Times New Roman" panose="02020603050405020304" pitchFamily="18" charset="0"/>
                <a:cs typeface="Times New Roman" panose="02020603050405020304" pitchFamily="18" charset="0"/>
              </a:rPr>
              <a:t/>
            </a:r>
            <a:br>
              <a:rPr lang="en-US" altLang="zh-CN" sz="2400" b="1" dirty="0">
                <a:latin typeface="Times New Roman" panose="02020603050405020304" pitchFamily="18" charset="0"/>
                <a:cs typeface="Times New Roman" panose="02020603050405020304" pitchFamily="18" charset="0"/>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zh-CN" altLang="en-US" sz="1600" b="1" dirty="0">
                <a:latin typeface="+mj-ea"/>
                <a:cs typeface="Times New Roman"/>
              </a:rPr>
              <a:t/>
            </a:r>
            <a:br>
              <a:rPr lang="zh-CN" altLang="en-US" sz="1600" b="1" dirty="0">
                <a:latin typeface="+mj-ea"/>
                <a:cs typeface="Times New Roman"/>
              </a:rPr>
            </a:br>
            <a:endParaRPr lang="en-US" altLang="zh-CN" sz="1600" dirty="0">
              <a:latin typeface="+mj-ea"/>
              <a:cs typeface="Times New Roman"/>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2800" b="1" dirty="0">
                <a:solidFill>
                  <a:schemeClr val="bg1"/>
                </a:solidFill>
                <a:latin typeface="Times New Roman"/>
                <a:cs typeface="Times New Roman"/>
              </a:rPr>
              <a:t>Python</a:t>
            </a:r>
            <a:r>
              <a:rPr lang="zh-CN" altLang="en-US" sz="2800" b="1" dirty="0">
                <a:solidFill>
                  <a:schemeClr val="bg1"/>
                </a:solidFill>
                <a:latin typeface="Times New Roman"/>
                <a:cs typeface="Times New Roman"/>
              </a:rPr>
              <a:t>数据分析实践</a:t>
            </a:r>
            <a:endParaRPr lang="en-US" altLang="zh-CN" sz="2800" b="1" dirty="0">
              <a:solidFill>
                <a:schemeClr val="bg1"/>
              </a:solidFill>
              <a:latin typeface="Times New Roman"/>
              <a:cs typeface="Times New Roman"/>
            </a:endParaRPr>
          </a:p>
        </p:txBody>
      </p:sp>
      <p:sp>
        <p:nvSpPr>
          <p:cNvPr id="3" name="Rectangle 1">
            <a:extLst>
              <a:ext uri="{FF2B5EF4-FFF2-40B4-BE49-F238E27FC236}">
                <a16:creationId xmlns:a16="http://schemas.microsoft.com/office/drawing/2014/main" xmlns="" id="{140DEE0F-4C87-477D-A3AA-70D9433DA635}"/>
              </a:ext>
            </a:extLst>
          </p:cNvPr>
          <p:cNvSpPr>
            <a:spLocks noChangeArrowheads="1"/>
          </p:cNvSpPr>
          <p:nvPr/>
        </p:nvSpPr>
        <p:spPr bwMode="auto">
          <a:xfrm>
            <a:off x="0" y="0"/>
            <a:ext cx="793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Courier New" panose="02070309020205020404" pitchFamily="49" charset="0"/>
                <a:ea typeface="Helvetica Neue"/>
                <a:cs typeface="Courier New" panose="02070309020205020404" pitchFamily="49" charset="0"/>
              </a:rPr>
              <a:t/>
            </a:r>
            <a:br>
              <a:rPr kumimoji="0" lang="zh-CN" altLang="zh-CN" sz="1000" b="0" i="0" u="none" strike="noStrike" cap="none" normalizeH="0" baseline="0">
                <a:ln>
                  <a:noFill/>
                </a:ln>
                <a:solidFill>
                  <a:srgbClr val="000000"/>
                </a:solidFill>
                <a:effectLst/>
                <a:latin typeface="Courier New" panose="02070309020205020404" pitchFamily="49" charset="0"/>
                <a:ea typeface="Helvetica Neue"/>
                <a:cs typeface="Courier New" panose="02070309020205020404" pitchFamily="49" charset="0"/>
              </a:rPr>
            </a:br>
            <a:endParaRPr kumimoji="0" lang="zh-CN" altLang="zh-CN" sz="1000" b="0" i="0" u="none" strike="noStrike" cap="none" normalizeH="0" baseline="0">
              <a:ln>
                <a:noFill/>
              </a:ln>
              <a:solidFill>
                <a:srgbClr val="000000"/>
              </a:solidFill>
              <a:effectLst/>
              <a:latin typeface="Courier New" panose="02070309020205020404" pitchFamily="49" charset="0"/>
              <a:ea typeface="Helvetica Neue"/>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 name="Rectangle 9">
            <a:extLst>
              <a:ext uri="{FF2B5EF4-FFF2-40B4-BE49-F238E27FC236}">
                <a16:creationId xmlns:a16="http://schemas.microsoft.com/office/drawing/2014/main" xmlns="" id="{56781EF5-A34F-4182-946D-458FD6047A7A}"/>
              </a:ext>
            </a:extLst>
          </p:cNvPr>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6" name="文本框 5"/>
          <p:cNvSpPr txBox="1"/>
          <p:nvPr/>
        </p:nvSpPr>
        <p:spPr>
          <a:xfrm>
            <a:off x="288925" y="1439605"/>
            <a:ext cx="7952763" cy="1569660"/>
          </a:xfrm>
          <a:prstGeom prst="rect">
            <a:avLst/>
          </a:prstGeom>
          <a:noFill/>
        </p:spPr>
        <p:txBody>
          <a:bodyPr wrap="square" rtlCol="0">
            <a:spAutoFit/>
          </a:bodyPr>
          <a:lstStyle/>
          <a:p>
            <a:pPr marL="285750" indent="-285750">
              <a:buFont typeface="Wingdings" panose="05000000000000000000" pitchFamily="2" charset="2"/>
              <a:buChar char="n"/>
            </a:pPr>
            <a:r>
              <a:rPr lang="en-US" altLang="zh-CN" sz="2400" b="1" dirty="0">
                <a:latin typeface="Times New Roman" panose="02020603050405020304" pitchFamily="18" charset="0"/>
                <a:cs typeface="Times New Roman" panose="02020603050405020304" pitchFamily="18" charset="0"/>
              </a:rPr>
              <a:t>Python </a:t>
            </a:r>
            <a:r>
              <a:rPr lang="en-US" altLang="zh-CN" sz="2400" b="1" dirty="0" err="1">
                <a:latin typeface="Times New Roman" panose="02020603050405020304" pitchFamily="18" charset="0"/>
                <a:cs typeface="Times New Roman" panose="02020603050405020304" pitchFamily="18" charset="0"/>
              </a:rPr>
              <a:t>Scrapy</a:t>
            </a:r>
            <a:r>
              <a:rPr lang="zh-CN" altLang="en-US" sz="2400" b="1" dirty="0">
                <a:latin typeface="Times New Roman" panose="02020603050405020304" pitchFamily="18" charset="0"/>
                <a:cs typeface="Times New Roman" panose="02020603050405020304" pitchFamily="18" charset="0"/>
              </a:rPr>
              <a:t>案例（豆瓣</a:t>
            </a:r>
            <a:r>
              <a:rPr lang="en-US" altLang="zh-CN" sz="2400" b="1" dirty="0">
                <a:latin typeface="Times New Roman" panose="02020603050405020304" pitchFamily="18" charset="0"/>
                <a:cs typeface="Times New Roman" panose="02020603050405020304" pitchFamily="18" charset="0"/>
              </a:rPr>
              <a:t>Top250</a:t>
            </a:r>
            <a:r>
              <a:rPr lang="zh-CN" altLang="en-US" sz="2400" b="1" dirty="0">
                <a:latin typeface="Times New Roman" panose="02020603050405020304" pitchFamily="18" charset="0"/>
                <a:cs typeface="Times New Roman" panose="02020603050405020304" pitchFamily="18" charset="0"/>
              </a:rPr>
              <a:t>电影）</a:t>
            </a:r>
            <a:endParaRPr lang="en-US" altLang="zh-CN" sz="24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n"/>
            </a:pPr>
            <a:endParaRPr lang="en-US"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1.</a:t>
            </a:r>
            <a:r>
              <a:rPr lang="zh-CN" altLang="zh-CN" b="1" dirty="0">
                <a:latin typeface="Times New Roman" panose="02020603050405020304" pitchFamily="18" charset="0"/>
                <a:cs typeface="Times New Roman" panose="02020603050405020304" pitchFamily="18" charset="0"/>
              </a:rPr>
              <a:t>打开url并返回BeautifulSop对象</a:t>
            </a:r>
            <a:r>
              <a:rPr lang="zh-CN" altLang="en-US" b="1" dirty="0">
                <a:latin typeface="Times New Roman" panose="02020603050405020304" pitchFamily="18" charset="0"/>
                <a:cs typeface="Times New Roman" panose="02020603050405020304" pitchFamily="18" charset="0"/>
              </a:rPr>
              <a:t>：</a:t>
            </a:r>
            <a:r>
              <a:rPr lang="zh-CN" altLang="zh-CN" b="1" dirty="0">
                <a:latin typeface="Times New Roman" panose="02020603050405020304" pitchFamily="18" charset="0"/>
                <a:cs typeface="Times New Roman" panose="02020603050405020304" pitchFamily="18" charset="0"/>
              </a:rPr>
              <a:t> </a:t>
            </a:r>
          </a:p>
          <a:p>
            <a:r>
              <a:rPr lang="en-US" altLang="zh-CN" b="1" dirty="0">
                <a:latin typeface="Times New Roman" panose="02020603050405020304" pitchFamily="18" charset="0"/>
                <a:cs typeface="Times New Roman" panose="02020603050405020304" pitchFamily="18" charset="0"/>
              </a:rPr>
              <a:t/>
            </a:r>
            <a:br>
              <a:rPr lang="en-US" altLang="zh-CN" b="1" dirty="0">
                <a:latin typeface="Times New Roman" panose="02020603050405020304" pitchFamily="18" charset="0"/>
                <a:cs typeface="Times New Roman" panose="02020603050405020304" pitchFamily="18" charset="0"/>
              </a:rPr>
            </a:br>
            <a:endParaRPr lang="zh-CN" altLang="en-US" dirty="0"/>
          </a:p>
        </p:txBody>
      </p:sp>
      <p:pic>
        <p:nvPicPr>
          <p:cNvPr id="8" name="图片 7">
            <a:extLst>
              <a:ext uri="{FF2B5EF4-FFF2-40B4-BE49-F238E27FC236}">
                <a16:creationId xmlns:a16="http://schemas.microsoft.com/office/drawing/2014/main" xmlns="" id="{E7FAE1A4-8AE4-4EC7-B79D-6DF11F3789C7}"/>
              </a:ext>
            </a:extLst>
          </p:cNvPr>
          <p:cNvPicPr>
            <a:picLocks noChangeAspect="1"/>
          </p:cNvPicPr>
          <p:nvPr/>
        </p:nvPicPr>
        <p:blipFill>
          <a:blip r:embed="rId9"/>
          <a:stretch>
            <a:fillRect/>
          </a:stretch>
        </p:blipFill>
        <p:spPr>
          <a:xfrm>
            <a:off x="792956" y="2547411"/>
            <a:ext cx="7272338" cy="4126439"/>
          </a:xfrm>
          <a:prstGeom prst="rect">
            <a:avLst/>
          </a:prstGeom>
        </p:spPr>
      </p:pic>
    </p:spTree>
    <p:extLst>
      <p:ext uri="{BB962C8B-B14F-4D97-AF65-F5344CB8AC3E}">
        <p14:creationId xmlns:p14="http://schemas.microsoft.com/office/powerpoint/2010/main" val="372320154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8637" y="7161129"/>
            <a:ext cx="8358801" cy="1108953"/>
          </a:xfrm>
        </p:spPr>
        <p:txBody>
          <a:bodyPr>
            <a:noAutofit/>
          </a:bodyPr>
          <a:lstStyle/>
          <a:p>
            <a:pPr lvl="0" algn="l" defTabSz="914400" eaLnBrk="0" fontAlgn="base" hangingPunct="0">
              <a:spcAft>
                <a:spcPct val="0"/>
              </a:spcAft>
            </a:pPr>
            <a:r>
              <a:rPr kumimoji="0" lang="en-US" altLang="zh-CN" sz="1050" b="0" i="0" u="none" strike="noStrike" cap="none" normalizeH="0" baseline="0" dirty="0">
                <a:ln>
                  <a:noFill/>
                </a:ln>
                <a:solidFill>
                  <a:srgbClr val="000000"/>
                </a:solidFill>
                <a:effectLst/>
                <a:latin typeface="Consolas" panose="020B0609020204030204" pitchFamily="49" charset="0"/>
              </a:rPr>
              <a:t/>
            </a:r>
            <a:br>
              <a:rPr kumimoji="0" lang="en-US" altLang="zh-CN" sz="1050" b="0" i="0" u="none" strike="noStrike" cap="none" normalizeH="0" baseline="0" dirty="0">
                <a:ln>
                  <a:noFill/>
                </a:ln>
                <a:solidFill>
                  <a:srgbClr val="000000"/>
                </a:solidFill>
                <a:effectLst/>
                <a:latin typeface="Consolas" panose="020B0609020204030204" pitchFamily="49" charset="0"/>
              </a:rPr>
            </a:br>
            <a:r>
              <a:rPr kumimoji="0" lang="en-US" altLang="zh-CN" sz="1050" b="0" i="0" u="none" strike="noStrike" cap="none" normalizeH="0" baseline="0" dirty="0">
                <a:ln>
                  <a:noFill/>
                </a:ln>
                <a:solidFill>
                  <a:srgbClr val="000000"/>
                </a:solidFill>
                <a:effectLst/>
                <a:latin typeface="Consolas" panose="020B0609020204030204" pitchFamily="49" charset="0"/>
              </a:rPr>
              <a:t/>
            </a:r>
            <a:br>
              <a:rPr kumimoji="0" lang="en-US" altLang="zh-CN" sz="1050" b="0" i="0" u="none" strike="noStrike" cap="none" normalizeH="0" baseline="0" dirty="0">
                <a:ln>
                  <a:noFill/>
                </a:ln>
                <a:solidFill>
                  <a:srgbClr val="000000"/>
                </a:solidFill>
                <a:effectLst/>
                <a:latin typeface="Consolas" panose="020B0609020204030204" pitchFamily="49" charset="0"/>
              </a:rPr>
            </a:br>
            <a:r>
              <a:rPr kumimoji="0" lang="zh-CN" altLang="zh-CN" sz="8800" b="0" i="0" u="none" strike="noStrike" cap="none" normalizeH="0" baseline="0" dirty="0">
                <a:ln>
                  <a:noFill/>
                </a:ln>
                <a:solidFill>
                  <a:schemeClr val="tx1"/>
                </a:solidFill>
                <a:effectLst/>
                <a:latin typeface="Arial" panose="020B0604020202020204" pitchFamily="34" charset="0"/>
              </a:rPr>
              <a:t/>
            </a:r>
            <a:br>
              <a:rPr kumimoji="0" lang="zh-CN" altLang="zh-CN" sz="8800" b="0" i="0" u="none" strike="noStrike" cap="none" normalizeH="0" baseline="0" dirty="0">
                <a:ln>
                  <a:noFill/>
                </a:ln>
                <a:solidFill>
                  <a:schemeClr val="tx1"/>
                </a:solidFill>
                <a:effectLst/>
                <a:latin typeface="Arial" panose="020B0604020202020204" pitchFamily="34" charset="0"/>
              </a:rPr>
            </a:br>
            <a:r>
              <a:rPr kumimoji="0" lang="zh-CN" altLang="zh-CN" sz="4400" b="0" i="0" u="none" strike="noStrike" cap="none" normalizeH="0" baseline="0" dirty="0">
                <a:ln>
                  <a:noFill/>
                </a:ln>
                <a:solidFill>
                  <a:schemeClr val="tx1"/>
                </a:solidFill>
                <a:effectLst/>
                <a:latin typeface="Arial" panose="020B0604020202020204" pitchFamily="34" charset="0"/>
              </a:rPr>
              <a:t/>
            </a:r>
            <a:br>
              <a:rPr kumimoji="0" lang="zh-CN" altLang="zh-CN" sz="4400" b="0" i="0" u="none" strike="noStrike" cap="none" normalizeH="0" baseline="0" dirty="0">
                <a:ln>
                  <a:noFill/>
                </a:ln>
                <a:solidFill>
                  <a:schemeClr val="tx1"/>
                </a:solidFill>
                <a:effectLst/>
                <a:latin typeface="Arial" panose="020B0604020202020204" pitchFamily="34" charset="0"/>
              </a:rPr>
            </a:br>
            <a:r>
              <a:rPr lang="zh-CN" altLang="fi-FI" sz="1800" dirty="0">
                <a:solidFill>
                  <a:srgbClr val="000000"/>
                </a:solidFill>
                <a:latin typeface="Times New Roman" panose="02020603050405020304" pitchFamily="18" charset="0"/>
                <a:cs typeface="Times New Roman" panose="02020603050405020304" pitchFamily="18" charset="0"/>
              </a:rPr>
              <a:t/>
            </a:r>
            <a:br>
              <a:rPr lang="zh-CN" altLang="fi-FI" sz="1800" dirty="0">
                <a:solidFill>
                  <a:srgbClr val="000000"/>
                </a:solidFill>
                <a:latin typeface="Times New Roman" panose="02020603050405020304" pitchFamily="18" charset="0"/>
                <a:cs typeface="Times New Roman" panose="02020603050405020304" pitchFamily="18" charset="0"/>
              </a:rPr>
            </a:br>
            <a:r>
              <a:rPr kumimoji="0" lang="en-US" altLang="zh-CN" sz="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
            <a:br>
              <a:rPr kumimoji="0" lang="en-US" altLang="zh-CN" sz="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zh-CN" altLang="zh-CN" sz="4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
            <a:br>
              <a:rPr kumimoji="0" lang="zh-CN" altLang="zh-CN" sz="4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2400" b="1" dirty="0">
                <a:latin typeface="+mj-ea"/>
                <a:cs typeface="Times New Roman"/>
              </a:rPr>
              <a:t/>
            </a:r>
            <a:br>
              <a:rPr lang="en-US" altLang="zh-CN" sz="2400" b="1" dirty="0">
                <a:latin typeface="+mj-ea"/>
                <a:cs typeface="Times New Roman"/>
              </a:rPr>
            </a:br>
            <a:r>
              <a:rPr lang="en-US" altLang="zh-CN" sz="2400" b="1" dirty="0">
                <a:latin typeface="Times New Roman" panose="02020603050405020304" pitchFamily="18" charset="0"/>
                <a:cs typeface="Times New Roman" panose="02020603050405020304" pitchFamily="18" charset="0"/>
              </a:rPr>
              <a:t/>
            </a:r>
            <a:br>
              <a:rPr lang="en-US" altLang="zh-CN" sz="2400" b="1" dirty="0">
                <a:latin typeface="Times New Roman" panose="02020603050405020304" pitchFamily="18" charset="0"/>
                <a:cs typeface="Times New Roman" panose="02020603050405020304" pitchFamily="18" charset="0"/>
              </a:rPr>
            </a:br>
            <a:r>
              <a:rPr lang="en-US" altLang="zh-CN" sz="2400" b="1" dirty="0">
                <a:latin typeface="Times New Roman" panose="02020603050405020304" pitchFamily="18" charset="0"/>
                <a:cs typeface="Times New Roman" panose="02020603050405020304" pitchFamily="18" charset="0"/>
              </a:rPr>
              <a:t/>
            </a:r>
            <a:br>
              <a:rPr lang="en-US" altLang="zh-CN" sz="2400" b="1" dirty="0">
                <a:latin typeface="Times New Roman" panose="02020603050405020304" pitchFamily="18" charset="0"/>
                <a:cs typeface="Times New Roman" panose="02020603050405020304" pitchFamily="18" charset="0"/>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zh-CN" altLang="en-US" sz="1600" b="1" dirty="0">
                <a:latin typeface="+mj-ea"/>
                <a:cs typeface="Times New Roman"/>
              </a:rPr>
              <a:t/>
            </a:r>
            <a:br>
              <a:rPr lang="zh-CN" altLang="en-US" sz="1600" b="1" dirty="0">
                <a:latin typeface="+mj-ea"/>
                <a:cs typeface="Times New Roman"/>
              </a:rPr>
            </a:br>
            <a:endParaRPr lang="en-US" altLang="zh-CN" sz="1600" dirty="0">
              <a:latin typeface="+mj-ea"/>
              <a:cs typeface="Times New Roman"/>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2800" b="1" dirty="0">
                <a:solidFill>
                  <a:schemeClr val="bg1"/>
                </a:solidFill>
                <a:latin typeface="Times New Roman"/>
                <a:cs typeface="Times New Roman"/>
              </a:rPr>
              <a:t>Python</a:t>
            </a:r>
            <a:r>
              <a:rPr lang="zh-CN" altLang="en-US" sz="2800" b="1" dirty="0">
                <a:solidFill>
                  <a:schemeClr val="bg1"/>
                </a:solidFill>
                <a:latin typeface="Times New Roman"/>
                <a:cs typeface="Times New Roman"/>
              </a:rPr>
              <a:t>数据分析实践</a:t>
            </a:r>
            <a:endParaRPr lang="en-US" altLang="zh-CN" sz="2800" b="1" dirty="0">
              <a:solidFill>
                <a:schemeClr val="bg1"/>
              </a:solidFill>
              <a:latin typeface="Times New Roman"/>
              <a:cs typeface="Times New Roman"/>
            </a:endParaRPr>
          </a:p>
        </p:txBody>
      </p:sp>
      <p:sp>
        <p:nvSpPr>
          <p:cNvPr id="3" name="Rectangle 1">
            <a:extLst>
              <a:ext uri="{FF2B5EF4-FFF2-40B4-BE49-F238E27FC236}">
                <a16:creationId xmlns:a16="http://schemas.microsoft.com/office/drawing/2014/main" xmlns="" id="{140DEE0F-4C87-477D-A3AA-70D9433DA635}"/>
              </a:ext>
            </a:extLst>
          </p:cNvPr>
          <p:cNvSpPr>
            <a:spLocks noChangeArrowheads="1"/>
          </p:cNvSpPr>
          <p:nvPr/>
        </p:nvSpPr>
        <p:spPr bwMode="auto">
          <a:xfrm>
            <a:off x="0" y="0"/>
            <a:ext cx="793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Courier New" panose="02070309020205020404" pitchFamily="49" charset="0"/>
                <a:ea typeface="Helvetica Neue"/>
                <a:cs typeface="Courier New" panose="02070309020205020404" pitchFamily="49" charset="0"/>
              </a:rPr>
              <a:t/>
            </a:r>
            <a:br>
              <a:rPr kumimoji="0" lang="zh-CN" altLang="zh-CN" sz="1000" b="0" i="0" u="none" strike="noStrike" cap="none" normalizeH="0" baseline="0">
                <a:ln>
                  <a:noFill/>
                </a:ln>
                <a:solidFill>
                  <a:srgbClr val="000000"/>
                </a:solidFill>
                <a:effectLst/>
                <a:latin typeface="Courier New" panose="02070309020205020404" pitchFamily="49" charset="0"/>
                <a:ea typeface="Helvetica Neue"/>
                <a:cs typeface="Courier New" panose="02070309020205020404" pitchFamily="49" charset="0"/>
              </a:rPr>
            </a:br>
            <a:endParaRPr kumimoji="0" lang="zh-CN" altLang="zh-CN" sz="1000" b="0" i="0" u="none" strike="noStrike" cap="none" normalizeH="0" baseline="0">
              <a:ln>
                <a:noFill/>
              </a:ln>
              <a:solidFill>
                <a:srgbClr val="000000"/>
              </a:solidFill>
              <a:effectLst/>
              <a:latin typeface="Courier New" panose="02070309020205020404" pitchFamily="49" charset="0"/>
              <a:ea typeface="Helvetica Neue"/>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 name="Rectangle 9">
            <a:extLst>
              <a:ext uri="{FF2B5EF4-FFF2-40B4-BE49-F238E27FC236}">
                <a16:creationId xmlns:a16="http://schemas.microsoft.com/office/drawing/2014/main" xmlns="" id="{56781EF5-A34F-4182-946D-458FD6047A7A}"/>
              </a:ext>
            </a:extLst>
          </p:cNvPr>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6" name="文本框 5"/>
          <p:cNvSpPr txBox="1"/>
          <p:nvPr/>
        </p:nvSpPr>
        <p:spPr>
          <a:xfrm>
            <a:off x="288925" y="1439605"/>
            <a:ext cx="7952763" cy="1631216"/>
          </a:xfrm>
          <a:prstGeom prst="rect">
            <a:avLst/>
          </a:prstGeom>
          <a:noFill/>
        </p:spPr>
        <p:txBody>
          <a:bodyPr wrap="square" rtlCol="0">
            <a:spAutoFit/>
          </a:bodyPr>
          <a:lstStyle/>
          <a:p>
            <a:pPr marL="285750" indent="-285750">
              <a:buFont typeface="Wingdings" panose="05000000000000000000" pitchFamily="2" charset="2"/>
              <a:buChar char="n"/>
            </a:pPr>
            <a:r>
              <a:rPr lang="en-US" altLang="zh-CN" sz="2400" b="1" dirty="0">
                <a:latin typeface="Times New Roman" panose="02020603050405020304" pitchFamily="18" charset="0"/>
                <a:cs typeface="Times New Roman" panose="02020603050405020304" pitchFamily="18" charset="0"/>
              </a:rPr>
              <a:t>Python </a:t>
            </a:r>
            <a:r>
              <a:rPr lang="en-US" altLang="zh-CN" sz="2400" b="1" dirty="0" err="1">
                <a:latin typeface="Times New Roman" panose="02020603050405020304" pitchFamily="18" charset="0"/>
                <a:cs typeface="Times New Roman" panose="02020603050405020304" pitchFamily="18" charset="0"/>
              </a:rPr>
              <a:t>Scrapy</a:t>
            </a:r>
            <a:r>
              <a:rPr lang="zh-CN" altLang="en-US" sz="2400" b="1" dirty="0">
                <a:latin typeface="Times New Roman" panose="02020603050405020304" pitchFamily="18" charset="0"/>
                <a:cs typeface="Times New Roman" panose="02020603050405020304" pitchFamily="18" charset="0"/>
              </a:rPr>
              <a:t>案例（豆瓣</a:t>
            </a:r>
            <a:r>
              <a:rPr lang="en-US" altLang="zh-CN" sz="2400" b="1" dirty="0">
                <a:latin typeface="Times New Roman" panose="02020603050405020304" pitchFamily="18" charset="0"/>
                <a:cs typeface="Times New Roman" panose="02020603050405020304" pitchFamily="18" charset="0"/>
              </a:rPr>
              <a:t>Top250</a:t>
            </a:r>
            <a:r>
              <a:rPr lang="zh-CN" altLang="en-US" sz="2400" b="1" dirty="0">
                <a:latin typeface="Times New Roman" panose="02020603050405020304" pitchFamily="18" charset="0"/>
                <a:cs typeface="Times New Roman" panose="02020603050405020304" pitchFamily="18" charset="0"/>
              </a:rPr>
              <a:t>电影）</a:t>
            </a:r>
            <a:endParaRPr lang="en-US" altLang="zh-CN" sz="24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n"/>
            </a:pPr>
            <a:endParaRPr lang="en-US"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2.</a:t>
            </a:r>
            <a:r>
              <a:rPr lang="zh-CN" altLang="en-US" b="1" dirty="0">
                <a:latin typeface="Times New Roman" panose="02020603050405020304" pitchFamily="18" charset="0"/>
                <a:cs typeface="Times New Roman" panose="02020603050405020304" pitchFamily="18" charset="0"/>
              </a:rPr>
              <a:t>解析并获取目标</a:t>
            </a:r>
            <a:r>
              <a:rPr lang="zh-CN" altLang="zh-CN" b="1" dirty="0">
                <a:latin typeface="Times New Roman" panose="02020603050405020304" pitchFamily="18" charset="0"/>
                <a:cs typeface="Times New Roman" panose="02020603050405020304" pitchFamily="18" charset="0"/>
              </a:rPr>
              <a:t>对象</a:t>
            </a:r>
            <a:r>
              <a:rPr lang="zh-CN" altLang="en-US" b="1" dirty="0">
                <a:latin typeface="Times New Roman" panose="02020603050405020304" pitchFamily="18" charset="0"/>
                <a:cs typeface="Times New Roman" panose="02020603050405020304" pitchFamily="18" charset="0"/>
              </a:rPr>
              <a:t>：</a:t>
            </a:r>
            <a:r>
              <a:rPr lang="zh-CN" altLang="zh-CN" b="1" dirty="0">
                <a:latin typeface="Times New Roman" panose="02020603050405020304" pitchFamily="18" charset="0"/>
                <a:cs typeface="Times New Roman" panose="02020603050405020304" pitchFamily="18" charset="0"/>
              </a:rPr>
              <a:t> </a:t>
            </a:r>
          </a:p>
          <a:p>
            <a:r>
              <a:rPr lang="en-US" altLang="zh-CN" b="1" dirty="0">
                <a:latin typeface="Times New Roman" panose="02020603050405020304" pitchFamily="18" charset="0"/>
                <a:cs typeface="Times New Roman" panose="02020603050405020304" pitchFamily="18" charset="0"/>
              </a:rPr>
              <a:t/>
            </a:r>
            <a:br>
              <a:rPr lang="en-US" altLang="zh-CN" b="1" dirty="0">
                <a:latin typeface="Times New Roman" panose="02020603050405020304" pitchFamily="18" charset="0"/>
                <a:cs typeface="Times New Roman" panose="02020603050405020304" pitchFamily="18" charset="0"/>
              </a:rPr>
            </a:br>
            <a:endParaRPr lang="zh-CN" altLang="en-US" dirty="0"/>
          </a:p>
        </p:txBody>
      </p:sp>
      <p:pic>
        <p:nvPicPr>
          <p:cNvPr id="8" name="图片 7"/>
          <p:cNvPicPr>
            <a:picLocks noChangeAspect="1"/>
          </p:cNvPicPr>
          <p:nvPr/>
        </p:nvPicPr>
        <p:blipFill>
          <a:blip r:embed="rId9"/>
          <a:stretch>
            <a:fillRect/>
          </a:stretch>
        </p:blipFill>
        <p:spPr>
          <a:xfrm>
            <a:off x="1406385" y="2393950"/>
            <a:ext cx="5997714" cy="4232274"/>
          </a:xfrm>
          <a:prstGeom prst="rect">
            <a:avLst/>
          </a:prstGeom>
        </p:spPr>
      </p:pic>
    </p:spTree>
    <p:extLst>
      <p:ext uri="{BB962C8B-B14F-4D97-AF65-F5344CB8AC3E}">
        <p14:creationId xmlns:p14="http://schemas.microsoft.com/office/powerpoint/2010/main" val="369486500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8637" y="7161129"/>
            <a:ext cx="8358801" cy="1108953"/>
          </a:xfrm>
        </p:spPr>
        <p:txBody>
          <a:bodyPr>
            <a:noAutofit/>
          </a:bodyPr>
          <a:lstStyle/>
          <a:p>
            <a:pPr lvl="0" algn="l" defTabSz="914400" eaLnBrk="0" fontAlgn="base" hangingPunct="0">
              <a:spcAft>
                <a:spcPct val="0"/>
              </a:spcAft>
            </a:pPr>
            <a:r>
              <a:rPr kumimoji="0" lang="en-US" altLang="zh-CN" sz="1050" b="0" i="0" u="none" strike="noStrike" cap="none" normalizeH="0" baseline="0" dirty="0">
                <a:ln>
                  <a:noFill/>
                </a:ln>
                <a:solidFill>
                  <a:srgbClr val="000000"/>
                </a:solidFill>
                <a:effectLst/>
                <a:latin typeface="Consolas" panose="020B0609020204030204" pitchFamily="49" charset="0"/>
              </a:rPr>
              <a:t/>
            </a:r>
            <a:br>
              <a:rPr kumimoji="0" lang="en-US" altLang="zh-CN" sz="1050" b="0" i="0" u="none" strike="noStrike" cap="none" normalizeH="0" baseline="0" dirty="0">
                <a:ln>
                  <a:noFill/>
                </a:ln>
                <a:solidFill>
                  <a:srgbClr val="000000"/>
                </a:solidFill>
                <a:effectLst/>
                <a:latin typeface="Consolas" panose="020B0609020204030204" pitchFamily="49" charset="0"/>
              </a:rPr>
            </a:br>
            <a:r>
              <a:rPr kumimoji="0" lang="en-US" altLang="zh-CN" sz="1050" b="0" i="0" u="none" strike="noStrike" cap="none" normalizeH="0" baseline="0" dirty="0">
                <a:ln>
                  <a:noFill/>
                </a:ln>
                <a:solidFill>
                  <a:srgbClr val="000000"/>
                </a:solidFill>
                <a:effectLst/>
                <a:latin typeface="Consolas" panose="020B0609020204030204" pitchFamily="49" charset="0"/>
              </a:rPr>
              <a:t/>
            </a:r>
            <a:br>
              <a:rPr kumimoji="0" lang="en-US" altLang="zh-CN" sz="1050" b="0" i="0" u="none" strike="noStrike" cap="none" normalizeH="0" baseline="0" dirty="0">
                <a:ln>
                  <a:noFill/>
                </a:ln>
                <a:solidFill>
                  <a:srgbClr val="000000"/>
                </a:solidFill>
                <a:effectLst/>
                <a:latin typeface="Consolas" panose="020B0609020204030204" pitchFamily="49" charset="0"/>
              </a:rPr>
            </a:br>
            <a:r>
              <a:rPr kumimoji="0" lang="zh-CN" altLang="zh-CN" sz="8800" b="0" i="0" u="none" strike="noStrike" cap="none" normalizeH="0" baseline="0" dirty="0">
                <a:ln>
                  <a:noFill/>
                </a:ln>
                <a:solidFill>
                  <a:schemeClr val="tx1"/>
                </a:solidFill>
                <a:effectLst/>
                <a:latin typeface="Arial" panose="020B0604020202020204" pitchFamily="34" charset="0"/>
              </a:rPr>
              <a:t/>
            </a:r>
            <a:br>
              <a:rPr kumimoji="0" lang="zh-CN" altLang="zh-CN" sz="8800" b="0" i="0" u="none" strike="noStrike" cap="none" normalizeH="0" baseline="0" dirty="0">
                <a:ln>
                  <a:noFill/>
                </a:ln>
                <a:solidFill>
                  <a:schemeClr val="tx1"/>
                </a:solidFill>
                <a:effectLst/>
                <a:latin typeface="Arial" panose="020B0604020202020204" pitchFamily="34" charset="0"/>
              </a:rPr>
            </a:br>
            <a:r>
              <a:rPr kumimoji="0" lang="zh-CN" altLang="zh-CN" sz="4400" b="0" i="0" u="none" strike="noStrike" cap="none" normalizeH="0" baseline="0" dirty="0">
                <a:ln>
                  <a:noFill/>
                </a:ln>
                <a:solidFill>
                  <a:schemeClr val="tx1"/>
                </a:solidFill>
                <a:effectLst/>
                <a:latin typeface="Arial" panose="020B0604020202020204" pitchFamily="34" charset="0"/>
              </a:rPr>
              <a:t/>
            </a:r>
            <a:br>
              <a:rPr kumimoji="0" lang="zh-CN" altLang="zh-CN" sz="4400" b="0" i="0" u="none" strike="noStrike" cap="none" normalizeH="0" baseline="0" dirty="0">
                <a:ln>
                  <a:noFill/>
                </a:ln>
                <a:solidFill>
                  <a:schemeClr val="tx1"/>
                </a:solidFill>
                <a:effectLst/>
                <a:latin typeface="Arial" panose="020B0604020202020204" pitchFamily="34" charset="0"/>
              </a:rPr>
            </a:br>
            <a:r>
              <a:rPr lang="zh-CN" altLang="fi-FI" sz="1800" dirty="0">
                <a:solidFill>
                  <a:srgbClr val="000000"/>
                </a:solidFill>
                <a:latin typeface="Times New Roman" panose="02020603050405020304" pitchFamily="18" charset="0"/>
                <a:cs typeface="Times New Roman" panose="02020603050405020304" pitchFamily="18" charset="0"/>
              </a:rPr>
              <a:t/>
            </a:r>
            <a:br>
              <a:rPr lang="zh-CN" altLang="fi-FI" sz="1800" dirty="0">
                <a:solidFill>
                  <a:srgbClr val="000000"/>
                </a:solidFill>
                <a:latin typeface="Times New Roman" panose="02020603050405020304" pitchFamily="18" charset="0"/>
                <a:cs typeface="Times New Roman" panose="02020603050405020304" pitchFamily="18" charset="0"/>
              </a:rPr>
            </a:br>
            <a:r>
              <a:rPr kumimoji="0" lang="en-US" altLang="zh-CN" sz="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
            <a:br>
              <a:rPr kumimoji="0" lang="en-US" altLang="zh-CN" sz="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zh-CN" altLang="zh-CN" sz="4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
            <a:br>
              <a:rPr kumimoji="0" lang="zh-CN" altLang="zh-CN" sz="4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2400" b="1" dirty="0">
                <a:latin typeface="+mj-ea"/>
                <a:cs typeface="Times New Roman"/>
              </a:rPr>
              <a:t/>
            </a:r>
            <a:br>
              <a:rPr lang="en-US" altLang="zh-CN" sz="2400" b="1" dirty="0">
                <a:latin typeface="+mj-ea"/>
                <a:cs typeface="Times New Roman"/>
              </a:rPr>
            </a:br>
            <a:r>
              <a:rPr lang="en-US" altLang="zh-CN" sz="2400" b="1" dirty="0">
                <a:latin typeface="Times New Roman" panose="02020603050405020304" pitchFamily="18" charset="0"/>
                <a:cs typeface="Times New Roman" panose="02020603050405020304" pitchFamily="18" charset="0"/>
              </a:rPr>
              <a:t/>
            </a:r>
            <a:br>
              <a:rPr lang="en-US" altLang="zh-CN" sz="2400" b="1" dirty="0">
                <a:latin typeface="Times New Roman" panose="02020603050405020304" pitchFamily="18" charset="0"/>
                <a:cs typeface="Times New Roman" panose="02020603050405020304" pitchFamily="18" charset="0"/>
              </a:rPr>
            </a:br>
            <a:r>
              <a:rPr lang="en-US" altLang="zh-CN" sz="2400" b="1" dirty="0">
                <a:latin typeface="Times New Roman" panose="02020603050405020304" pitchFamily="18" charset="0"/>
                <a:cs typeface="Times New Roman" panose="02020603050405020304" pitchFamily="18" charset="0"/>
              </a:rPr>
              <a:t/>
            </a:r>
            <a:br>
              <a:rPr lang="en-US" altLang="zh-CN" sz="2400" b="1" dirty="0">
                <a:latin typeface="Times New Roman" panose="02020603050405020304" pitchFamily="18" charset="0"/>
                <a:cs typeface="Times New Roman" panose="02020603050405020304" pitchFamily="18" charset="0"/>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zh-CN" altLang="en-US" sz="1600" b="1" dirty="0">
                <a:latin typeface="+mj-ea"/>
                <a:cs typeface="Times New Roman"/>
              </a:rPr>
              <a:t/>
            </a:r>
            <a:br>
              <a:rPr lang="zh-CN" altLang="en-US" sz="1600" b="1" dirty="0">
                <a:latin typeface="+mj-ea"/>
                <a:cs typeface="Times New Roman"/>
              </a:rPr>
            </a:br>
            <a:endParaRPr lang="en-US" altLang="zh-CN" sz="1600" dirty="0">
              <a:latin typeface="+mj-ea"/>
              <a:cs typeface="Times New Roman"/>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2800" b="1" dirty="0">
                <a:solidFill>
                  <a:schemeClr val="bg1"/>
                </a:solidFill>
                <a:latin typeface="Times New Roman"/>
                <a:cs typeface="Times New Roman"/>
              </a:rPr>
              <a:t>Python</a:t>
            </a:r>
            <a:r>
              <a:rPr lang="zh-CN" altLang="en-US" sz="2800" b="1" dirty="0">
                <a:solidFill>
                  <a:schemeClr val="bg1"/>
                </a:solidFill>
                <a:latin typeface="Times New Roman"/>
                <a:cs typeface="Times New Roman"/>
              </a:rPr>
              <a:t>数据分析实践</a:t>
            </a:r>
            <a:endParaRPr lang="en-US" altLang="zh-CN" sz="2800" b="1" dirty="0">
              <a:solidFill>
                <a:schemeClr val="bg1"/>
              </a:solidFill>
              <a:latin typeface="Times New Roman"/>
              <a:cs typeface="Times New Roman"/>
            </a:endParaRPr>
          </a:p>
        </p:txBody>
      </p:sp>
      <p:sp>
        <p:nvSpPr>
          <p:cNvPr id="3" name="Rectangle 1">
            <a:extLst>
              <a:ext uri="{FF2B5EF4-FFF2-40B4-BE49-F238E27FC236}">
                <a16:creationId xmlns:a16="http://schemas.microsoft.com/office/drawing/2014/main" xmlns="" id="{140DEE0F-4C87-477D-A3AA-70D9433DA635}"/>
              </a:ext>
            </a:extLst>
          </p:cNvPr>
          <p:cNvSpPr>
            <a:spLocks noChangeArrowheads="1"/>
          </p:cNvSpPr>
          <p:nvPr/>
        </p:nvSpPr>
        <p:spPr bwMode="auto">
          <a:xfrm>
            <a:off x="0" y="0"/>
            <a:ext cx="793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Courier New" panose="02070309020205020404" pitchFamily="49" charset="0"/>
                <a:ea typeface="Helvetica Neue"/>
                <a:cs typeface="Courier New" panose="02070309020205020404" pitchFamily="49" charset="0"/>
              </a:rPr>
              <a:t/>
            </a:r>
            <a:br>
              <a:rPr kumimoji="0" lang="zh-CN" altLang="zh-CN" sz="1000" b="0" i="0" u="none" strike="noStrike" cap="none" normalizeH="0" baseline="0">
                <a:ln>
                  <a:noFill/>
                </a:ln>
                <a:solidFill>
                  <a:srgbClr val="000000"/>
                </a:solidFill>
                <a:effectLst/>
                <a:latin typeface="Courier New" panose="02070309020205020404" pitchFamily="49" charset="0"/>
                <a:ea typeface="Helvetica Neue"/>
                <a:cs typeface="Courier New" panose="02070309020205020404" pitchFamily="49" charset="0"/>
              </a:rPr>
            </a:br>
            <a:endParaRPr kumimoji="0" lang="zh-CN" altLang="zh-CN" sz="1000" b="0" i="0" u="none" strike="noStrike" cap="none" normalizeH="0" baseline="0">
              <a:ln>
                <a:noFill/>
              </a:ln>
              <a:solidFill>
                <a:srgbClr val="000000"/>
              </a:solidFill>
              <a:effectLst/>
              <a:latin typeface="Courier New" panose="02070309020205020404" pitchFamily="49" charset="0"/>
              <a:ea typeface="Helvetica Neue"/>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 name="Rectangle 9">
            <a:extLst>
              <a:ext uri="{FF2B5EF4-FFF2-40B4-BE49-F238E27FC236}">
                <a16:creationId xmlns:a16="http://schemas.microsoft.com/office/drawing/2014/main" xmlns="" id="{56781EF5-A34F-4182-946D-458FD6047A7A}"/>
              </a:ext>
            </a:extLst>
          </p:cNvPr>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6" name="文本框 5"/>
          <p:cNvSpPr txBox="1"/>
          <p:nvPr/>
        </p:nvSpPr>
        <p:spPr>
          <a:xfrm>
            <a:off x="288925" y="1439605"/>
            <a:ext cx="7952763" cy="4339650"/>
          </a:xfrm>
          <a:prstGeom prst="rect">
            <a:avLst/>
          </a:prstGeom>
          <a:noFill/>
        </p:spPr>
        <p:txBody>
          <a:bodyPr wrap="square" rtlCol="0">
            <a:spAutoFit/>
          </a:bodyPr>
          <a:lstStyle/>
          <a:p>
            <a:pPr marL="285750" indent="-285750">
              <a:buFont typeface="Wingdings" panose="05000000000000000000" pitchFamily="2" charset="2"/>
              <a:buChar char="n"/>
            </a:pPr>
            <a:r>
              <a:rPr lang="en-US" altLang="zh-CN" sz="2400" b="1" dirty="0">
                <a:latin typeface="Times New Roman" panose="02020603050405020304" pitchFamily="18" charset="0"/>
                <a:cs typeface="Times New Roman" panose="02020603050405020304" pitchFamily="18" charset="0"/>
              </a:rPr>
              <a:t>Python </a:t>
            </a:r>
            <a:r>
              <a:rPr lang="en-US" altLang="zh-CN" sz="2400" b="1" dirty="0" err="1">
                <a:latin typeface="Times New Roman" panose="02020603050405020304" pitchFamily="18" charset="0"/>
                <a:cs typeface="Times New Roman" panose="02020603050405020304" pitchFamily="18" charset="0"/>
              </a:rPr>
              <a:t>Scrapy</a:t>
            </a:r>
            <a:r>
              <a:rPr lang="zh-CN" altLang="en-US" sz="2400" b="1" dirty="0">
                <a:latin typeface="Times New Roman" panose="02020603050405020304" pitchFamily="18" charset="0"/>
                <a:cs typeface="Times New Roman" panose="02020603050405020304" pitchFamily="18" charset="0"/>
              </a:rPr>
              <a:t>案例（豆瓣</a:t>
            </a:r>
            <a:r>
              <a:rPr lang="en-US" altLang="zh-CN" sz="2400" b="1" dirty="0">
                <a:latin typeface="Times New Roman" panose="02020603050405020304" pitchFamily="18" charset="0"/>
                <a:cs typeface="Times New Roman" panose="02020603050405020304" pitchFamily="18" charset="0"/>
              </a:rPr>
              <a:t>Top250</a:t>
            </a:r>
            <a:r>
              <a:rPr lang="zh-CN" altLang="en-US" sz="2400" b="1" dirty="0">
                <a:latin typeface="Times New Roman" panose="02020603050405020304" pitchFamily="18" charset="0"/>
                <a:cs typeface="Times New Roman" panose="02020603050405020304" pitchFamily="18" charset="0"/>
              </a:rPr>
              <a:t>电影）</a:t>
            </a:r>
            <a:endParaRPr lang="en-US" altLang="zh-CN" sz="24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n"/>
            </a:pPr>
            <a:endParaRPr lang="en-US"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3.</a:t>
            </a:r>
            <a:r>
              <a:rPr lang="zh-CN" altLang="en-US" b="1" dirty="0">
                <a:latin typeface="Times New Roman" panose="02020603050405020304" pitchFamily="18" charset="0"/>
                <a:cs typeface="Times New Roman" panose="02020603050405020304" pitchFamily="18" charset="0"/>
              </a:rPr>
              <a:t>保存为</a:t>
            </a:r>
            <a:r>
              <a:rPr lang="en-US" altLang="zh-CN" b="1" dirty="0">
                <a:latin typeface="Times New Roman" panose="02020603050405020304" pitchFamily="18" charset="0"/>
                <a:cs typeface="Times New Roman" panose="02020603050405020304" pitchFamily="18" charset="0"/>
              </a:rPr>
              <a:t>csv</a:t>
            </a:r>
            <a:r>
              <a:rPr lang="zh-CN" altLang="en-US" b="1" dirty="0">
                <a:latin typeface="Times New Roman" panose="02020603050405020304" pitchFamily="18" charset="0"/>
                <a:cs typeface="Times New Roman" panose="02020603050405020304" pitchFamily="18" charset="0"/>
              </a:rPr>
              <a:t>格式文件</a:t>
            </a:r>
            <a:r>
              <a:rPr lang="zh-CN"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a:t>
            </a:r>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4. </a:t>
            </a:r>
            <a:r>
              <a:rPr lang="zh-CN" altLang="en-US" b="1" dirty="0">
                <a:latin typeface="Times New Roman" panose="02020603050405020304" pitchFamily="18" charset="0"/>
                <a:cs typeface="Times New Roman" panose="02020603050405020304" pitchFamily="18" charset="0"/>
              </a:rPr>
              <a:t>运行执行函数：</a:t>
            </a:r>
            <a:r>
              <a:rPr lang="zh-CN" altLang="zh-CN" b="1" dirty="0">
                <a:latin typeface="Times New Roman" panose="02020603050405020304" pitchFamily="18" charset="0"/>
                <a:cs typeface="Times New Roman" panose="02020603050405020304" pitchFamily="18" charset="0"/>
              </a:rPr>
              <a:t> </a:t>
            </a:r>
          </a:p>
          <a:p>
            <a:r>
              <a:rPr lang="zh-CN" altLang="zh-CN" b="1" dirty="0">
                <a:latin typeface="Times New Roman" panose="02020603050405020304" pitchFamily="18" charset="0"/>
                <a:cs typeface="Times New Roman" panose="02020603050405020304" pitchFamily="18" charset="0"/>
              </a:rPr>
              <a:t> </a:t>
            </a:r>
          </a:p>
          <a:p>
            <a:r>
              <a:rPr lang="en-US" altLang="zh-CN" b="1" dirty="0">
                <a:latin typeface="Times New Roman" panose="02020603050405020304" pitchFamily="18" charset="0"/>
                <a:cs typeface="Times New Roman" panose="02020603050405020304" pitchFamily="18" charset="0"/>
              </a:rPr>
              <a:t/>
            </a:r>
            <a:br>
              <a:rPr lang="en-US" altLang="zh-CN" b="1" dirty="0">
                <a:latin typeface="Times New Roman" panose="02020603050405020304" pitchFamily="18" charset="0"/>
                <a:cs typeface="Times New Roman" panose="02020603050405020304" pitchFamily="18" charset="0"/>
              </a:rPr>
            </a:br>
            <a:endParaRPr lang="zh-CN" altLang="en-US" dirty="0"/>
          </a:p>
        </p:txBody>
      </p:sp>
      <p:pic>
        <p:nvPicPr>
          <p:cNvPr id="9" name="图片 8"/>
          <p:cNvPicPr>
            <a:picLocks noChangeAspect="1"/>
          </p:cNvPicPr>
          <p:nvPr/>
        </p:nvPicPr>
        <p:blipFill>
          <a:blip r:embed="rId9"/>
          <a:stretch>
            <a:fillRect/>
          </a:stretch>
        </p:blipFill>
        <p:spPr>
          <a:xfrm>
            <a:off x="1198562" y="2512174"/>
            <a:ext cx="6583945" cy="1903952"/>
          </a:xfrm>
          <a:prstGeom prst="rect">
            <a:avLst/>
          </a:prstGeom>
        </p:spPr>
      </p:pic>
      <p:pic>
        <p:nvPicPr>
          <p:cNvPr id="5" name="图片 4"/>
          <p:cNvPicPr>
            <a:picLocks noChangeAspect="1"/>
          </p:cNvPicPr>
          <p:nvPr/>
        </p:nvPicPr>
        <p:blipFill>
          <a:blip r:embed="rId10"/>
          <a:stretch>
            <a:fillRect/>
          </a:stretch>
        </p:blipFill>
        <p:spPr>
          <a:xfrm>
            <a:off x="1777999" y="4940942"/>
            <a:ext cx="4946651" cy="1702529"/>
          </a:xfrm>
          <a:prstGeom prst="rect">
            <a:avLst/>
          </a:prstGeom>
        </p:spPr>
      </p:pic>
    </p:spTree>
    <p:extLst>
      <p:ext uri="{BB962C8B-B14F-4D97-AF65-F5344CB8AC3E}">
        <p14:creationId xmlns:p14="http://schemas.microsoft.com/office/powerpoint/2010/main" val="19018705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sz="2800" b="1" dirty="0">
              <a:solidFill>
                <a:schemeClr val="bg1"/>
              </a:solidFill>
              <a:latin typeface="Times New Roman"/>
              <a:cs typeface="Times New Roman"/>
            </a:endParaRPr>
          </a:p>
        </p:txBody>
      </p:sp>
      <p:sp>
        <p:nvSpPr>
          <p:cNvPr id="20" name="文本框 19">
            <a:extLst>
              <a:ext uri="{FF2B5EF4-FFF2-40B4-BE49-F238E27FC236}">
                <a16:creationId xmlns:a16="http://schemas.microsoft.com/office/drawing/2014/main" xmlns="" id="{B1E21B50-A814-43DD-B8A4-8657EA66AD11}"/>
              </a:ext>
            </a:extLst>
          </p:cNvPr>
          <p:cNvSpPr txBox="1"/>
          <p:nvPr/>
        </p:nvSpPr>
        <p:spPr>
          <a:xfrm>
            <a:off x="5280149" y="318274"/>
            <a:ext cx="3830295" cy="523220"/>
          </a:xfrm>
          <a:prstGeom prst="rect">
            <a:avLst/>
          </a:prstGeom>
          <a:noFill/>
        </p:spPr>
        <p:txBody>
          <a:bodyPr wrap="square" rtlCol="0">
            <a:spAutoFit/>
          </a:bodyPr>
          <a:lstStyle/>
          <a:p>
            <a:r>
              <a:rPr lang="zh-CN" altLang="en-US" sz="2800" b="1" dirty="0">
                <a:solidFill>
                  <a:schemeClr val="bg1"/>
                </a:solidFill>
              </a:rPr>
              <a:t>为何要用</a:t>
            </a:r>
            <a:r>
              <a:rPr lang="en-US" altLang="zh-CN" sz="2800" b="1" dirty="0">
                <a:solidFill>
                  <a:schemeClr val="bg1"/>
                </a:solidFill>
              </a:rPr>
              <a:t>Latex</a:t>
            </a:r>
            <a:r>
              <a:rPr lang="zh-CN" altLang="en-US" sz="2800" b="1" dirty="0">
                <a:solidFill>
                  <a:schemeClr val="bg1"/>
                </a:solidFill>
              </a:rPr>
              <a:t>？</a:t>
            </a:r>
          </a:p>
        </p:txBody>
      </p:sp>
      <p:sp>
        <p:nvSpPr>
          <p:cNvPr id="6" name="文本框 5"/>
          <p:cNvSpPr txBox="1"/>
          <p:nvPr/>
        </p:nvSpPr>
        <p:spPr>
          <a:xfrm>
            <a:off x="721453" y="1321558"/>
            <a:ext cx="2554448" cy="923330"/>
          </a:xfrm>
          <a:prstGeom prst="rect">
            <a:avLst/>
          </a:prstGeom>
          <a:noFill/>
        </p:spPr>
        <p:txBody>
          <a:bodyPr wrap="square" rtlCol="0">
            <a:spAutoFit/>
          </a:bodyPr>
          <a:lstStyle/>
          <a:p>
            <a:pPr marL="285750" indent="-285750">
              <a:buFont typeface="Wingdings" panose="05000000000000000000" pitchFamily="2" charset="2"/>
              <a:buChar char="n"/>
            </a:pPr>
            <a:r>
              <a:rPr lang="en-US" altLang="zh-CN" b="1" dirty="0">
                <a:latin typeface="Times New Roman" panose="02020603050405020304" pitchFamily="18" charset="0"/>
                <a:cs typeface="Times New Roman" panose="02020603050405020304" pitchFamily="18" charset="0"/>
              </a:rPr>
              <a:t>Latex</a:t>
            </a:r>
            <a:r>
              <a:rPr lang="zh-CN" altLang="en-US" b="1" dirty="0">
                <a:latin typeface="Times New Roman" panose="02020603050405020304" pitchFamily="18" charset="0"/>
                <a:cs typeface="Times New Roman" panose="02020603050405020304" pitchFamily="18" charset="0"/>
              </a:rPr>
              <a:t>撰写学术论文</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r>
              <a:rPr lang="zh-CN" altLang="en-US" b="1" dirty="0">
                <a:latin typeface="Times New Roman" panose="02020603050405020304" pitchFamily="18" charset="0"/>
                <a:cs typeface="Times New Roman" panose="02020603050405020304" pitchFamily="18" charset="0"/>
              </a:rPr>
              <a:t>投稿稿件：</a:t>
            </a: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n"/>
            </a:pPr>
            <a:endParaRPr lang="zh-CN" altLang="en-US"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9"/>
          <a:stretch>
            <a:fillRect/>
          </a:stretch>
        </p:blipFill>
        <p:spPr>
          <a:xfrm>
            <a:off x="5926122" y="2126205"/>
            <a:ext cx="2946400" cy="4128585"/>
          </a:xfrm>
          <a:prstGeom prst="rect">
            <a:avLst/>
          </a:prstGeom>
        </p:spPr>
      </p:pic>
      <p:pic>
        <p:nvPicPr>
          <p:cNvPr id="7" name="图片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7321" y="2244888"/>
            <a:ext cx="5728001" cy="3505989"/>
          </a:xfrm>
          <a:prstGeom prst="rect">
            <a:avLst/>
          </a:prstGeom>
        </p:spPr>
      </p:pic>
    </p:spTree>
    <p:extLst>
      <p:ext uri="{BB962C8B-B14F-4D97-AF65-F5344CB8AC3E}">
        <p14:creationId xmlns:p14="http://schemas.microsoft.com/office/powerpoint/2010/main" val="12373228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8637" y="7161129"/>
            <a:ext cx="8358801" cy="1108953"/>
          </a:xfrm>
        </p:spPr>
        <p:txBody>
          <a:bodyPr>
            <a:noAutofit/>
          </a:bodyPr>
          <a:lstStyle/>
          <a:p>
            <a:pPr lvl="0" algn="l" defTabSz="914400" eaLnBrk="0" fontAlgn="base" hangingPunct="0">
              <a:spcAft>
                <a:spcPct val="0"/>
              </a:spcAft>
            </a:pPr>
            <a:r>
              <a:rPr kumimoji="0" lang="en-US" altLang="zh-CN" sz="1050" b="0" i="0" u="none" strike="noStrike" cap="none" normalizeH="0" baseline="0" dirty="0">
                <a:ln>
                  <a:noFill/>
                </a:ln>
                <a:solidFill>
                  <a:srgbClr val="000000"/>
                </a:solidFill>
                <a:effectLst/>
                <a:latin typeface="Consolas" panose="020B0609020204030204" pitchFamily="49" charset="0"/>
              </a:rPr>
              <a:t/>
            </a:r>
            <a:br>
              <a:rPr kumimoji="0" lang="en-US" altLang="zh-CN" sz="1050" b="0" i="0" u="none" strike="noStrike" cap="none" normalizeH="0" baseline="0" dirty="0">
                <a:ln>
                  <a:noFill/>
                </a:ln>
                <a:solidFill>
                  <a:srgbClr val="000000"/>
                </a:solidFill>
                <a:effectLst/>
                <a:latin typeface="Consolas" panose="020B0609020204030204" pitchFamily="49" charset="0"/>
              </a:rPr>
            </a:br>
            <a:r>
              <a:rPr kumimoji="0" lang="en-US" altLang="zh-CN" sz="1050" b="0" i="0" u="none" strike="noStrike" cap="none" normalizeH="0" baseline="0" dirty="0">
                <a:ln>
                  <a:noFill/>
                </a:ln>
                <a:solidFill>
                  <a:srgbClr val="000000"/>
                </a:solidFill>
                <a:effectLst/>
                <a:latin typeface="Consolas" panose="020B0609020204030204" pitchFamily="49" charset="0"/>
              </a:rPr>
              <a:t/>
            </a:r>
            <a:br>
              <a:rPr kumimoji="0" lang="en-US" altLang="zh-CN" sz="1050" b="0" i="0" u="none" strike="noStrike" cap="none" normalizeH="0" baseline="0" dirty="0">
                <a:ln>
                  <a:noFill/>
                </a:ln>
                <a:solidFill>
                  <a:srgbClr val="000000"/>
                </a:solidFill>
                <a:effectLst/>
                <a:latin typeface="Consolas" panose="020B0609020204030204" pitchFamily="49" charset="0"/>
              </a:rPr>
            </a:br>
            <a:r>
              <a:rPr kumimoji="0" lang="zh-CN" altLang="zh-CN" sz="8800" b="0" i="0" u="none" strike="noStrike" cap="none" normalizeH="0" baseline="0" dirty="0">
                <a:ln>
                  <a:noFill/>
                </a:ln>
                <a:solidFill>
                  <a:schemeClr val="tx1"/>
                </a:solidFill>
                <a:effectLst/>
                <a:latin typeface="Arial" panose="020B0604020202020204" pitchFamily="34" charset="0"/>
              </a:rPr>
              <a:t/>
            </a:r>
            <a:br>
              <a:rPr kumimoji="0" lang="zh-CN" altLang="zh-CN" sz="8800" b="0" i="0" u="none" strike="noStrike" cap="none" normalizeH="0" baseline="0" dirty="0">
                <a:ln>
                  <a:noFill/>
                </a:ln>
                <a:solidFill>
                  <a:schemeClr val="tx1"/>
                </a:solidFill>
                <a:effectLst/>
                <a:latin typeface="Arial" panose="020B0604020202020204" pitchFamily="34" charset="0"/>
              </a:rPr>
            </a:br>
            <a:r>
              <a:rPr kumimoji="0" lang="zh-CN" altLang="zh-CN" sz="4400" b="0" i="0" u="none" strike="noStrike" cap="none" normalizeH="0" baseline="0" dirty="0">
                <a:ln>
                  <a:noFill/>
                </a:ln>
                <a:solidFill>
                  <a:schemeClr val="tx1"/>
                </a:solidFill>
                <a:effectLst/>
                <a:latin typeface="Arial" panose="020B0604020202020204" pitchFamily="34" charset="0"/>
              </a:rPr>
              <a:t/>
            </a:r>
            <a:br>
              <a:rPr kumimoji="0" lang="zh-CN" altLang="zh-CN" sz="4400" b="0" i="0" u="none" strike="noStrike" cap="none" normalizeH="0" baseline="0" dirty="0">
                <a:ln>
                  <a:noFill/>
                </a:ln>
                <a:solidFill>
                  <a:schemeClr val="tx1"/>
                </a:solidFill>
                <a:effectLst/>
                <a:latin typeface="Arial" panose="020B0604020202020204" pitchFamily="34" charset="0"/>
              </a:rPr>
            </a:br>
            <a:r>
              <a:rPr lang="zh-CN" altLang="fi-FI" sz="1800" dirty="0">
                <a:solidFill>
                  <a:srgbClr val="000000"/>
                </a:solidFill>
                <a:latin typeface="Times New Roman" panose="02020603050405020304" pitchFamily="18" charset="0"/>
                <a:cs typeface="Times New Roman" panose="02020603050405020304" pitchFamily="18" charset="0"/>
              </a:rPr>
              <a:t/>
            </a:r>
            <a:br>
              <a:rPr lang="zh-CN" altLang="fi-FI" sz="1800" dirty="0">
                <a:solidFill>
                  <a:srgbClr val="000000"/>
                </a:solidFill>
                <a:latin typeface="Times New Roman" panose="02020603050405020304" pitchFamily="18" charset="0"/>
                <a:cs typeface="Times New Roman" panose="02020603050405020304" pitchFamily="18" charset="0"/>
              </a:rPr>
            </a:br>
            <a:r>
              <a:rPr kumimoji="0" lang="en-US" altLang="zh-CN" sz="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
            <a:br>
              <a:rPr kumimoji="0" lang="en-US" altLang="zh-CN" sz="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zh-CN" altLang="zh-CN" sz="4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
            <a:br>
              <a:rPr kumimoji="0" lang="zh-CN" altLang="zh-CN" sz="4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2400" b="1" dirty="0">
                <a:latin typeface="+mj-ea"/>
                <a:cs typeface="Times New Roman"/>
              </a:rPr>
              <a:t/>
            </a:r>
            <a:br>
              <a:rPr lang="en-US" altLang="zh-CN" sz="2400" b="1" dirty="0">
                <a:latin typeface="+mj-ea"/>
                <a:cs typeface="Times New Roman"/>
              </a:rPr>
            </a:br>
            <a:r>
              <a:rPr lang="en-US" altLang="zh-CN" sz="2400" b="1" dirty="0">
                <a:latin typeface="Times New Roman" panose="02020603050405020304" pitchFamily="18" charset="0"/>
                <a:cs typeface="Times New Roman" panose="02020603050405020304" pitchFamily="18" charset="0"/>
              </a:rPr>
              <a:t/>
            </a:r>
            <a:br>
              <a:rPr lang="en-US" altLang="zh-CN" sz="2400" b="1" dirty="0">
                <a:latin typeface="Times New Roman" panose="02020603050405020304" pitchFamily="18" charset="0"/>
                <a:cs typeface="Times New Roman" panose="02020603050405020304" pitchFamily="18" charset="0"/>
              </a:rPr>
            </a:br>
            <a:r>
              <a:rPr lang="en-US" altLang="zh-CN" sz="2400" b="1" dirty="0">
                <a:latin typeface="Times New Roman" panose="02020603050405020304" pitchFamily="18" charset="0"/>
                <a:cs typeface="Times New Roman" panose="02020603050405020304" pitchFamily="18" charset="0"/>
              </a:rPr>
              <a:t/>
            </a:r>
            <a:br>
              <a:rPr lang="en-US" altLang="zh-CN" sz="2400" b="1" dirty="0">
                <a:latin typeface="Times New Roman" panose="02020603050405020304" pitchFamily="18" charset="0"/>
                <a:cs typeface="Times New Roman" panose="02020603050405020304" pitchFamily="18" charset="0"/>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en-US" altLang="zh-CN" sz="1600" b="1" dirty="0">
                <a:latin typeface="+mj-ea"/>
                <a:cs typeface="Times New Roman"/>
              </a:rPr>
              <a:t/>
            </a:r>
            <a:br>
              <a:rPr lang="en-US" altLang="zh-CN" sz="1600" b="1" dirty="0">
                <a:latin typeface="+mj-ea"/>
                <a:cs typeface="Times New Roman"/>
              </a:rPr>
            </a:br>
            <a:r>
              <a:rPr lang="zh-CN" altLang="en-US" sz="1600" b="1" dirty="0">
                <a:latin typeface="+mj-ea"/>
                <a:cs typeface="Times New Roman"/>
              </a:rPr>
              <a:t/>
            </a:r>
            <a:br>
              <a:rPr lang="zh-CN" altLang="en-US" sz="1600" b="1" dirty="0">
                <a:latin typeface="+mj-ea"/>
                <a:cs typeface="Times New Roman"/>
              </a:rPr>
            </a:br>
            <a:endParaRPr lang="en-US" altLang="zh-CN" sz="1600" dirty="0">
              <a:latin typeface="+mj-ea"/>
              <a:cs typeface="Times New Roman"/>
            </a:endParaRPr>
          </a:p>
        </p:txBody>
      </p:sp>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2800" b="1" dirty="0">
                <a:solidFill>
                  <a:schemeClr val="bg1"/>
                </a:solidFill>
                <a:latin typeface="Times New Roman"/>
                <a:cs typeface="Times New Roman"/>
              </a:rPr>
              <a:t>Python</a:t>
            </a:r>
            <a:r>
              <a:rPr lang="zh-CN" altLang="en-US" sz="2800" b="1" dirty="0">
                <a:solidFill>
                  <a:schemeClr val="bg1"/>
                </a:solidFill>
                <a:latin typeface="Times New Roman"/>
                <a:cs typeface="Times New Roman"/>
              </a:rPr>
              <a:t>数据分析实践</a:t>
            </a:r>
            <a:endParaRPr lang="en-US" altLang="zh-CN" sz="2800" b="1" dirty="0">
              <a:solidFill>
                <a:schemeClr val="bg1"/>
              </a:solidFill>
              <a:latin typeface="Times New Roman"/>
              <a:cs typeface="Times New Roman"/>
            </a:endParaRPr>
          </a:p>
        </p:txBody>
      </p:sp>
      <p:sp>
        <p:nvSpPr>
          <p:cNvPr id="3" name="Rectangle 1">
            <a:extLst>
              <a:ext uri="{FF2B5EF4-FFF2-40B4-BE49-F238E27FC236}">
                <a16:creationId xmlns:a16="http://schemas.microsoft.com/office/drawing/2014/main" xmlns="" id="{140DEE0F-4C87-477D-A3AA-70D9433DA635}"/>
              </a:ext>
            </a:extLst>
          </p:cNvPr>
          <p:cNvSpPr>
            <a:spLocks noChangeArrowheads="1"/>
          </p:cNvSpPr>
          <p:nvPr/>
        </p:nvSpPr>
        <p:spPr bwMode="auto">
          <a:xfrm>
            <a:off x="0" y="0"/>
            <a:ext cx="793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Courier New" panose="02070309020205020404" pitchFamily="49" charset="0"/>
                <a:ea typeface="Helvetica Neue"/>
                <a:cs typeface="Courier New" panose="02070309020205020404" pitchFamily="49" charset="0"/>
              </a:rPr>
              <a:t/>
            </a:r>
            <a:br>
              <a:rPr kumimoji="0" lang="zh-CN" altLang="zh-CN" sz="1000" b="0" i="0" u="none" strike="noStrike" cap="none" normalizeH="0" baseline="0">
                <a:ln>
                  <a:noFill/>
                </a:ln>
                <a:solidFill>
                  <a:srgbClr val="000000"/>
                </a:solidFill>
                <a:effectLst/>
                <a:latin typeface="Courier New" panose="02070309020205020404" pitchFamily="49" charset="0"/>
                <a:ea typeface="Helvetica Neue"/>
                <a:cs typeface="Courier New" panose="02070309020205020404" pitchFamily="49" charset="0"/>
              </a:rPr>
            </a:br>
            <a:endParaRPr kumimoji="0" lang="zh-CN" altLang="zh-CN" sz="1000" b="0" i="0" u="none" strike="noStrike" cap="none" normalizeH="0" baseline="0">
              <a:ln>
                <a:noFill/>
              </a:ln>
              <a:solidFill>
                <a:srgbClr val="000000"/>
              </a:solidFill>
              <a:effectLst/>
              <a:latin typeface="Courier New" panose="02070309020205020404" pitchFamily="49" charset="0"/>
              <a:ea typeface="Helvetica Neue"/>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 name="Rectangle 9">
            <a:extLst>
              <a:ext uri="{FF2B5EF4-FFF2-40B4-BE49-F238E27FC236}">
                <a16:creationId xmlns:a16="http://schemas.microsoft.com/office/drawing/2014/main" xmlns="" id="{56781EF5-A34F-4182-946D-458FD6047A7A}"/>
              </a:ext>
            </a:extLst>
          </p:cNvPr>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6" name="文本框 5"/>
          <p:cNvSpPr txBox="1"/>
          <p:nvPr/>
        </p:nvSpPr>
        <p:spPr>
          <a:xfrm>
            <a:off x="288925" y="1439605"/>
            <a:ext cx="7952763" cy="1569660"/>
          </a:xfrm>
          <a:prstGeom prst="rect">
            <a:avLst/>
          </a:prstGeom>
          <a:noFill/>
        </p:spPr>
        <p:txBody>
          <a:bodyPr wrap="square" rtlCol="0">
            <a:spAutoFit/>
          </a:bodyPr>
          <a:lstStyle/>
          <a:p>
            <a:pPr marL="285750" indent="-285750">
              <a:buFont typeface="Wingdings" panose="05000000000000000000" pitchFamily="2" charset="2"/>
              <a:buChar char="n"/>
            </a:pPr>
            <a:r>
              <a:rPr lang="en-US" altLang="zh-CN" sz="2400" b="1" dirty="0">
                <a:latin typeface="Times New Roman" panose="02020603050405020304" pitchFamily="18" charset="0"/>
                <a:cs typeface="Times New Roman" panose="02020603050405020304" pitchFamily="18" charset="0"/>
              </a:rPr>
              <a:t>Python </a:t>
            </a:r>
            <a:r>
              <a:rPr lang="en-US" altLang="zh-CN" sz="2400" b="1" dirty="0" err="1">
                <a:latin typeface="Times New Roman" panose="02020603050405020304" pitchFamily="18" charset="0"/>
                <a:cs typeface="Times New Roman" panose="02020603050405020304" pitchFamily="18" charset="0"/>
              </a:rPr>
              <a:t>Scrapy</a:t>
            </a:r>
            <a:r>
              <a:rPr lang="zh-CN" altLang="en-US" sz="2400" b="1" dirty="0">
                <a:latin typeface="Times New Roman" panose="02020603050405020304" pitchFamily="18" charset="0"/>
                <a:cs typeface="Times New Roman" panose="02020603050405020304" pitchFamily="18" charset="0"/>
              </a:rPr>
              <a:t>案例（豆瓣</a:t>
            </a:r>
            <a:r>
              <a:rPr lang="en-US" altLang="zh-CN" sz="2400" b="1" dirty="0">
                <a:latin typeface="Times New Roman" panose="02020603050405020304" pitchFamily="18" charset="0"/>
                <a:cs typeface="Times New Roman" panose="02020603050405020304" pitchFamily="18" charset="0"/>
              </a:rPr>
              <a:t>Top250</a:t>
            </a:r>
            <a:r>
              <a:rPr lang="zh-CN" altLang="en-US" sz="2400" b="1" dirty="0">
                <a:latin typeface="Times New Roman" panose="02020603050405020304" pitchFamily="18" charset="0"/>
                <a:cs typeface="Times New Roman" panose="02020603050405020304" pitchFamily="18" charset="0"/>
              </a:rPr>
              <a:t>电影）</a:t>
            </a:r>
            <a:endParaRPr lang="en-US" altLang="zh-CN" sz="2400"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5. csv</a:t>
            </a:r>
            <a:r>
              <a:rPr lang="zh-CN" altLang="en-US" b="1" dirty="0">
                <a:latin typeface="Times New Roman" panose="02020603050405020304" pitchFamily="18" charset="0"/>
                <a:cs typeface="Times New Roman" panose="02020603050405020304" pitchFamily="18" charset="0"/>
              </a:rPr>
              <a:t>保存的结果：</a:t>
            </a:r>
            <a:r>
              <a:rPr lang="zh-CN" altLang="zh-CN" b="1" dirty="0">
                <a:latin typeface="Times New Roman" panose="02020603050405020304" pitchFamily="18" charset="0"/>
                <a:cs typeface="Times New Roman" panose="02020603050405020304" pitchFamily="18" charset="0"/>
              </a:rPr>
              <a:t> </a:t>
            </a:r>
          </a:p>
          <a:p>
            <a:pPr marL="285750" indent="-285750">
              <a:buFont typeface="Wingdings" panose="05000000000000000000" pitchFamily="2" charset="2"/>
              <a:buChar char="n"/>
            </a:pPr>
            <a:endParaRPr lang="en-US"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
            </a:r>
            <a:br>
              <a:rPr lang="en-US" altLang="zh-CN" b="1" dirty="0">
                <a:latin typeface="Times New Roman" panose="02020603050405020304" pitchFamily="18" charset="0"/>
                <a:cs typeface="Times New Roman" panose="02020603050405020304" pitchFamily="18" charset="0"/>
              </a:rPr>
            </a:br>
            <a:endParaRPr lang="zh-CN" altLang="en-US" dirty="0"/>
          </a:p>
        </p:txBody>
      </p:sp>
      <p:pic>
        <p:nvPicPr>
          <p:cNvPr id="8" name="图片 7"/>
          <p:cNvPicPr>
            <a:picLocks noChangeAspect="1"/>
          </p:cNvPicPr>
          <p:nvPr/>
        </p:nvPicPr>
        <p:blipFill>
          <a:blip r:embed="rId9"/>
          <a:stretch>
            <a:fillRect/>
          </a:stretch>
        </p:blipFill>
        <p:spPr>
          <a:xfrm>
            <a:off x="270171" y="2258934"/>
            <a:ext cx="8783341" cy="3468766"/>
          </a:xfrm>
          <a:prstGeom prst="rect">
            <a:avLst/>
          </a:prstGeom>
        </p:spPr>
      </p:pic>
    </p:spTree>
    <p:extLst>
      <p:ext uri="{BB962C8B-B14F-4D97-AF65-F5344CB8AC3E}">
        <p14:creationId xmlns:p14="http://schemas.microsoft.com/office/powerpoint/2010/main" val="405419370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2800" b="1" dirty="0">
                <a:solidFill>
                  <a:schemeClr val="bg1"/>
                </a:solidFill>
                <a:latin typeface="Times New Roman"/>
                <a:cs typeface="Times New Roman"/>
              </a:rPr>
              <a:t>Python</a:t>
            </a:r>
            <a:r>
              <a:rPr lang="zh-CN" altLang="en-US" sz="2800" b="1" dirty="0">
                <a:solidFill>
                  <a:schemeClr val="bg1"/>
                </a:solidFill>
                <a:latin typeface="Times New Roman"/>
                <a:cs typeface="Times New Roman"/>
              </a:rPr>
              <a:t>数据分析实践</a:t>
            </a:r>
            <a:endParaRPr lang="en-US" altLang="zh-CN" sz="2800" b="1" dirty="0">
              <a:solidFill>
                <a:schemeClr val="bg1"/>
              </a:solidFill>
              <a:latin typeface="Times New Roman"/>
              <a:cs typeface="Times New Roman"/>
            </a:endParaRPr>
          </a:p>
        </p:txBody>
      </p:sp>
      <p:sp>
        <p:nvSpPr>
          <p:cNvPr id="3" name="Rectangle 1">
            <a:extLst>
              <a:ext uri="{FF2B5EF4-FFF2-40B4-BE49-F238E27FC236}">
                <a16:creationId xmlns:a16="http://schemas.microsoft.com/office/drawing/2014/main" xmlns="" id="{140DEE0F-4C87-477D-A3AA-70D9433DA635}"/>
              </a:ext>
            </a:extLst>
          </p:cNvPr>
          <p:cNvSpPr>
            <a:spLocks noChangeArrowheads="1"/>
          </p:cNvSpPr>
          <p:nvPr/>
        </p:nvSpPr>
        <p:spPr bwMode="auto">
          <a:xfrm>
            <a:off x="0" y="0"/>
            <a:ext cx="793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Courier New" panose="02070309020205020404" pitchFamily="49" charset="0"/>
                <a:ea typeface="Helvetica Neue"/>
                <a:cs typeface="Courier New" panose="02070309020205020404" pitchFamily="49" charset="0"/>
              </a:rPr>
              <a:t/>
            </a:r>
            <a:br>
              <a:rPr kumimoji="0" lang="zh-CN" altLang="zh-CN" sz="1000" b="0" i="0" u="none" strike="noStrike" cap="none" normalizeH="0" baseline="0">
                <a:ln>
                  <a:noFill/>
                </a:ln>
                <a:solidFill>
                  <a:srgbClr val="000000"/>
                </a:solidFill>
                <a:effectLst/>
                <a:latin typeface="Courier New" panose="02070309020205020404" pitchFamily="49" charset="0"/>
                <a:ea typeface="Helvetica Neue"/>
                <a:cs typeface="Courier New" panose="02070309020205020404" pitchFamily="49" charset="0"/>
              </a:rPr>
            </a:br>
            <a:endParaRPr kumimoji="0" lang="zh-CN" altLang="zh-CN" sz="1000" b="0" i="0" u="none" strike="noStrike" cap="none" normalizeH="0" baseline="0">
              <a:ln>
                <a:noFill/>
              </a:ln>
              <a:solidFill>
                <a:srgbClr val="000000"/>
              </a:solidFill>
              <a:effectLst/>
              <a:latin typeface="Courier New" panose="02070309020205020404" pitchFamily="49" charset="0"/>
              <a:ea typeface="Helvetica Neue"/>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 name="Rectangle 9">
            <a:extLst>
              <a:ext uri="{FF2B5EF4-FFF2-40B4-BE49-F238E27FC236}">
                <a16:creationId xmlns:a16="http://schemas.microsoft.com/office/drawing/2014/main" xmlns="" id="{56781EF5-A34F-4182-946D-458FD6047A7A}"/>
              </a:ext>
            </a:extLst>
          </p:cNvPr>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文本框 7"/>
          <p:cNvSpPr txBox="1"/>
          <p:nvPr/>
        </p:nvSpPr>
        <p:spPr>
          <a:xfrm>
            <a:off x="355599" y="1572180"/>
            <a:ext cx="8699499" cy="4339650"/>
          </a:xfrm>
          <a:prstGeom prst="rect">
            <a:avLst/>
          </a:prstGeom>
          <a:noFill/>
        </p:spPr>
        <p:txBody>
          <a:bodyPr wrap="square" rtlCol="0">
            <a:spAutoFit/>
          </a:bodyPr>
          <a:lstStyle/>
          <a:p>
            <a:pPr marL="285750" indent="-285750">
              <a:buFont typeface="Wingdings" panose="05000000000000000000" pitchFamily="2" charset="2"/>
              <a:buChar char="n"/>
            </a:pPr>
            <a:r>
              <a:rPr lang="en-US" altLang="zh-CN" sz="2400" b="1" dirty="0">
                <a:latin typeface="Times New Roman" panose="02020603050405020304" pitchFamily="18" charset="0"/>
                <a:cs typeface="Times New Roman" panose="02020603050405020304" pitchFamily="18" charset="0"/>
              </a:rPr>
              <a:t>Python </a:t>
            </a:r>
            <a:r>
              <a:rPr lang="en-US" altLang="zh-CN" sz="2400" b="1" dirty="0" err="1">
                <a:latin typeface="Times New Roman" panose="02020603050405020304" pitchFamily="18" charset="0"/>
                <a:cs typeface="Times New Roman" panose="02020603050405020304" pitchFamily="18" charset="0"/>
              </a:rPr>
              <a:t>Jieba</a:t>
            </a:r>
            <a:r>
              <a:rPr lang="zh-CN" altLang="en-US" sz="2400" b="1" dirty="0">
                <a:latin typeface="Times New Roman" panose="02020603050405020304" pitchFamily="18" charset="0"/>
                <a:cs typeface="Times New Roman" panose="02020603050405020304" pitchFamily="18" charset="0"/>
              </a:rPr>
              <a:t>分词：</a:t>
            </a:r>
            <a:endParaRPr lang="en-US" altLang="zh-CN" sz="2400" b="1" dirty="0">
              <a:latin typeface="Times New Roman" panose="02020603050405020304" pitchFamily="18" charset="0"/>
              <a:cs typeface="Times New Roman" panose="02020603050405020304" pitchFamily="18" charset="0"/>
            </a:endParaRPr>
          </a:p>
          <a:p>
            <a:r>
              <a:rPr lang="en-US" altLang="zh-CN" sz="2000" dirty="0" err="1">
                <a:latin typeface="Times New Roman" panose="02020603050405020304" pitchFamily="18" charset="0"/>
                <a:cs typeface="Times New Roman" panose="02020603050405020304" pitchFamily="18" charset="0"/>
              </a:rPr>
              <a:t>jieba</a:t>
            </a:r>
            <a:r>
              <a:rPr lang="zh-CN" altLang="en-US" sz="2000" dirty="0">
                <a:latin typeface="Times New Roman" panose="02020603050405020304" pitchFamily="18" charset="0"/>
                <a:cs typeface="Times New Roman" panose="02020603050405020304" pitchFamily="18" charset="0"/>
              </a:rPr>
              <a:t>是目前最好的 </a:t>
            </a:r>
            <a:r>
              <a:rPr lang="en-US" altLang="zh-CN" sz="2000" dirty="0">
                <a:latin typeface="Times New Roman" panose="02020603050405020304" pitchFamily="18" charset="0"/>
                <a:cs typeface="Times New Roman" panose="02020603050405020304" pitchFamily="18" charset="0"/>
              </a:rPr>
              <a:t>Python </a:t>
            </a:r>
            <a:r>
              <a:rPr lang="zh-CN" altLang="en-US" sz="2000" dirty="0">
                <a:latin typeface="Times New Roman" panose="02020603050405020304" pitchFamily="18" charset="0"/>
                <a:cs typeface="Times New Roman" panose="02020603050405020304" pitchFamily="18" charset="0"/>
              </a:rPr>
              <a:t>中文分词组件，它主要有以下 </a:t>
            </a:r>
            <a:r>
              <a:rPr lang="en-US" altLang="zh-CN" sz="2000" dirty="0">
                <a:latin typeface="Times New Roman" panose="02020603050405020304" pitchFamily="18" charset="0"/>
                <a:cs typeface="Times New Roman" panose="02020603050405020304" pitchFamily="18" charset="0"/>
              </a:rPr>
              <a:t>3 </a:t>
            </a:r>
            <a:r>
              <a:rPr lang="zh-CN" altLang="en-US" sz="2000" dirty="0">
                <a:latin typeface="Times New Roman" panose="02020603050405020304" pitchFamily="18" charset="0"/>
                <a:cs typeface="Times New Roman" panose="02020603050405020304" pitchFamily="18" charset="0"/>
              </a:rPr>
              <a:t>种特性：</a:t>
            </a:r>
          </a:p>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支持 </a:t>
            </a:r>
            <a:r>
              <a:rPr lang="en-US" altLang="zh-CN" sz="2000" dirty="0">
                <a:latin typeface="Times New Roman" panose="02020603050405020304" pitchFamily="18" charset="0"/>
                <a:cs typeface="Times New Roman" panose="02020603050405020304" pitchFamily="18" charset="0"/>
              </a:rPr>
              <a:t>3 </a:t>
            </a:r>
            <a:r>
              <a:rPr lang="zh-CN" altLang="en-US" sz="2000" dirty="0">
                <a:latin typeface="Times New Roman" panose="02020603050405020304" pitchFamily="18" charset="0"/>
                <a:cs typeface="Times New Roman" panose="02020603050405020304" pitchFamily="18" charset="0"/>
              </a:rPr>
              <a:t>种分词模式：精确模式、全模式、搜索引擎模式</a:t>
            </a:r>
          </a:p>
          <a:p>
            <a:r>
              <a:rPr lang="en-US" altLang="zh-CN" sz="2000"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支持繁体分词</a:t>
            </a:r>
          </a:p>
          <a:p>
            <a:r>
              <a:rPr lang="en-US" altLang="zh-CN" sz="2000" dirty="0">
                <a:latin typeface="Times New Roman" panose="02020603050405020304" pitchFamily="18" charset="0"/>
                <a:cs typeface="Times New Roman" panose="02020603050405020304" pitchFamily="18" charset="0"/>
              </a:rPr>
              <a:t>3.</a:t>
            </a:r>
            <a:r>
              <a:rPr lang="zh-CN" altLang="en-US" sz="2000" dirty="0">
                <a:latin typeface="Times New Roman" panose="02020603050405020304" pitchFamily="18" charset="0"/>
                <a:cs typeface="Times New Roman" panose="02020603050405020304" pitchFamily="18" charset="0"/>
              </a:rPr>
              <a:t>支持自定义词典  </a:t>
            </a:r>
          </a:p>
          <a:p>
            <a:endParaRPr lang="en-US" altLang="zh-CN" sz="2400" b="1" dirty="0">
              <a:latin typeface="Times New Roman" panose="02020603050405020304" pitchFamily="18" charset="0"/>
              <a:cs typeface="Times New Roman" panose="02020603050405020304" pitchFamily="18" charset="0"/>
            </a:endParaRPr>
          </a:p>
          <a:p>
            <a:r>
              <a:rPr lang="en-US" altLang="zh-CN" sz="2000" b="1" dirty="0">
                <a:latin typeface="Times New Roman" panose="02020603050405020304" pitchFamily="18" charset="0"/>
                <a:cs typeface="Times New Roman" panose="02020603050405020304" pitchFamily="18" charset="0"/>
              </a:rPr>
              <a:t>1. </a:t>
            </a:r>
            <a:r>
              <a:rPr lang="zh-CN" altLang="en-US" sz="2000" b="1" dirty="0">
                <a:latin typeface="Times New Roman" panose="02020603050405020304" pitchFamily="18" charset="0"/>
                <a:cs typeface="Times New Roman" panose="02020603050405020304" pitchFamily="18" charset="0"/>
              </a:rPr>
              <a:t>安装</a:t>
            </a:r>
            <a:endParaRPr lang="en-US" altLang="zh-CN" sz="2000" b="1" dirty="0">
              <a:latin typeface="Times New Roman" panose="02020603050405020304" pitchFamily="18" charset="0"/>
              <a:cs typeface="Times New Roman" panose="02020603050405020304" pitchFamily="18" charset="0"/>
            </a:endParaRPr>
          </a:p>
          <a:p>
            <a:r>
              <a:rPr lang="en-US" altLang="zh-CN" sz="2000" b="1" dirty="0">
                <a:latin typeface="Times New Roman" panose="02020603050405020304" pitchFamily="18" charset="0"/>
                <a:cs typeface="Times New Roman" panose="02020603050405020304" pitchFamily="18" charset="0"/>
              </a:rPr>
              <a:t>pip install </a:t>
            </a:r>
            <a:r>
              <a:rPr lang="en-US" altLang="zh-CN" sz="2000" b="1" dirty="0" err="1">
                <a:latin typeface="Times New Roman" panose="02020603050405020304" pitchFamily="18" charset="0"/>
                <a:cs typeface="Times New Roman" panose="02020603050405020304" pitchFamily="18" charset="0"/>
              </a:rPr>
              <a:t>jieba</a:t>
            </a:r>
            <a:endParaRPr lang="en-US" altLang="zh-CN" sz="2000" b="1"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r>
              <a:rPr lang="en-US" altLang="zh-CN" sz="2000" b="1" dirty="0">
                <a:latin typeface="Times New Roman" panose="02020603050405020304" pitchFamily="18" charset="0"/>
                <a:cs typeface="Times New Roman" panose="02020603050405020304" pitchFamily="18" charset="0"/>
              </a:rPr>
              <a:t>2. </a:t>
            </a:r>
            <a:r>
              <a:rPr lang="zh-CN" altLang="en-US" sz="2000" b="1" dirty="0">
                <a:latin typeface="Times New Roman" panose="02020603050405020304" pitchFamily="18" charset="0"/>
                <a:cs typeface="Times New Roman" panose="02020603050405020304" pitchFamily="18" charset="0"/>
              </a:rPr>
              <a:t>导入 </a:t>
            </a:r>
            <a:r>
              <a:rPr lang="en-US" altLang="zh-CN" sz="2000" b="1" dirty="0" err="1">
                <a:latin typeface="Times New Roman" panose="02020603050405020304" pitchFamily="18" charset="0"/>
                <a:cs typeface="Times New Roman" panose="02020603050405020304" pitchFamily="18" charset="0"/>
              </a:rPr>
              <a:t>jieba</a:t>
            </a:r>
            <a:endParaRPr lang="en-US" altLang="zh-CN" sz="2000" b="1" dirty="0">
              <a:latin typeface="Times New Roman" panose="02020603050405020304" pitchFamily="18" charset="0"/>
              <a:cs typeface="Times New Roman" panose="02020603050405020304" pitchFamily="18" charset="0"/>
            </a:endParaRPr>
          </a:p>
          <a:p>
            <a:r>
              <a:rPr lang="en-US" altLang="zh-CN" sz="2000" b="1" dirty="0">
                <a:latin typeface="Times New Roman" panose="02020603050405020304" pitchFamily="18" charset="0"/>
                <a:cs typeface="Times New Roman" panose="02020603050405020304" pitchFamily="18" charset="0"/>
              </a:rPr>
              <a:t>import </a:t>
            </a:r>
            <a:r>
              <a:rPr lang="en-US" altLang="zh-CN" sz="2000" b="1" dirty="0" err="1">
                <a:latin typeface="Times New Roman" panose="02020603050405020304" pitchFamily="18" charset="0"/>
                <a:cs typeface="Times New Roman" panose="02020603050405020304" pitchFamily="18" charset="0"/>
              </a:rPr>
              <a:t>jieba</a:t>
            </a:r>
            <a:endParaRPr lang="en-US" altLang="zh-CN" sz="2000" b="1" dirty="0">
              <a:latin typeface="Times New Roman" panose="02020603050405020304" pitchFamily="18" charset="0"/>
              <a:cs typeface="Times New Roman" panose="02020603050405020304" pitchFamily="18" charset="0"/>
            </a:endParaRPr>
          </a:p>
          <a:p>
            <a:r>
              <a:rPr lang="en-US" altLang="zh-CN" sz="2000" b="1" dirty="0">
                <a:latin typeface="Times New Roman" panose="02020603050405020304" pitchFamily="18" charset="0"/>
                <a:cs typeface="Times New Roman" panose="02020603050405020304" pitchFamily="18" charset="0"/>
              </a:rPr>
              <a:t>import </a:t>
            </a:r>
            <a:r>
              <a:rPr lang="en-US" altLang="zh-CN" sz="2000" b="1" dirty="0" err="1">
                <a:latin typeface="Times New Roman" panose="02020603050405020304" pitchFamily="18" charset="0"/>
                <a:cs typeface="Times New Roman" panose="02020603050405020304" pitchFamily="18" charset="0"/>
              </a:rPr>
              <a:t>jieba.posseg</a:t>
            </a:r>
            <a:r>
              <a:rPr lang="en-US" altLang="zh-CN" sz="2000" b="1" dirty="0">
                <a:latin typeface="Times New Roman" panose="02020603050405020304" pitchFamily="18" charset="0"/>
                <a:cs typeface="Times New Roman" panose="02020603050405020304" pitchFamily="18" charset="0"/>
              </a:rPr>
              <a:t> as </a:t>
            </a:r>
            <a:r>
              <a:rPr lang="en-US" altLang="zh-CN" sz="2000" b="1" dirty="0" err="1">
                <a:latin typeface="Times New Roman" panose="02020603050405020304" pitchFamily="18" charset="0"/>
                <a:cs typeface="Times New Roman" panose="02020603050405020304" pitchFamily="18" charset="0"/>
              </a:rPr>
              <a:t>pseg</a:t>
            </a:r>
            <a:r>
              <a:rPr lang="en-US" altLang="zh-CN" sz="2000" b="1" dirty="0">
                <a:latin typeface="Times New Roman" panose="02020603050405020304" pitchFamily="18" charset="0"/>
                <a:cs typeface="Times New Roman" panose="02020603050405020304" pitchFamily="18" charset="0"/>
              </a:rPr>
              <a:t> #</a:t>
            </a:r>
            <a:r>
              <a:rPr lang="zh-CN" altLang="en-US" sz="2000" b="1" dirty="0">
                <a:latin typeface="Times New Roman" panose="02020603050405020304" pitchFamily="18" charset="0"/>
                <a:cs typeface="Times New Roman" panose="02020603050405020304" pitchFamily="18" charset="0"/>
              </a:rPr>
              <a:t>词性标注</a:t>
            </a:r>
          </a:p>
          <a:p>
            <a:r>
              <a:rPr lang="en-US" altLang="zh-CN" sz="2000" b="1" dirty="0">
                <a:latin typeface="Times New Roman" panose="02020603050405020304" pitchFamily="18" charset="0"/>
                <a:cs typeface="Times New Roman" panose="02020603050405020304" pitchFamily="18" charset="0"/>
              </a:rPr>
              <a:t>import </a:t>
            </a:r>
            <a:r>
              <a:rPr lang="en-US" altLang="zh-CN" sz="2000" b="1" dirty="0" err="1">
                <a:latin typeface="Times New Roman" panose="02020603050405020304" pitchFamily="18" charset="0"/>
                <a:cs typeface="Times New Roman" panose="02020603050405020304" pitchFamily="18" charset="0"/>
              </a:rPr>
              <a:t>jieba.analyse</a:t>
            </a:r>
            <a:r>
              <a:rPr lang="en-US" altLang="zh-CN" sz="2000" b="1" dirty="0">
                <a:latin typeface="Times New Roman" panose="02020603050405020304" pitchFamily="18" charset="0"/>
                <a:cs typeface="Times New Roman" panose="02020603050405020304" pitchFamily="18" charset="0"/>
              </a:rPr>
              <a:t> as </a:t>
            </a:r>
            <a:r>
              <a:rPr lang="en-US" altLang="zh-CN" sz="2000" b="1" dirty="0" err="1">
                <a:latin typeface="Times New Roman" panose="02020603050405020304" pitchFamily="18" charset="0"/>
                <a:cs typeface="Times New Roman" panose="02020603050405020304" pitchFamily="18" charset="0"/>
              </a:rPr>
              <a:t>anls</a:t>
            </a:r>
            <a:r>
              <a:rPr lang="en-US" altLang="zh-CN" sz="2000" b="1" dirty="0">
                <a:latin typeface="Times New Roman" panose="02020603050405020304" pitchFamily="18" charset="0"/>
                <a:cs typeface="Times New Roman" panose="02020603050405020304" pitchFamily="18" charset="0"/>
              </a:rPr>
              <a:t> #</a:t>
            </a:r>
            <a:r>
              <a:rPr lang="zh-CN" altLang="en-US" sz="2000" b="1" dirty="0">
                <a:latin typeface="Times New Roman" panose="02020603050405020304" pitchFamily="18" charset="0"/>
                <a:cs typeface="Times New Roman" panose="02020603050405020304" pitchFamily="18" charset="0"/>
              </a:rPr>
              <a:t>关键词提取</a:t>
            </a:r>
          </a:p>
        </p:txBody>
      </p:sp>
    </p:spTree>
    <p:extLst>
      <p:ext uri="{BB962C8B-B14F-4D97-AF65-F5344CB8AC3E}">
        <p14:creationId xmlns:p14="http://schemas.microsoft.com/office/powerpoint/2010/main" val="95941978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2800" b="1" dirty="0">
                <a:solidFill>
                  <a:schemeClr val="bg1"/>
                </a:solidFill>
                <a:latin typeface="Times New Roman"/>
                <a:cs typeface="Times New Roman"/>
              </a:rPr>
              <a:t>Python</a:t>
            </a:r>
            <a:r>
              <a:rPr lang="zh-CN" altLang="en-US" sz="2800" b="1" dirty="0">
                <a:solidFill>
                  <a:schemeClr val="bg1"/>
                </a:solidFill>
                <a:latin typeface="Times New Roman"/>
                <a:cs typeface="Times New Roman"/>
              </a:rPr>
              <a:t>数据分析实践</a:t>
            </a:r>
            <a:endParaRPr lang="en-US" altLang="zh-CN" sz="2800" b="1" dirty="0">
              <a:solidFill>
                <a:schemeClr val="bg1"/>
              </a:solidFill>
              <a:latin typeface="Times New Roman"/>
              <a:cs typeface="Times New Roman"/>
            </a:endParaRPr>
          </a:p>
        </p:txBody>
      </p:sp>
      <p:sp>
        <p:nvSpPr>
          <p:cNvPr id="3" name="Rectangle 1">
            <a:extLst>
              <a:ext uri="{FF2B5EF4-FFF2-40B4-BE49-F238E27FC236}">
                <a16:creationId xmlns:a16="http://schemas.microsoft.com/office/drawing/2014/main" xmlns="" id="{140DEE0F-4C87-477D-A3AA-70D9433DA635}"/>
              </a:ext>
            </a:extLst>
          </p:cNvPr>
          <p:cNvSpPr>
            <a:spLocks noChangeArrowheads="1"/>
          </p:cNvSpPr>
          <p:nvPr/>
        </p:nvSpPr>
        <p:spPr bwMode="auto">
          <a:xfrm>
            <a:off x="0" y="0"/>
            <a:ext cx="793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Courier New" panose="02070309020205020404" pitchFamily="49" charset="0"/>
                <a:ea typeface="Helvetica Neue"/>
                <a:cs typeface="Courier New" panose="02070309020205020404" pitchFamily="49" charset="0"/>
              </a:rPr>
              <a:t/>
            </a:r>
            <a:br>
              <a:rPr kumimoji="0" lang="zh-CN" altLang="zh-CN" sz="1000" b="0" i="0" u="none" strike="noStrike" cap="none" normalizeH="0" baseline="0">
                <a:ln>
                  <a:noFill/>
                </a:ln>
                <a:solidFill>
                  <a:srgbClr val="000000"/>
                </a:solidFill>
                <a:effectLst/>
                <a:latin typeface="Courier New" panose="02070309020205020404" pitchFamily="49" charset="0"/>
                <a:ea typeface="Helvetica Neue"/>
                <a:cs typeface="Courier New" panose="02070309020205020404" pitchFamily="49" charset="0"/>
              </a:rPr>
            </a:br>
            <a:endParaRPr kumimoji="0" lang="zh-CN" altLang="zh-CN" sz="1000" b="0" i="0" u="none" strike="noStrike" cap="none" normalizeH="0" baseline="0">
              <a:ln>
                <a:noFill/>
              </a:ln>
              <a:solidFill>
                <a:srgbClr val="000000"/>
              </a:solidFill>
              <a:effectLst/>
              <a:latin typeface="Courier New" panose="02070309020205020404" pitchFamily="49" charset="0"/>
              <a:ea typeface="Helvetica Neue"/>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 name="Rectangle 9">
            <a:extLst>
              <a:ext uri="{FF2B5EF4-FFF2-40B4-BE49-F238E27FC236}">
                <a16:creationId xmlns:a16="http://schemas.microsoft.com/office/drawing/2014/main" xmlns="" id="{56781EF5-A34F-4182-946D-458FD6047A7A}"/>
              </a:ext>
            </a:extLst>
          </p:cNvPr>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文本框 7"/>
          <p:cNvSpPr txBox="1"/>
          <p:nvPr/>
        </p:nvSpPr>
        <p:spPr>
          <a:xfrm>
            <a:off x="355600" y="1572180"/>
            <a:ext cx="8916988" cy="5262979"/>
          </a:xfrm>
          <a:prstGeom prst="rect">
            <a:avLst/>
          </a:prstGeom>
          <a:noFill/>
        </p:spPr>
        <p:txBody>
          <a:bodyPr wrap="square" rtlCol="0">
            <a:spAutoFit/>
          </a:bodyPr>
          <a:lstStyle/>
          <a:p>
            <a:pPr marL="285750" indent="-285750">
              <a:buFont typeface="Wingdings" panose="05000000000000000000" pitchFamily="2" charset="2"/>
              <a:buChar char="n"/>
            </a:pPr>
            <a:r>
              <a:rPr lang="en-US" altLang="zh-CN" sz="2400" b="1" dirty="0">
                <a:latin typeface="Times New Roman" panose="02020603050405020304" pitchFamily="18" charset="0"/>
                <a:cs typeface="Times New Roman" panose="02020603050405020304" pitchFamily="18" charset="0"/>
              </a:rPr>
              <a:t>Python </a:t>
            </a:r>
            <a:r>
              <a:rPr lang="en-US" altLang="zh-CN" sz="2400" b="1" dirty="0" err="1">
                <a:latin typeface="Times New Roman" panose="02020603050405020304" pitchFamily="18" charset="0"/>
                <a:cs typeface="Times New Roman" panose="02020603050405020304" pitchFamily="18" charset="0"/>
              </a:rPr>
              <a:t>Jieba</a:t>
            </a:r>
            <a:r>
              <a:rPr lang="zh-CN" altLang="en-US" sz="2400" b="1" dirty="0">
                <a:latin typeface="Times New Roman" panose="02020603050405020304" pitchFamily="18" charset="0"/>
                <a:cs typeface="Times New Roman" panose="02020603050405020304" pitchFamily="18" charset="0"/>
              </a:rPr>
              <a:t>分词</a:t>
            </a:r>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3.</a:t>
            </a:r>
            <a:r>
              <a:rPr lang="zh-CN" altLang="en-US" sz="2400" b="1" dirty="0">
                <a:latin typeface="Times New Roman" panose="02020603050405020304" pitchFamily="18" charset="0"/>
                <a:cs typeface="Times New Roman" panose="02020603050405020304" pitchFamily="18" charset="0"/>
              </a:rPr>
              <a:t>分词操作</a:t>
            </a:r>
            <a:endParaRPr lang="en-US" altLang="zh-CN" sz="2000" b="1" dirty="0">
              <a:latin typeface="Times New Roman" panose="02020603050405020304" pitchFamily="18" charset="0"/>
              <a:cs typeface="Times New Roman" panose="02020603050405020304" pitchFamily="18" charset="0"/>
            </a:endParaRPr>
          </a:p>
          <a:p>
            <a:r>
              <a:rPr lang="zh-CN" altLang="zh-CN" sz="2400" b="1" dirty="0">
                <a:solidFill>
                  <a:srgbClr val="121212"/>
                </a:solidFill>
                <a:latin typeface="Times New Roman" panose="02020603050405020304" pitchFamily="18" charset="0"/>
                <a:ea typeface="Menlo"/>
                <a:cs typeface="Times New Roman" panose="02020603050405020304" pitchFamily="18" charset="0"/>
              </a:rPr>
              <a:t>import jieba </a:t>
            </a:r>
            <a:endParaRPr lang="en-US" altLang="zh-CN" sz="2400" b="1" dirty="0">
              <a:solidFill>
                <a:srgbClr val="121212"/>
              </a:solidFill>
              <a:latin typeface="Times New Roman" panose="02020603050405020304" pitchFamily="18" charset="0"/>
              <a:ea typeface="Menlo"/>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a:t>
            </a:r>
            <a:r>
              <a:rPr lang="zh-CN" altLang="en-US" sz="2400" b="1" dirty="0">
                <a:latin typeface="Times New Roman" panose="02020603050405020304" pitchFamily="18" charset="0"/>
                <a:cs typeface="Times New Roman" panose="02020603050405020304" pitchFamily="18" charset="0"/>
              </a:rPr>
              <a:t>全模式</a:t>
            </a:r>
          </a:p>
          <a:p>
            <a:r>
              <a:rPr lang="en-US" altLang="zh-CN" sz="2400" b="1" dirty="0" err="1">
                <a:latin typeface="Times New Roman" panose="02020603050405020304" pitchFamily="18" charset="0"/>
                <a:cs typeface="Times New Roman" panose="02020603050405020304" pitchFamily="18" charset="0"/>
              </a:rPr>
              <a:t>seg_list</a:t>
            </a:r>
            <a:r>
              <a:rPr lang="en-US" altLang="zh-CN" sz="2400" b="1" dirty="0">
                <a:latin typeface="Times New Roman" panose="02020603050405020304" pitchFamily="18" charset="0"/>
                <a:cs typeface="Times New Roman" panose="02020603050405020304" pitchFamily="18" charset="0"/>
              </a:rPr>
              <a:t> = </a:t>
            </a:r>
            <a:r>
              <a:rPr lang="en-US" altLang="zh-CN" sz="2400" b="1" dirty="0" err="1">
                <a:latin typeface="Times New Roman" panose="02020603050405020304" pitchFamily="18" charset="0"/>
                <a:cs typeface="Times New Roman" panose="02020603050405020304" pitchFamily="18" charset="0"/>
              </a:rPr>
              <a:t>jieba.cut</a:t>
            </a:r>
            <a:r>
              <a:rPr lang="en-US" altLang="zh-CN" sz="2400" b="1" dirty="0">
                <a:latin typeface="Times New Roman" panose="02020603050405020304" pitchFamily="18" charset="0"/>
                <a:cs typeface="Times New Roman" panose="02020603050405020304" pitchFamily="18" charset="0"/>
              </a:rPr>
              <a:t>("</a:t>
            </a:r>
            <a:r>
              <a:rPr lang="zh-CN" altLang="en-US" sz="2400" b="1" dirty="0">
                <a:latin typeface="Times New Roman" panose="02020603050405020304" pitchFamily="18" charset="0"/>
                <a:cs typeface="Times New Roman" panose="02020603050405020304" pitchFamily="18" charset="0"/>
              </a:rPr>
              <a:t>他来到上海交通大学</a:t>
            </a:r>
            <a:r>
              <a:rPr lang="en-US" altLang="zh-CN" sz="2400" b="1" dirty="0">
                <a:latin typeface="Times New Roman" panose="02020603050405020304" pitchFamily="18" charset="0"/>
                <a:cs typeface="Times New Roman" panose="02020603050405020304" pitchFamily="18" charset="0"/>
              </a:rPr>
              <a:t>", </a:t>
            </a:r>
            <a:r>
              <a:rPr lang="en-US" altLang="zh-CN" sz="2400" b="1" dirty="0" err="1">
                <a:latin typeface="Times New Roman" panose="02020603050405020304" pitchFamily="18" charset="0"/>
                <a:cs typeface="Times New Roman" panose="02020603050405020304" pitchFamily="18" charset="0"/>
              </a:rPr>
              <a:t>cut_all</a:t>
            </a:r>
            <a:r>
              <a:rPr lang="en-US" altLang="zh-CN" sz="2400" b="1" dirty="0">
                <a:latin typeface="Times New Roman" panose="02020603050405020304" pitchFamily="18" charset="0"/>
                <a:cs typeface="Times New Roman" panose="02020603050405020304" pitchFamily="18" charset="0"/>
              </a:rPr>
              <a:t>=True)</a:t>
            </a:r>
          </a:p>
          <a:p>
            <a:r>
              <a:rPr lang="en-US" altLang="zh-CN" sz="2400" b="1" dirty="0">
                <a:latin typeface="Times New Roman" panose="02020603050405020304" pitchFamily="18" charset="0"/>
                <a:cs typeface="Times New Roman" panose="02020603050405020304" pitchFamily="18" charset="0"/>
              </a:rPr>
              <a:t>print("【</a:t>
            </a:r>
            <a:r>
              <a:rPr lang="zh-CN" altLang="en-US" sz="2400" b="1" dirty="0">
                <a:latin typeface="Times New Roman" panose="02020603050405020304" pitchFamily="18" charset="0"/>
                <a:cs typeface="Times New Roman" panose="02020603050405020304" pitchFamily="18" charset="0"/>
              </a:rPr>
              <a:t>全模式</a:t>
            </a:r>
            <a:r>
              <a:rPr lang="en-US" altLang="zh-CN" sz="2400" b="1" dirty="0">
                <a:latin typeface="Times New Roman" panose="02020603050405020304" pitchFamily="18" charset="0"/>
                <a:cs typeface="Times New Roman" panose="02020603050405020304" pitchFamily="18" charset="0"/>
              </a:rPr>
              <a:t>】</a:t>
            </a:r>
            <a:r>
              <a:rPr lang="zh-CN" altLang="en-US" sz="2400" b="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 + "/ ".join(</a:t>
            </a:r>
            <a:r>
              <a:rPr lang="en-US" altLang="zh-CN" sz="2400" b="1" dirty="0" err="1">
                <a:latin typeface="Times New Roman" panose="02020603050405020304" pitchFamily="18" charset="0"/>
                <a:cs typeface="Times New Roman" panose="02020603050405020304" pitchFamily="18" charset="0"/>
              </a:rPr>
              <a:t>seg_list</a:t>
            </a:r>
            <a:r>
              <a:rPr lang="en-US" altLang="zh-CN" sz="2400" b="1" dirty="0">
                <a:latin typeface="Times New Roman" panose="02020603050405020304" pitchFamily="18" charset="0"/>
                <a:cs typeface="Times New Roman" panose="02020603050405020304" pitchFamily="18" charset="0"/>
              </a:rPr>
              <a:t>)) </a:t>
            </a:r>
          </a:p>
          <a:p>
            <a:r>
              <a:rPr lang="en-US" altLang="zh-CN" sz="2400" b="1" dirty="0">
                <a:latin typeface="Times New Roman" panose="02020603050405020304" pitchFamily="18" charset="0"/>
                <a:cs typeface="Times New Roman" panose="02020603050405020304" pitchFamily="18" charset="0"/>
              </a:rPr>
              <a:t>Out:</a:t>
            </a:r>
          </a:p>
          <a:p>
            <a:r>
              <a:rPr lang="en-US" altLang="zh-CN" sz="2400" b="1" dirty="0">
                <a:solidFill>
                  <a:srgbClr val="FF0000"/>
                </a:solidFill>
                <a:latin typeface="Times New Roman" panose="02020603050405020304" pitchFamily="18" charset="0"/>
                <a:cs typeface="Times New Roman" panose="02020603050405020304" pitchFamily="18" charset="0"/>
              </a:rPr>
              <a:t>【</a:t>
            </a:r>
            <a:r>
              <a:rPr lang="zh-CN" altLang="en-US" sz="2400" b="1" dirty="0">
                <a:solidFill>
                  <a:srgbClr val="FF0000"/>
                </a:solidFill>
                <a:latin typeface="Times New Roman" panose="02020603050405020304" pitchFamily="18" charset="0"/>
                <a:cs typeface="Times New Roman" panose="02020603050405020304" pitchFamily="18" charset="0"/>
              </a:rPr>
              <a:t>全模式</a:t>
            </a:r>
            <a:r>
              <a:rPr lang="en-US" altLang="zh-CN" sz="2400" b="1" dirty="0">
                <a:solidFill>
                  <a:srgbClr val="FF0000"/>
                </a:solidFill>
                <a:latin typeface="Times New Roman" panose="02020603050405020304" pitchFamily="18" charset="0"/>
                <a:cs typeface="Times New Roman" panose="02020603050405020304" pitchFamily="18" charset="0"/>
              </a:rPr>
              <a:t>】</a:t>
            </a:r>
            <a:r>
              <a:rPr lang="zh-CN" altLang="en-US" sz="2400" b="1" dirty="0">
                <a:solidFill>
                  <a:srgbClr val="FF0000"/>
                </a:solidFill>
                <a:latin typeface="Times New Roman" panose="02020603050405020304" pitchFamily="18" charset="0"/>
                <a:cs typeface="Times New Roman" panose="02020603050405020304" pitchFamily="18" charset="0"/>
              </a:rPr>
              <a:t>：他</a:t>
            </a:r>
            <a:r>
              <a:rPr lang="en-US" altLang="zh-CN" sz="2400" b="1" dirty="0">
                <a:solidFill>
                  <a:srgbClr val="FF0000"/>
                </a:solidFill>
                <a:latin typeface="Times New Roman" panose="02020603050405020304" pitchFamily="18" charset="0"/>
                <a:cs typeface="Times New Roman" panose="02020603050405020304" pitchFamily="18" charset="0"/>
              </a:rPr>
              <a:t>/ </a:t>
            </a:r>
            <a:r>
              <a:rPr lang="zh-CN" altLang="en-US" sz="2400" b="1" dirty="0">
                <a:solidFill>
                  <a:srgbClr val="FF0000"/>
                </a:solidFill>
                <a:latin typeface="Times New Roman" panose="02020603050405020304" pitchFamily="18" charset="0"/>
                <a:cs typeface="Times New Roman" panose="02020603050405020304" pitchFamily="18" charset="0"/>
              </a:rPr>
              <a:t>来到</a:t>
            </a:r>
            <a:r>
              <a:rPr lang="en-US" altLang="zh-CN" sz="2400" b="1" dirty="0">
                <a:solidFill>
                  <a:srgbClr val="FF0000"/>
                </a:solidFill>
                <a:latin typeface="Times New Roman" panose="02020603050405020304" pitchFamily="18" charset="0"/>
                <a:cs typeface="Times New Roman" panose="02020603050405020304" pitchFamily="18" charset="0"/>
              </a:rPr>
              <a:t>/ </a:t>
            </a:r>
            <a:r>
              <a:rPr lang="zh-CN" altLang="en-US" sz="2400" b="1" dirty="0">
                <a:solidFill>
                  <a:srgbClr val="FF0000"/>
                </a:solidFill>
                <a:latin typeface="Times New Roman" panose="02020603050405020304" pitchFamily="18" charset="0"/>
                <a:cs typeface="Times New Roman" panose="02020603050405020304" pitchFamily="18" charset="0"/>
              </a:rPr>
              <a:t>上海</a:t>
            </a:r>
            <a:r>
              <a:rPr lang="en-US" altLang="zh-CN" sz="2400" b="1" dirty="0">
                <a:solidFill>
                  <a:srgbClr val="FF0000"/>
                </a:solidFill>
                <a:latin typeface="Times New Roman" panose="02020603050405020304" pitchFamily="18" charset="0"/>
                <a:cs typeface="Times New Roman" panose="02020603050405020304" pitchFamily="18" charset="0"/>
              </a:rPr>
              <a:t>/ </a:t>
            </a:r>
            <a:r>
              <a:rPr lang="zh-CN" altLang="en-US" sz="2400" b="1" dirty="0">
                <a:solidFill>
                  <a:srgbClr val="FF0000"/>
                </a:solidFill>
                <a:latin typeface="Times New Roman" panose="02020603050405020304" pitchFamily="18" charset="0"/>
                <a:cs typeface="Times New Roman" panose="02020603050405020304" pitchFamily="18" charset="0"/>
              </a:rPr>
              <a:t>上海交通大学</a:t>
            </a:r>
            <a:r>
              <a:rPr lang="en-US" altLang="zh-CN" sz="2400" b="1" dirty="0">
                <a:solidFill>
                  <a:srgbClr val="FF0000"/>
                </a:solidFill>
                <a:latin typeface="Times New Roman" panose="02020603050405020304" pitchFamily="18" charset="0"/>
                <a:cs typeface="Times New Roman" panose="02020603050405020304" pitchFamily="18" charset="0"/>
              </a:rPr>
              <a:t>/ </a:t>
            </a:r>
            <a:r>
              <a:rPr lang="zh-CN" altLang="en-US" sz="2400" b="1" dirty="0">
                <a:solidFill>
                  <a:srgbClr val="FF0000"/>
                </a:solidFill>
                <a:latin typeface="Times New Roman" panose="02020603050405020304" pitchFamily="18" charset="0"/>
                <a:cs typeface="Times New Roman" panose="02020603050405020304" pitchFamily="18" charset="0"/>
              </a:rPr>
              <a:t>交通</a:t>
            </a:r>
            <a:r>
              <a:rPr lang="en-US" altLang="zh-CN" sz="2400" b="1" dirty="0">
                <a:solidFill>
                  <a:srgbClr val="FF0000"/>
                </a:solidFill>
                <a:latin typeface="Times New Roman" panose="02020603050405020304" pitchFamily="18" charset="0"/>
                <a:cs typeface="Times New Roman" panose="02020603050405020304" pitchFamily="18" charset="0"/>
              </a:rPr>
              <a:t>/ </a:t>
            </a:r>
            <a:r>
              <a:rPr lang="zh-CN" altLang="en-US" sz="2400" b="1" dirty="0">
                <a:solidFill>
                  <a:srgbClr val="FF0000"/>
                </a:solidFill>
                <a:latin typeface="Times New Roman" panose="02020603050405020304" pitchFamily="18" charset="0"/>
                <a:cs typeface="Times New Roman" panose="02020603050405020304" pitchFamily="18" charset="0"/>
              </a:rPr>
              <a:t>大学</a:t>
            </a:r>
            <a:endParaRPr lang="en-US" altLang="zh-CN" sz="2400" b="1" dirty="0">
              <a:solidFill>
                <a:srgbClr val="FF0000"/>
              </a:solidFill>
              <a:latin typeface="Times New Roman" panose="02020603050405020304" pitchFamily="18" charset="0"/>
              <a:cs typeface="Times New Roman" panose="02020603050405020304" pitchFamily="18" charset="0"/>
            </a:endParaRPr>
          </a:p>
          <a:p>
            <a:endParaRPr lang="en-US" altLang="zh-CN" sz="2400" dirty="0"/>
          </a:p>
          <a:p>
            <a:r>
              <a:rPr lang="en-US" altLang="zh-CN" sz="2400" b="1" dirty="0">
                <a:latin typeface="Times New Roman" panose="02020603050405020304" pitchFamily="18" charset="0"/>
                <a:cs typeface="Times New Roman" panose="02020603050405020304" pitchFamily="18" charset="0"/>
              </a:rPr>
              <a:t>#</a:t>
            </a:r>
            <a:r>
              <a:rPr lang="zh-CN" altLang="en-US" sz="2400" b="1" dirty="0">
                <a:latin typeface="Times New Roman" panose="02020603050405020304" pitchFamily="18" charset="0"/>
                <a:cs typeface="Times New Roman" panose="02020603050405020304" pitchFamily="18" charset="0"/>
              </a:rPr>
              <a:t>精确模式</a:t>
            </a:r>
          </a:p>
          <a:p>
            <a:r>
              <a:rPr lang="en-US" altLang="zh-CN" sz="2400" b="1" dirty="0" err="1">
                <a:latin typeface="Times New Roman" panose="02020603050405020304" pitchFamily="18" charset="0"/>
                <a:cs typeface="Times New Roman" panose="02020603050405020304" pitchFamily="18" charset="0"/>
              </a:rPr>
              <a:t>seg_list</a:t>
            </a:r>
            <a:r>
              <a:rPr lang="en-US" altLang="zh-CN" sz="2400" b="1" dirty="0">
                <a:latin typeface="Times New Roman" panose="02020603050405020304" pitchFamily="18" charset="0"/>
                <a:cs typeface="Times New Roman" panose="02020603050405020304" pitchFamily="18" charset="0"/>
              </a:rPr>
              <a:t> = </a:t>
            </a:r>
            <a:r>
              <a:rPr lang="en-US" altLang="zh-CN" sz="2400" b="1" dirty="0" err="1">
                <a:latin typeface="Times New Roman" panose="02020603050405020304" pitchFamily="18" charset="0"/>
                <a:cs typeface="Times New Roman" panose="02020603050405020304" pitchFamily="18" charset="0"/>
              </a:rPr>
              <a:t>jieba.cut</a:t>
            </a:r>
            <a:r>
              <a:rPr lang="en-US" altLang="zh-CN" sz="2400" b="1" dirty="0">
                <a:latin typeface="Times New Roman" panose="02020603050405020304" pitchFamily="18" charset="0"/>
                <a:cs typeface="Times New Roman" panose="02020603050405020304" pitchFamily="18" charset="0"/>
              </a:rPr>
              <a:t>("</a:t>
            </a:r>
            <a:r>
              <a:rPr lang="zh-CN" altLang="en-US" sz="2400" b="1" dirty="0">
                <a:latin typeface="Times New Roman" panose="02020603050405020304" pitchFamily="18" charset="0"/>
                <a:cs typeface="Times New Roman" panose="02020603050405020304" pitchFamily="18" charset="0"/>
              </a:rPr>
              <a:t>他来到上海交通大学</a:t>
            </a:r>
            <a:r>
              <a:rPr lang="en-US" altLang="zh-CN" sz="2400" b="1" dirty="0">
                <a:latin typeface="Times New Roman" panose="02020603050405020304" pitchFamily="18" charset="0"/>
                <a:cs typeface="Times New Roman" panose="02020603050405020304" pitchFamily="18" charset="0"/>
              </a:rPr>
              <a:t>", </a:t>
            </a:r>
            <a:r>
              <a:rPr lang="en-US" altLang="zh-CN" sz="2400" b="1" dirty="0" err="1">
                <a:latin typeface="Times New Roman" panose="02020603050405020304" pitchFamily="18" charset="0"/>
                <a:cs typeface="Times New Roman" panose="02020603050405020304" pitchFamily="18" charset="0"/>
              </a:rPr>
              <a:t>cut_all</a:t>
            </a:r>
            <a:r>
              <a:rPr lang="en-US" altLang="zh-CN" sz="2400" b="1" dirty="0">
                <a:latin typeface="Times New Roman" panose="02020603050405020304" pitchFamily="18" charset="0"/>
                <a:cs typeface="Times New Roman" panose="02020603050405020304" pitchFamily="18" charset="0"/>
              </a:rPr>
              <a:t>=False)</a:t>
            </a:r>
          </a:p>
          <a:p>
            <a:r>
              <a:rPr lang="en-US" altLang="zh-CN" sz="2400" b="1" dirty="0">
                <a:latin typeface="Times New Roman" panose="02020603050405020304" pitchFamily="18" charset="0"/>
                <a:cs typeface="Times New Roman" panose="02020603050405020304" pitchFamily="18" charset="0"/>
              </a:rPr>
              <a:t>print("【</a:t>
            </a:r>
            <a:r>
              <a:rPr lang="zh-CN" altLang="en-US" sz="2400" b="1" dirty="0">
                <a:latin typeface="Times New Roman" panose="02020603050405020304" pitchFamily="18" charset="0"/>
                <a:cs typeface="Times New Roman" panose="02020603050405020304" pitchFamily="18" charset="0"/>
              </a:rPr>
              <a:t>精确模式</a:t>
            </a:r>
            <a:r>
              <a:rPr lang="en-US" altLang="zh-CN" sz="2400" b="1" dirty="0">
                <a:latin typeface="Times New Roman" panose="02020603050405020304" pitchFamily="18" charset="0"/>
                <a:cs typeface="Times New Roman" panose="02020603050405020304" pitchFamily="18" charset="0"/>
              </a:rPr>
              <a:t>】</a:t>
            </a:r>
            <a:r>
              <a:rPr lang="zh-CN" altLang="en-US" sz="2400" b="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 + "/ ".join(</a:t>
            </a:r>
            <a:r>
              <a:rPr lang="en-US" altLang="zh-CN" sz="2400" b="1" dirty="0" err="1">
                <a:latin typeface="Times New Roman" panose="02020603050405020304" pitchFamily="18" charset="0"/>
                <a:cs typeface="Times New Roman" panose="02020603050405020304" pitchFamily="18" charset="0"/>
              </a:rPr>
              <a:t>seg_list</a:t>
            </a:r>
            <a:r>
              <a:rPr lang="en-US" altLang="zh-CN" sz="2400" b="1" dirty="0">
                <a:latin typeface="Times New Roman" panose="02020603050405020304" pitchFamily="18" charset="0"/>
                <a:cs typeface="Times New Roman" panose="02020603050405020304" pitchFamily="18" charset="0"/>
              </a:rPr>
              <a:t>)) </a:t>
            </a:r>
          </a:p>
          <a:p>
            <a:r>
              <a:rPr lang="en-US" altLang="zh-CN" sz="2400" b="1" dirty="0">
                <a:latin typeface="Times New Roman" panose="02020603050405020304" pitchFamily="18" charset="0"/>
                <a:cs typeface="Times New Roman" panose="02020603050405020304" pitchFamily="18" charset="0"/>
              </a:rPr>
              <a:t>Out:</a:t>
            </a:r>
          </a:p>
          <a:p>
            <a:r>
              <a:rPr lang="en-US" altLang="zh-CN" sz="2400" b="1" dirty="0">
                <a:solidFill>
                  <a:srgbClr val="FF0000"/>
                </a:solidFill>
                <a:latin typeface="Times New Roman" panose="02020603050405020304" pitchFamily="18" charset="0"/>
                <a:cs typeface="Times New Roman" panose="02020603050405020304" pitchFamily="18" charset="0"/>
              </a:rPr>
              <a:t>【</a:t>
            </a:r>
            <a:r>
              <a:rPr lang="zh-CN" altLang="en-US" sz="2400" b="1" dirty="0">
                <a:solidFill>
                  <a:srgbClr val="FF0000"/>
                </a:solidFill>
                <a:latin typeface="Times New Roman" panose="02020603050405020304" pitchFamily="18" charset="0"/>
                <a:cs typeface="Times New Roman" panose="02020603050405020304" pitchFamily="18" charset="0"/>
              </a:rPr>
              <a:t>精确模式</a:t>
            </a:r>
            <a:r>
              <a:rPr lang="en-US" altLang="zh-CN" sz="2400" b="1" dirty="0">
                <a:solidFill>
                  <a:srgbClr val="FF0000"/>
                </a:solidFill>
                <a:latin typeface="Times New Roman" panose="02020603050405020304" pitchFamily="18" charset="0"/>
                <a:cs typeface="Times New Roman" panose="02020603050405020304" pitchFamily="18" charset="0"/>
              </a:rPr>
              <a:t>】</a:t>
            </a:r>
            <a:r>
              <a:rPr lang="zh-CN" altLang="en-US" sz="2400" b="1" dirty="0">
                <a:solidFill>
                  <a:srgbClr val="FF0000"/>
                </a:solidFill>
                <a:latin typeface="Times New Roman" panose="02020603050405020304" pitchFamily="18" charset="0"/>
                <a:cs typeface="Times New Roman" panose="02020603050405020304" pitchFamily="18" charset="0"/>
              </a:rPr>
              <a:t>：他</a:t>
            </a:r>
            <a:r>
              <a:rPr lang="en-US" altLang="zh-CN" sz="2400" b="1" dirty="0">
                <a:solidFill>
                  <a:srgbClr val="FF0000"/>
                </a:solidFill>
                <a:latin typeface="Times New Roman" panose="02020603050405020304" pitchFamily="18" charset="0"/>
                <a:cs typeface="Times New Roman" panose="02020603050405020304" pitchFamily="18" charset="0"/>
              </a:rPr>
              <a:t>/ </a:t>
            </a:r>
            <a:r>
              <a:rPr lang="zh-CN" altLang="en-US" sz="2400" b="1" dirty="0">
                <a:solidFill>
                  <a:srgbClr val="FF0000"/>
                </a:solidFill>
                <a:latin typeface="Times New Roman" panose="02020603050405020304" pitchFamily="18" charset="0"/>
                <a:cs typeface="Times New Roman" panose="02020603050405020304" pitchFamily="18" charset="0"/>
              </a:rPr>
              <a:t>来到</a:t>
            </a:r>
            <a:r>
              <a:rPr lang="en-US" altLang="zh-CN" sz="2400" b="1" dirty="0">
                <a:solidFill>
                  <a:srgbClr val="FF0000"/>
                </a:solidFill>
                <a:latin typeface="Times New Roman" panose="02020603050405020304" pitchFamily="18" charset="0"/>
                <a:cs typeface="Times New Roman" panose="02020603050405020304" pitchFamily="18" charset="0"/>
              </a:rPr>
              <a:t>/ </a:t>
            </a:r>
            <a:r>
              <a:rPr lang="zh-CN" altLang="en-US" sz="2400" b="1" dirty="0">
                <a:solidFill>
                  <a:srgbClr val="FF0000"/>
                </a:solidFill>
                <a:latin typeface="Times New Roman" panose="02020603050405020304" pitchFamily="18" charset="0"/>
                <a:cs typeface="Times New Roman" panose="02020603050405020304" pitchFamily="18" charset="0"/>
              </a:rPr>
              <a:t>上海交通大学</a:t>
            </a:r>
            <a:endParaRPr lang="en-US" altLang="zh-CN" sz="2400" b="1" dirty="0">
              <a:solidFill>
                <a:srgbClr val="FF0000"/>
              </a:solidFill>
              <a:latin typeface="Times New Roman" panose="02020603050405020304" pitchFamily="18" charset="0"/>
              <a:cs typeface="Times New Roman" panose="02020603050405020304" pitchFamily="18" charset="0"/>
            </a:endParaRPr>
          </a:p>
        </p:txBody>
      </p:sp>
      <p:sp>
        <p:nvSpPr>
          <p:cNvPr id="2" name="Rectangle 1"/>
          <p:cNvSpPr>
            <a:spLocks noChangeArrowheads="1"/>
          </p:cNvSpPr>
          <p:nvPr/>
        </p:nvSpPr>
        <p:spPr bwMode="auto">
          <a:xfrm>
            <a:off x="0" y="90100"/>
            <a:ext cx="65" cy="276999"/>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3871793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2800" b="1" dirty="0">
                <a:solidFill>
                  <a:schemeClr val="bg1"/>
                </a:solidFill>
                <a:latin typeface="Times New Roman"/>
                <a:cs typeface="Times New Roman"/>
              </a:rPr>
              <a:t>Python</a:t>
            </a:r>
            <a:r>
              <a:rPr lang="zh-CN" altLang="en-US" sz="2800" b="1" dirty="0">
                <a:solidFill>
                  <a:schemeClr val="bg1"/>
                </a:solidFill>
                <a:latin typeface="Times New Roman"/>
                <a:cs typeface="Times New Roman"/>
              </a:rPr>
              <a:t>数据分析实践</a:t>
            </a:r>
            <a:endParaRPr lang="en-US" altLang="zh-CN" sz="2800" b="1" dirty="0">
              <a:solidFill>
                <a:schemeClr val="bg1"/>
              </a:solidFill>
              <a:latin typeface="Times New Roman"/>
              <a:cs typeface="Times New Roman"/>
            </a:endParaRPr>
          </a:p>
        </p:txBody>
      </p:sp>
      <p:sp>
        <p:nvSpPr>
          <p:cNvPr id="3" name="Rectangle 1">
            <a:extLst>
              <a:ext uri="{FF2B5EF4-FFF2-40B4-BE49-F238E27FC236}">
                <a16:creationId xmlns:a16="http://schemas.microsoft.com/office/drawing/2014/main" xmlns="" id="{140DEE0F-4C87-477D-A3AA-70D9433DA635}"/>
              </a:ext>
            </a:extLst>
          </p:cNvPr>
          <p:cNvSpPr>
            <a:spLocks noChangeArrowheads="1"/>
          </p:cNvSpPr>
          <p:nvPr/>
        </p:nvSpPr>
        <p:spPr bwMode="auto">
          <a:xfrm>
            <a:off x="0" y="0"/>
            <a:ext cx="793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Courier New" panose="02070309020205020404" pitchFamily="49" charset="0"/>
                <a:ea typeface="Helvetica Neue"/>
                <a:cs typeface="Courier New" panose="02070309020205020404" pitchFamily="49" charset="0"/>
              </a:rPr>
              <a:t/>
            </a:r>
            <a:br>
              <a:rPr kumimoji="0" lang="zh-CN" altLang="zh-CN" sz="1000" b="0" i="0" u="none" strike="noStrike" cap="none" normalizeH="0" baseline="0">
                <a:ln>
                  <a:noFill/>
                </a:ln>
                <a:solidFill>
                  <a:srgbClr val="000000"/>
                </a:solidFill>
                <a:effectLst/>
                <a:latin typeface="Courier New" panose="02070309020205020404" pitchFamily="49" charset="0"/>
                <a:ea typeface="Helvetica Neue"/>
                <a:cs typeface="Courier New" panose="02070309020205020404" pitchFamily="49" charset="0"/>
              </a:rPr>
            </a:br>
            <a:endParaRPr kumimoji="0" lang="zh-CN" altLang="zh-CN" sz="1000" b="0" i="0" u="none" strike="noStrike" cap="none" normalizeH="0" baseline="0">
              <a:ln>
                <a:noFill/>
              </a:ln>
              <a:solidFill>
                <a:srgbClr val="000000"/>
              </a:solidFill>
              <a:effectLst/>
              <a:latin typeface="Courier New" panose="02070309020205020404" pitchFamily="49" charset="0"/>
              <a:ea typeface="Helvetica Neue"/>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 name="Rectangle 9">
            <a:extLst>
              <a:ext uri="{FF2B5EF4-FFF2-40B4-BE49-F238E27FC236}">
                <a16:creationId xmlns:a16="http://schemas.microsoft.com/office/drawing/2014/main" xmlns="" id="{56781EF5-A34F-4182-946D-458FD6047A7A}"/>
              </a:ext>
            </a:extLst>
          </p:cNvPr>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文本框 7"/>
          <p:cNvSpPr txBox="1"/>
          <p:nvPr/>
        </p:nvSpPr>
        <p:spPr>
          <a:xfrm>
            <a:off x="355600" y="1572180"/>
            <a:ext cx="8916988" cy="830997"/>
          </a:xfrm>
          <a:prstGeom prst="rect">
            <a:avLst/>
          </a:prstGeom>
          <a:noFill/>
        </p:spPr>
        <p:txBody>
          <a:bodyPr wrap="square" rtlCol="0">
            <a:spAutoFit/>
          </a:bodyPr>
          <a:lstStyle/>
          <a:p>
            <a:pPr marL="285750" indent="-285750">
              <a:buFont typeface="Wingdings" panose="05000000000000000000" pitchFamily="2" charset="2"/>
              <a:buChar char="n"/>
            </a:pPr>
            <a:r>
              <a:rPr lang="en-US" altLang="zh-CN" sz="2400" b="1" dirty="0">
                <a:latin typeface="Times New Roman" panose="02020603050405020304" pitchFamily="18" charset="0"/>
                <a:cs typeface="Times New Roman" panose="02020603050405020304" pitchFamily="18" charset="0"/>
              </a:rPr>
              <a:t>Python </a:t>
            </a:r>
            <a:r>
              <a:rPr lang="en-US" altLang="zh-CN" sz="2400" b="1" dirty="0" err="1">
                <a:latin typeface="Times New Roman" panose="02020603050405020304" pitchFamily="18" charset="0"/>
                <a:cs typeface="Times New Roman" panose="02020603050405020304" pitchFamily="18" charset="0"/>
              </a:rPr>
              <a:t>Jieba</a:t>
            </a:r>
            <a:r>
              <a:rPr lang="zh-CN" altLang="en-US" sz="2400" b="1" dirty="0">
                <a:latin typeface="Times New Roman" panose="02020603050405020304" pitchFamily="18" charset="0"/>
                <a:cs typeface="Times New Roman" panose="02020603050405020304" pitchFamily="18" charset="0"/>
              </a:rPr>
              <a:t>分词</a:t>
            </a:r>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4.</a:t>
            </a:r>
            <a:r>
              <a:rPr lang="zh-CN" altLang="en-US" sz="2400" b="1" dirty="0">
                <a:latin typeface="Times New Roman" panose="02020603050405020304" pitchFamily="18" charset="0"/>
                <a:cs typeface="Times New Roman" panose="02020603050405020304" pitchFamily="18" charset="0"/>
              </a:rPr>
              <a:t>去除停用词</a:t>
            </a:r>
            <a:endParaRPr lang="en-US" altLang="zh-CN" sz="2000" b="1" dirty="0">
              <a:latin typeface="Times New Roman" panose="02020603050405020304" pitchFamily="18" charset="0"/>
              <a:cs typeface="Times New Roman" panose="02020603050405020304" pitchFamily="18" charset="0"/>
            </a:endParaRPr>
          </a:p>
        </p:txBody>
      </p:sp>
      <p:sp>
        <p:nvSpPr>
          <p:cNvPr id="2" name="Rectangle 1"/>
          <p:cNvSpPr>
            <a:spLocks noChangeArrowheads="1"/>
          </p:cNvSpPr>
          <p:nvPr/>
        </p:nvSpPr>
        <p:spPr bwMode="auto">
          <a:xfrm>
            <a:off x="0" y="90100"/>
            <a:ext cx="65" cy="276999"/>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9" name="图片 8">
            <a:extLst>
              <a:ext uri="{FF2B5EF4-FFF2-40B4-BE49-F238E27FC236}">
                <a16:creationId xmlns:a16="http://schemas.microsoft.com/office/drawing/2014/main" xmlns="" id="{3A60DC9F-57CD-4F44-AE04-8A12600F3F08}"/>
              </a:ext>
            </a:extLst>
          </p:cNvPr>
          <p:cNvPicPr>
            <a:picLocks noChangeAspect="1"/>
          </p:cNvPicPr>
          <p:nvPr/>
        </p:nvPicPr>
        <p:blipFill>
          <a:blip r:embed="rId9"/>
          <a:stretch>
            <a:fillRect/>
          </a:stretch>
        </p:blipFill>
        <p:spPr>
          <a:xfrm>
            <a:off x="589655" y="2462489"/>
            <a:ext cx="592339" cy="3962343"/>
          </a:xfrm>
          <a:prstGeom prst="rect">
            <a:avLst/>
          </a:prstGeom>
        </p:spPr>
      </p:pic>
      <p:pic>
        <p:nvPicPr>
          <p:cNvPr id="11" name="图片 10">
            <a:extLst>
              <a:ext uri="{FF2B5EF4-FFF2-40B4-BE49-F238E27FC236}">
                <a16:creationId xmlns:a16="http://schemas.microsoft.com/office/drawing/2014/main" xmlns="" id="{E4723CB1-43F5-4A02-9EAF-53670E8D89DE}"/>
              </a:ext>
            </a:extLst>
          </p:cNvPr>
          <p:cNvPicPr>
            <a:picLocks noChangeAspect="1"/>
          </p:cNvPicPr>
          <p:nvPr/>
        </p:nvPicPr>
        <p:blipFill>
          <a:blip r:embed="rId10"/>
          <a:stretch>
            <a:fillRect/>
          </a:stretch>
        </p:blipFill>
        <p:spPr>
          <a:xfrm>
            <a:off x="1236383" y="2462489"/>
            <a:ext cx="600947" cy="3962343"/>
          </a:xfrm>
          <a:prstGeom prst="rect">
            <a:avLst/>
          </a:prstGeom>
        </p:spPr>
      </p:pic>
      <p:pic>
        <p:nvPicPr>
          <p:cNvPr id="20" name="图片 19">
            <a:extLst>
              <a:ext uri="{FF2B5EF4-FFF2-40B4-BE49-F238E27FC236}">
                <a16:creationId xmlns:a16="http://schemas.microsoft.com/office/drawing/2014/main" xmlns="" id="{2108DA8A-5B66-4FB1-AADA-A5C618273268}"/>
              </a:ext>
            </a:extLst>
          </p:cNvPr>
          <p:cNvPicPr>
            <a:picLocks noChangeAspect="1"/>
          </p:cNvPicPr>
          <p:nvPr/>
        </p:nvPicPr>
        <p:blipFill>
          <a:blip r:embed="rId11"/>
          <a:stretch>
            <a:fillRect/>
          </a:stretch>
        </p:blipFill>
        <p:spPr>
          <a:xfrm>
            <a:off x="2056025" y="2505203"/>
            <a:ext cx="717750" cy="3919629"/>
          </a:xfrm>
          <a:prstGeom prst="rect">
            <a:avLst/>
          </a:prstGeom>
        </p:spPr>
      </p:pic>
      <p:pic>
        <p:nvPicPr>
          <p:cNvPr id="24" name="图片 23">
            <a:extLst>
              <a:ext uri="{FF2B5EF4-FFF2-40B4-BE49-F238E27FC236}">
                <a16:creationId xmlns:a16="http://schemas.microsoft.com/office/drawing/2014/main" xmlns="" id="{5BE88A50-6D3C-46AD-A1D8-AE8CA2AC98B9}"/>
              </a:ext>
            </a:extLst>
          </p:cNvPr>
          <p:cNvPicPr>
            <a:picLocks noChangeAspect="1"/>
          </p:cNvPicPr>
          <p:nvPr/>
        </p:nvPicPr>
        <p:blipFill>
          <a:blip r:embed="rId12"/>
          <a:stretch>
            <a:fillRect/>
          </a:stretch>
        </p:blipFill>
        <p:spPr>
          <a:xfrm>
            <a:off x="3124266" y="1550194"/>
            <a:ext cx="5829097" cy="5000070"/>
          </a:xfrm>
          <a:prstGeom prst="rect">
            <a:avLst/>
          </a:prstGeom>
        </p:spPr>
      </p:pic>
    </p:spTree>
    <p:extLst>
      <p:ext uri="{BB962C8B-B14F-4D97-AF65-F5344CB8AC3E}">
        <p14:creationId xmlns:p14="http://schemas.microsoft.com/office/powerpoint/2010/main" val="228987278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2800" b="1" dirty="0">
                <a:solidFill>
                  <a:schemeClr val="bg1"/>
                </a:solidFill>
                <a:latin typeface="Times New Roman"/>
                <a:cs typeface="Times New Roman"/>
              </a:rPr>
              <a:t>Python</a:t>
            </a:r>
            <a:r>
              <a:rPr lang="zh-CN" altLang="en-US" sz="2800" b="1" dirty="0">
                <a:solidFill>
                  <a:schemeClr val="bg1"/>
                </a:solidFill>
                <a:latin typeface="Times New Roman"/>
                <a:cs typeface="Times New Roman"/>
              </a:rPr>
              <a:t>数据分析实践</a:t>
            </a:r>
            <a:endParaRPr lang="en-US" altLang="zh-CN" sz="2800" b="1" dirty="0">
              <a:solidFill>
                <a:schemeClr val="bg1"/>
              </a:solidFill>
              <a:latin typeface="Times New Roman"/>
              <a:cs typeface="Times New Roman"/>
            </a:endParaRPr>
          </a:p>
        </p:txBody>
      </p:sp>
      <p:sp>
        <p:nvSpPr>
          <p:cNvPr id="3" name="Rectangle 1">
            <a:extLst>
              <a:ext uri="{FF2B5EF4-FFF2-40B4-BE49-F238E27FC236}">
                <a16:creationId xmlns:a16="http://schemas.microsoft.com/office/drawing/2014/main" xmlns="" id="{140DEE0F-4C87-477D-A3AA-70D9433DA635}"/>
              </a:ext>
            </a:extLst>
          </p:cNvPr>
          <p:cNvSpPr>
            <a:spLocks noChangeArrowheads="1"/>
          </p:cNvSpPr>
          <p:nvPr/>
        </p:nvSpPr>
        <p:spPr bwMode="auto">
          <a:xfrm>
            <a:off x="0" y="0"/>
            <a:ext cx="793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Courier New" panose="02070309020205020404" pitchFamily="49" charset="0"/>
                <a:ea typeface="Helvetica Neue"/>
                <a:cs typeface="Courier New" panose="02070309020205020404" pitchFamily="49" charset="0"/>
              </a:rPr>
              <a:t/>
            </a:r>
            <a:br>
              <a:rPr kumimoji="0" lang="zh-CN" altLang="zh-CN" sz="1000" b="0" i="0" u="none" strike="noStrike" cap="none" normalizeH="0" baseline="0">
                <a:ln>
                  <a:noFill/>
                </a:ln>
                <a:solidFill>
                  <a:srgbClr val="000000"/>
                </a:solidFill>
                <a:effectLst/>
                <a:latin typeface="Courier New" panose="02070309020205020404" pitchFamily="49" charset="0"/>
                <a:ea typeface="Helvetica Neue"/>
                <a:cs typeface="Courier New" panose="02070309020205020404" pitchFamily="49" charset="0"/>
              </a:rPr>
            </a:br>
            <a:endParaRPr kumimoji="0" lang="zh-CN" altLang="zh-CN" sz="1000" b="0" i="0" u="none" strike="noStrike" cap="none" normalizeH="0" baseline="0">
              <a:ln>
                <a:noFill/>
              </a:ln>
              <a:solidFill>
                <a:srgbClr val="000000"/>
              </a:solidFill>
              <a:effectLst/>
              <a:latin typeface="Courier New" panose="02070309020205020404" pitchFamily="49" charset="0"/>
              <a:ea typeface="Helvetica Neue"/>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 name="Rectangle 9">
            <a:extLst>
              <a:ext uri="{FF2B5EF4-FFF2-40B4-BE49-F238E27FC236}">
                <a16:creationId xmlns:a16="http://schemas.microsoft.com/office/drawing/2014/main" xmlns="" id="{56781EF5-A34F-4182-946D-458FD6047A7A}"/>
              </a:ext>
            </a:extLst>
          </p:cNvPr>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文本框 7"/>
          <p:cNvSpPr txBox="1"/>
          <p:nvPr/>
        </p:nvSpPr>
        <p:spPr>
          <a:xfrm>
            <a:off x="355600" y="1572180"/>
            <a:ext cx="8916988" cy="830997"/>
          </a:xfrm>
          <a:prstGeom prst="rect">
            <a:avLst/>
          </a:prstGeom>
          <a:noFill/>
        </p:spPr>
        <p:txBody>
          <a:bodyPr wrap="square" rtlCol="0">
            <a:spAutoFit/>
          </a:bodyPr>
          <a:lstStyle/>
          <a:p>
            <a:pPr marL="285750" indent="-285750">
              <a:buFont typeface="Wingdings" panose="05000000000000000000" pitchFamily="2" charset="2"/>
              <a:buChar char="n"/>
            </a:pPr>
            <a:r>
              <a:rPr lang="en-US" altLang="zh-CN" sz="2400" b="1" dirty="0">
                <a:latin typeface="Times New Roman" panose="02020603050405020304" pitchFamily="18" charset="0"/>
                <a:cs typeface="Times New Roman" panose="02020603050405020304" pitchFamily="18" charset="0"/>
              </a:rPr>
              <a:t>Python </a:t>
            </a:r>
            <a:r>
              <a:rPr lang="en-US" altLang="zh-CN" sz="2400" b="1" dirty="0" err="1">
                <a:latin typeface="Times New Roman" panose="02020603050405020304" pitchFamily="18" charset="0"/>
                <a:cs typeface="Times New Roman" panose="02020603050405020304" pitchFamily="18" charset="0"/>
              </a:rPr>
              <a:t>Jieba</a:t>
            </a:r>
            <a:r>
              <a:rPr lang="zh-CN" altLang="en-US" sz="2400" b="1" dirty="0">
                <a:latin typeface="Times New Roman" panose="02020603050405020304" pitchFamily="18" charset="0"/>
                <a:cs typeface="Times New Roman" panose="02020603050405020304" pitchFamily="18" charset="0"/>
              </a:rPr>
              <a:t>分词</a:t>
            </a:r>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4. </a:t>
            </a:r>
            <a:r>
              <a:rPr lang="zh-CN" altLang="en-US" sz="2400" b="1" dirty="0">
                <a:latin typeface="Times New Roman" panose="02020603050405020304" pitchFamily="18" charset="0"/>
                <a:cs typeface="Times New Roman" panose="02020603050405020304" pitchFamily="18" charset="0"/>
              </a:rPr>
              <a:t>分词结果</a:t>
            </a:r>
            <a:endParaRPr lang="en-US" altLang="zh-CN" sz="2000" b="1" dirty="0">
              <a:latin typeface="Times New Roman" panose="02020603050405020304" pitchFamily="18" charset="0"/>
              <a:cs typeface="Times New Roman" panose="02020603050405020304" pitchFamily="18" charset="0"/>
            </a:endParaRPr>
          </a:p>
        </p:txBody>
      </p:sp>
      <p:sp>
        <p:nvSpPr>
          <p:cNvPr id="2" name="Rectangle 1"/>
          <p:cNvSpPr>
            <a:spLocks noChangeArrowheads="1"/>
          </p:cNvSpPr>
          <p:nvPr/>
        </p:nvSpPr>
        <p:spPr bwMode="auto">
          <a:xfrm>
            <a:off x="0" y="90100"/>
            <a:ext cx="65" cy="276999"/>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22" name="图片 21">
            <a:extLst>
              <a:ext uri="{FF2B5EF4-FFF2-40B4-BE49-F238E27FC236}">
                <a16:creationId xmlns:a16="http://schemas.microsoft.com/office/drawing/2014/main" xmlns="" id="{F16F70A8-4FC6-4727-BBF9-43A42DE17F54}"/>
              </a:ext>
            </a:extLst>
          </p:cNvPr>
          <p:cNvPicPr>
            <a:picLocks noChangeAspect="1"/>
          </p:cNvPicPr>
          <p:nvPr/>
        </p:nvPicPr>
        <p:blipFill>
          <a:blip r:embed="rId9"/>
          <a:stretch>
            <a:fillRect/>
          </a:stretch>
        </p:blipFill>
        <p:spPr>
          <a:xfrm>
            <a:off x="2331869" y="2043787"/>
            <a:ext cx="4626143" cy="4712961"/>
          </a:xfrm>
          <a:prstGeom prst="rect">
            <a:avLst/>
          </a:prstGeom>
        </p:spPr>
      </p:pic>
    </p:spTree>
    <p:extLst>
      <p:ext uri="{BB962C8B-B14F-4D97-AF65-F5344CB8AC3E}">
        <p14:creationId xmlns:p14="http://schemas.microsoft.com/office/powerpoint/2010/main" val="328808600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2800" b="1" dirty="0">
                <a:solidFill>
                  <a:schemeClr val="bg1"/>
                </a:solidFill>
                <a:latin typeface="Times New Roman"/>
                <a:cs typeface="Times New Roman"/>
              </a:rPr>
              <a:t>Python</a:t>
            </a:r>
            <a:r>
              <a:rPr lang="zh-CN" altLang="en-US" sz="2800" b="1" dirty="0">
                <a:solidFill>
                  <a:schemeClr val="bg1"/>
                </a:solidFill>
                <a:latin typeface="Times New Roman"/>
                <a:cs typeface="Times New Roman"/>
              </a:rPr>
              <a:t>数据分析实践</a:t>
            </a:r>
            <a:endParaRPr lang="en-US" altLang="zh-CN" sz="2800" b="1" dirty="0">
              <a:solidFill>
                <a:schemeClr val="bg1"/>
              </a:solidFill>
              <a:latin typeface="Times New Roman"/>
              <a:cs typeface="Times New Roman"/>
            </a:endParaRPr>
          </a:p>
        </p:txBody>
      </p:sp>
      <p:sp>
        <p:nvSpPr>
          <p:cNvPr id="3" name="Rectangle 1">
            <a:extLst>
              <a:ext uri="{FF2B5EF4-FFF2-40B4-BE49-F238E27FC236}">
                <a16:creationId xmlns:a16="http://schemas.microsoft.com/office/drawing/2014/main" xmlns="" id="{140DEE0F-4C87-477D-A3AA-70D9433DA635}"/>
              </a:ext>
            </a:extLst>
          </p:cNvPr>
          <p:cNvSpPr>
            <a:spLocks noChangeArrowheads="1"/>
          </p:cNvSpPr>
          <p:nvPr/>
        </p:nvSpPr>
        <p:spPr bwMode="auto">
          <a:xfrm>
            <a:off x="0" y="0"/>
            <a:ext cx="793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Courier New" panose="02070309020205020404" pitchFamily="49" charset="0"/>
                <a:ea typeface="Helvetica Neue"/>
                <a:cs typeface="Courier New" panose="02070309020205020404" pitchFamily="49" charset="0"/>
              </a:rPr>
              <a:t/>
            </a:r>
            <a:br>
              <a:rPr kumimoji="0" lang="zh-CN" altLang="zh-CN" sz="1000" b="0" i="0" u="none" strike="noStrike" cap="none" normalizeH="0" baseline="0">
                <a:ln>
                  <a:noFill/>
                </a:ln>
                <a:solidFill>
                  <a:srgbClr val="000000"/>
                </a:solidFill>
                <a:effectLst/>
                <a:latin typeface="Courier New" panose="02070309020205020404" pitchFamily="49" charset="0"/>
                <a:ea typeface="Helvetica Neue"/>
                <a:cs typeface="Courier New" panose="02070309020205020404" pitchFamily="49" charset="0"/>
              </a:rPr>
            </a:br>
            <a:endParaRPr kumimoji="0" lang="zh-CN" altLang="zh-CN" sz="1000" b="0" i="0" u="none" strike="noStrike" cap="none" normalizeH="0" baseline="0">
              <a:ln>
                <a:noFill/>
              </a:ln>
              <a:solidFill>
                <a:srgbClr val="000000"/>
              </a:solidFill>
              <a:effectLst/>
              <a:latin typeface="Courier New" panose="02070309020205020404" pitchFamily="49" charset="0"/>
              <a:ea typeface="Helvetica Neue"/>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 name="Rectangle 9">
            <a:extLst>
              <a:ext uri="{FF2B5EF4-FFF2-40B4-BE49-F238E27FC236}">
                <a16:creationId xmlns:a16="http://schemas.microsoft.com/office/drawing/2014/main" xmlns="" id="{56781EF5-A34F-4182-946D-458FD6047A7A}"/>
              </a:ext>
            </a:extLst>
          </p:cNvPr>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文本框 7"/>
          <p:cNvSpPr txBox="1"/>
          <p:nvPr/>
        </p:nvSpPr>
        <p:spPr>
          <a:xfrm>
            <a:off x="355600" y="1572180"/>
            <a:ext cx="8444451" cy="2215991"/>
          </a:xfrm>
          <a:prstGeom prst="rect">
            <a:avLst/>
          </a:prstGeom>
          <a:noFill/>
        </p:spPr>
        <p:txBody>
          <a:bodyPr wrap="square" rtlCol="0">
            <a:spAutoFit/>
          </a:bodyPr>
          <a:lstStyle/>
          <a:p>
            <a:pPr marL="285750" indent="-285750">
              <a:buFont typeface="Wingdings" panose="05000000000000000000" pitchFamily="2" charset="2"/>
              <a:buChar char="n"/>
            </a:pPr>
            <a:r>
              <a:rPr lang="en-US" altLang="zh-CN" sz="2400" b="1" dirty="0">
                <a:latin typeface="Times New Roman" panose="02020603050405020304" pitchFamily="18" charset="0"/>
                <a:cs typeface="Times New Roman" panose="02020603050405020304" pitchFamily="18" charset="0"/>
              </a:rPr>
              <a:t>Python </a:t>
            </a:r>
            <a:r>
              <a:rPr lang="en-US" altLang="zh-CN" sz="2400" b="1" dirty="0" err="1">
                <a:latin typeface="Times New Roman" panose="02020603050405020304" pitchFamily="18" charset="0"/>
                <a:cs typeface="Times New Roman" panose="02020603050405020304" pitchFamily="18" charset="0"/>
              </a:rPr>
              <a:t>Jieba</a:t>
            </a:r>
            <a:r>
              <a:rPr lang="zh-CN" altLang="en-US" sz="2400" b="1" dirty="0">
                <a:latin typeface="Times New Roman" panose="02020603050405020304" pitchFamily="18" charset="0"/>
                <a:cs typeface="Times New Roman" panose="02020603050405020304" pitchFamily="18" charset="0"/>
              </a:rPr>
              <a:t>分词</a:t>
            </a:r>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5</a:t>
            </a:r>
            <a:r>
              <a:rPr lang="en-US" altLang="zh-CN" sz="2400" b="1" dirty="0" smtClean="0">
                <a:latin typeface="Times New Roman" panose="02020603050405020304" pitchFamily="18" charset="0"/>
                <a:cs typeface="Times New Roman" panose="02020603050405020304" pitchFamily="18" charset="0"/>
              </a:rPr>
              <a:t>. LDA</a:t>
            </a:r>
          </a:p>
          <a:p>
            <a:r>
              <a:rPr lang="en-US" altLang="zh-CN" b="1" dirty="0">
                <a:latin typeface="Times New Roman" panose="02020603050405020304" pitchFamily="18" charset="0"/>
                <a:cs typeface="Times New Roman" panose="02020603050405020304" pitchFamily="18" charset="0"/>
              </a:rPr>
              <a:t>LDA</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Latent </a:t>
            </a:r>
            <a:r>
              <a:rPr lang="en-US" altLang="zh-CN" b="1" dirty="0" err="1">
                <a:latin typeface="Times New Roman" panose="02020603050405020304" pitchFamily="18" charset="0"/>
                <a:cs typeface="Times New Roman" panose="02020603050405020304" pitchFamily="18" charset="0"/>
              </a:rPr>
              <a:t>Dirichlet</a:t>
            </a:r>
            <a:r>
              <a:rPr lang="en-US" altLang="zh-CN" b="1" dirty="0">
                <a:latin typeface="Times New Roman" panose="02020603050405020304" pitchFamily="18" charset="0"/>
                <a:cs typeface="Times New Roman" panose="02020603050405020304" pitchFamily="18" charset="0"/>
              </a:rPr>
              <a:t> Allocation</a:t>
            </a:r>
            <a:r>
              <a:rPr lang="zh-CN" altLang="en-US" b="1" dirty="0">
                <a:latin typeface="Times New Roman" panose="02020603050405020304" pitchFamily="18" charset="0"/>
                <a:cs typeface="Times New Roman" panose="02020603050405020304" pitchFamily="18" charset="0"/>
              </a:rPr>
              <a:t>）是一种文档主题生成模型，也称为一个三层贝叶斯概率模型，包含词、主题和文档三层结构。所谓生成模型，就是说，我们认为一篇文章的每个词都是通过“以一定概率选择了某个主题，并从这个主题中以一定概率选择某个词语”这样一个过程得到。文档到主题服从多项式分布，主题到词服从多项式分布。</a:t>
            </a:r>
            <a:endParaRPr lang="en-US" altLang="zh-CN" b="1" dirty="0">
              <a:latin typeface="Times New Roman" panose="02020603050405020304" pitchFamily="18" charset="0"/>
              <a:cs typeface="Times New Roman" panose="02020603050405020304" pitchFamily="18" charset="0"/>
            </a:endParaRPr>
          </a:p>
        </p:txBody>
      </p:sp>
      <p:sp>
        <p:nvSpPr>
          <p:cNvPr id="2" name="Rectangle 1"/>
          <p:cNvSpPr>
            <a:spLocks noChangeArrowheads="1"/>
          </p:cNvSpPr>
          <p:nvPr/>
        </p:nvSpPr>
        <p:spPr bwMode="auto">
          <a:xfrm>
            <a:off x="0" y="90100"/>
            <a:ext cx="65" cy="276999"/>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0" name="Rectangle 6"/>
          <p:cNvSpPr>
            <a:spLocks noChangeArrowheads="1"/>
          </p:cNvSpPr>
          <p:nvPr/>
        </p:nvSpPr>
        <p:spPr bwMode="auto">
          <a:xfrm>
            <a:off x="0" y="5638800"/>
            <a:ext cx="9144000" cy="1219200"/>
          </a:xfrm>
          <a:prstGeom prst="rect">
            <a:avLst/>
          </a:prstGeom>
          <a:solidFill>
            <a:schemeClr val="tx2"/>
          </a:solidFill>
          <a:ln w="9525">
            <a:solidFill>
              <a:srgbClr val="2461AA"/>
            </a:solidFill>
            <a:miter lim="800000"/>
            <a:headEnd/>
            <a:tailEnd/>
          </a:ln>
        </p:spPr>
        <p:txBody>
          <a:bodyPr lIns="91411" tIns="45706" rIns="91411" bIns="45706" anchor="ctr"/>
          <a:lstStyle/>
          <a:p>
            <a:pPr algn="just" defTabSz="1406525"/>
            <a:r>
              <a:rPr lang="en-US" altLang="zh-CN" dirty="0" err="1">
                <a:solidFill>
                  <a:schemeClr val="bg1"/>
                </a:solidFill>
                <a:latin typeface="Times New Roman" panose="02020603050405020304" pitchFamily="18" charset="0"/>
                <a:cs typeface="Times New Roman" panose="02020603050405020304" pitchFamily="18" charset="0"/>
              </a:rPr>
              <a:t>Blei</a:t>
            </a:r>
            <a:r>
              <a:rPr lang="en-US" altLang="zh-CN" dirty="0">
                <a:solidFill>
                  <a:schemeClr val="bg1"/>
                </a:solidFill>
                <a:latin typeface="Times New Roman" panose="02020603050405020304" pitchFamily="18" charset="0"/>
                <a:cs typeface="Times New Roman" panose="02020603050405020304" pitchFamily="18" charset="0"/>
              </a:rPr>
              <a:t> D M, Ng A Y, Jordan M I. Latent </a:t>
            </a:r>
            <a:r>
              <a:rPr lang="en-US" altLang="zh-CN" dirty="0" err="1">
                <a:solidFill>
                  <a:schemeClr val="bg1"/>
                </a:solidFill>
                <a:latin typeface="Times New Roman" panose="02020603050405020304" pitchFamily="18" charset="0"/>
                <a:cs typeface="Times New Roman" panose="02020603050405020304" pitchFamily="18" charset="0"/>
              </a:rPr>
              <a:t>dirichlet</a:t>
            </a:r>
            <a:r>
              <a:rPr lang="en-US" altLang="zh-CN" dirty="0">
                <a:solidFill>
                  <a:schemeClr val="bg1"/>
                </a:solidFill>
                <a:latin typeface="Times New Roman" panose="02020603050405020304" pitchFamily="18" charset="0"/>
                <a:cs typeface="Times New Roman" panose="02020603050405020304" pitchFamily="18" charset="0"/>
              </a:rPr>
              <a:t> allocation[J]. Journal of machine Learning research, 2003, 3(Jan): </a:t>
            </a:r>
            <a:r>
              <a:rPr lang="en-US" altLang="zh-CN" dirty="0" smtClean="0">
                <a:solidFill>
                  <a:schemeClr val="bg1"/>
                </a:solidFill>
                <a:latin typeface="Times New Roman" panose="02020603050405020304" pitchFamily="18" charset="0"/>
                <a:cs typeface="Times New Roman" panose="02020603050405020304" pitchFamily="18" charset="0"/>
              </a:rPr>
              <a:t>993-1022. </a:t>
            </a:r>
            <a:endParaRPr lang="zh-CN" altLang="en-US" dirty="0">
              <a:solidFill>
                <a:schemeClr val="bg1"/>
              </a:solidFill>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72535" y="1287463"/>
            <a:ext cx="4964785" cy="3980576"/>
          </a:xfrm>
          <a:prstGeom prst="rect">
            <a:avLst/>
          </a:prstGeom>
        </p:spPr>
      </p:pic>
      <p:pic>
        <p:nvPicPr>
          <p:cNvPr id="6" name="图片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61" y="4258017"/>
            <a:ext cx="9012078" cy="1362083"/>
          </a:xfrm>
          <a:prstGeom prst="rect">
            <a:avLst/>
          </a:prstGeom>
        </p:spPr>
      </p:pic>
    </p:spTree>
    <p:extLst>
      <p:ext uri="{BB962C8B-B14F-4D97-AF65-F5344CB8AC3E}">
        <p14:creationId xmlns:p14="http://schemas.microsoft.com/office/powerpoint/2010/main" val="420772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xEl>
                                              <p:pRg st="2" end="2"/>
                                            </p:txEl>
                                          </p:spTgt>
                                        </p:tgtEl>
                                      </p:cBhvr>
                                    </p:animEffect>
                                    <p:set>
                                      <p:cBhvr>
                                        <p:cTn id="7" dur="1" fill="hold">
                                          <p:stCondLst>
                                            <p:cond delay="499"/>
                                          </p:stCondLst>
                                        </p:cTn>
                                        <p:tgtEl>
                                          <p:spTgt spid="8">
                                            <p:txEl>
                                              <p:pRg st="2" end="2"/>
                                            </p:txEl>
                                          </p:spTgt>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2800" b="1" dirty="0">
                <a:solidFill>
                  <a:schemeClr val="bg1"/>
                </a:solidFill>
                <a:latin typeface="Times New Roman"/>
                <a:cs typeface="Times New Roman"/>
              </a:rPr>
              <a:t>Python</a:t>
            </a:r>
            <a:r>
              <a:rPr lang="zh-CN" altLang="en-US" sz="2800" b="1" dirty="0">
                <a:solidFill>
                  <a:schemeClr val="bg1"/>
                </a:solidFill>
                <a:latin typeface="Times New Roman"/>
                <a:cs typeface="Times New Roman"/>
              </a:rPr>
              <a:t>数据分析实践</a:t>
            </a:r>
            <a:endParaRPr lang="en-US" altLang="zh-CN" sz="2800" b="1" dirty="0">
              <a:solidFill>
                <a:schemeClr val="bg1"/>
              </a:solidFill>
              <a:latin typeface="Times New Roman"/>
              <a:cs typeface="Times New Roman"/>
            </a:endParaRPr>
          </a:p>
        </p:txBody>
      </p:sp>
      <p:sp>
        <p:nvSpPr>
          <p:cNvPr id="3" name="Rectangle 1">
            <a:extLst>
              <a:ext uri="{FF2B5EF4-FFF2-40B4-BE49-F238E27FC236}">
                <a16:creationId xmlns:a16="http://schemas.microsoft.com/office/drawing/2014/main" xmlns="" id="{140DEE0F-4C87-477D-A3AA-70D9433DA635}"/>
              </a:ext>
            </a:extLst>
          </p:cNvPr>
          <p:cNvSpPr>
            <a:spLocks noChangeArrowheads="1"/>
          </p:cNvSpPr>
          <p:nvPr/>
        </p:nvSpPr>
        <p:spPr bwMode="auto">
          <a:xfrm>
            <a:off x="0" y="0"/>
            <a:ext cx="793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Courier New" panose="02070309020205020404" pitchFamily="49" charset="0"/>
                <a:ea typeface="Helvetica Neue"/>
                <a:cs typeface="Courier New" panose="02070309020205020404" pitchFamily="49" charset="0"/>
              </a:rPr>
              <a:t/>
            </a:r>
            <a:br>
              <a:rPr kumimoji="0" lang="zh-CN" altLang="zh-CN" sz="1000" b="0" i="0" u="none" strike="noStrike" cap="none" normalizeH="0" baseline="0">
                <a:ln>
                  <a:noFill/>
                </a:ln>
                <a:solidFill>
                  <a:srgbClr val="000000"/>
                </a:solidFill>
                <a:effectLst/>
                <a:latin typeface="Courier New" panose="02070309020205020404" pitchFamily="49" charset="0"/>
                <a:ea typeface="Helvetica Neue"/>
                <a:cs typeface="Courier New" panose="02070309020205020404" pitchFamily="49" charset="0"/>
              </a:rPr>
            </a:br>
            <a:endParaRPr kumimoji="0" lang="zh-CN" altLang="zh-CN" sz="1000" b="0" i="0" u="none" strike="noStrike" cap="none" normalizeH="0" baseline="0">
              <a:ln>
                <a:noFill/>
              </a:ln>
              <a:solidFill>
                <a:srgbClr val="000000"/>
              </a:solidFill>
              <a:effectLst/>
              <a:latin typeface="Courier New" panose="02070309020205020404" pitchFamily="49" charset="0"/>
              <a:ea typeface="Helvetica Neue"/>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 name="Rectangle 9">
            <a:extLst>
              <a:ext uri="{FF2B5EF4-FFF2-40B4-BE49-F238E27FC236}">
                <a16:creationId xmlns:a16="http://schemas.microsoft.com/office/drawing/2014/main" xmlns="" id="{56781EF5-A34F-4182-946D-458FD6047A7A}"/>
              </a:ext>
            </a:extLst>
          </p:cNvPr>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5" name="图片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1028" y="3888600"/>
            <a:ext cx="5181056" cy="2647950"/>
          </a:xfrm>
          <a:prstGeom prst="rect">
            <a:avLst/>
          </a:prstGeom>
        </p:spPr>
      </p:pic>
      <p:sp>
        <p:nvSpPr>
          <p:cNvPr id="8" name="文本框 7"/>
          <p:cNvSpPr txBox="1"/>
          <p:nvPr/>
        </p:nvSpPr>
        <p:spPr>
          <a:xfrm>
            <a:off x="361028" y="1411030"/>
            <a:ext cx="4999038" cy="2185214"/>
          </a:xfrm>
          <a:prstGeom prst="rect">
            <a:avLst/>
          </a:prstGeom>
          <a:noFill/>
        </p:spPr>
        <p:txBody>
          <a:bodyPr wrap="square" rtlCol="0">
            <a:spAutoFit/>
          </a:bodyPr>
          <a:lstStyle/>
          <a:p>
            <a:pPr marL="285750" indent="-285750">
              <a:buFont typeface="Wingdings" panose="05000000000000000000" pitchFamily="2" charset="2"/>
              <a:buChar char="n"/>
            </a:pPr>
            <a:r>
              <a:rPr lang="en-US" altLang="zh-CN" sz="2400" b="1" dirty="0">
                <a:latin typeface="Times New Roman" panose="02020603050405020304" pitchFamily="18" charset="0"/>
                <a:cs typeface="Times New Roman" panose="02020603050405020304" pitchFamily="18" charset="0"/>
              </a:rPr>
              <a:t>Python </a:t>
            </a:r>
            <a:r>
              <a:rPr lang="en-US" altLang="zh-CN" sz="2400" b="1" dirty="0" err="1">
                <a:latin typeface="Times New Roman" panose="02020603050405020304" pitchFamily="18" charset="0"/>
                <a:cs typeface="Times New Roman" panose="02020603050405020304" pitchFamily="18" charset="0"/>
              </a:rPr>
              <a:t>Jieba</a:t>
            </a:r>
            <a:r>
              <a:rPr lang="zh-CN" altLang="en-US" sz="2400" b="1" dirty="0">
                <a:latin typeface="Times New Roman" panose="02020603050405020304" pitchFamily="18" charset="0"/>
                <a:cs typeface="Times New Roman" panose="02020603050405020304" pitchFamily="18" charset="0"/>
              </a:rPr>
              <a:t>分词</a:t>
            </a:r>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4.</a:t>
            </a:r>
            <a:r>
              <a:rPr lang="zh-CN" altLang="en-US" sz="2400" b="1" dirty="0">
                <a:latin typeface="Times New Roman" panose="02020603050405020304" pitchFamily="18" charset="0"/>
                <a:cs typeface="Times New Roman" panose="02020603050405020304" pitchFamily="18" charset="0"/>
              </a:rPr>
              <a:t>分词后的关键词云图</a:t>
            </a:r>
            <a:endParaRPr lang="en-US" altLang="zh-CN" sz="2400" b="1" dirty="0">
              <a:latin typeface="Times New Roman" panose="02020603050405020304" pitchFamily="18" charset="0"/>
              <a:cs typeface="Times New Roman" panose="02020603050405020304" pitchFamily="18" charset="0"/>
            </a:endParaRPr>
          </a:p>
          <a:p>
            <a:r>
              <a:rPr lang="zh-CN" altLang="en-US" sz="2000" b="1" dirty="0">
                <a:latin typeface="Times New Roman" panose="02020603050405020304" pitchFamily="18" charset="0"/>
                <a:cs typeface="Times New Roman" panose="02020603050405020304" pitchFamily="18" charset="0"/>
              </a:rPr>
              <a:t>词权重</a:t>
            </a:r>
            <a:r>
              <a:rPr lang="en-US" altLang="zh-CN" sz="2000" b="1" dirty="0">
                <a:latin typeface="Times New Roman" panose="02020603050405020304" pitchFamily="18" charset="0"/>
                <a:cs typeface="Times New Roman" panose="02020603050405020304" pitchFamily="18" charset="0"/>
              </a:rPr>
              <a:t>: TF-IDF, LDA</a:t>
            </a:r>
          </a:p>
          <a:p>
            <a:r>
              <a:rPr lang="en-US" altLang="zh-CN" sz="1600" b="1" dirty="0">
                <a:latin typeface="Times New Roman" panose="02020603050405020304" pitchFamily="18" charset="0"/>
                <a:cs typeface="Times New Roman" panose="02020603050405020304" pitchFamily="18" charset="0"/>
              </a:rPr>
              <a:t>import genism</a:t>
            </a:r>
          </a:p>
          <a:p>
            <a:r>
              <a:rPr lang="en-US" altLang="zh-CN" sz="1600" b="1" dirty="0">
                <a:latin typeface="Times New Roman" panose="02020603050405020304" pitchFamily="18" charset="0"/>
                <a:cs typeface="Times New Roman" panose="02020603050405020304" pitchFamily="18" charset="0"/>
              </a:rPr>
              <a:t>from </a:t>
            </a:r>
            <a:r>
              <a:rPr lang="en-US" altLang="zh-CN" sz="1600" b="1" dirty="0" err="1">
                <a:latin typeface="Times New Roman" panose="02020603050405020304" pitchFamily="18" charset="0"/>
                <a:cs typeface="Times New Roman" panose="02020603050405020304" pitchFamily="18" charset="0"/>
              </a:rPr>
              <a:t>gensim.models</a:t>
            </a:r>
            <a:r>
              <a:rPr lang="en-US" altLang="zh-CN" sz="1600" b="1" dirty="0">
                <a:latin typeface="Times New Roman" panose="02020603050405020304" pitchFamily="18" charset="0"/>
                <a:cs typeface="Times New Roman" panose="02020603050405020304" pitchFamily="18" charset="0"/>
              </a:rPr>
              <a:t> import </a:t>
            </a:r>
            <a:r>
              <a:rPr lang="en-US" altLang="zh-CN" sz="1600" b="1" dirty="0" err="1">
                <a:latin typeface="Times New Roman" panose="02020603050405020304" pitchFamily="18" charset="0"/>
                <a:cs typeface="Times New Roman" panose="02020603050405020304" pitchFamily="18" charset="0"/>
              </a:rPr>
              <a:t>LdaModel</a:t>
            </a:r>
            <a:endParaRPr lang="en-US" altLang="zh-CN" sz="1600" b="1" dirty="0">
              <a:latin typeface="Times New Roman" panose="02020603050405020304" pitchFamily="18" charset="0"/>
              <a:cs typeface="Times New Roman" panose="02020603050405020304" pitchFamily="18" charset="0"/>
            </a:endParaRPr>
          </a:p>
          <a:p>
            <a:r>
              <a:rPr lang="zh-CN" altLang="zh-CN" sz="1600" b="1" dirty="0">
                <a:latin typeface="Times New Roman" panose="02020603050405020304" pitchFamily="18" charset="0"/>
                <a:cs typeface="Times New Roman" panose="02020603050405020304" pitchFamily="18" charset="0"/>
              </a:rPr>
              <a:t>from wordcloud import WordCloud </a:t>
            </a:r>
          </a:p>
          <a:p>
            <a:endParaRPr lang="en-US" altLang="zh-CN" sz="2000" b="1" dirty="0">
              <a:latin typeface="Times New Roman" panose="02020603050405020304" pitchFamily="18" charset="0"/>
              <a:cs typeface="Times New Roman" panose="02020603050405020304" pitchFamily="18" charset="0"/>
            </a:endParaRPr>
          </a:p>
        </p:txBody>
      </p:sp>
      <p:pic>
        <p:nvPicPr>
          <p:cNvPr id="20" name="图片 19"/>
          <p:cNvPicPr/>
          <p:nvPr/>
        </p:nvPicPr>
        <p:blipFill>
          <a:blip r:embed="rId10" cstate="print">
            <a:extLst>
              <a:ext uri="{28A0092B-C50C-407E-A947-70E740481C1C}">
                <a14:useLocalDpi xmlns:a14="http://schemas.microsoft.com/office/drawing/2010/main" val="0"/>
              </a:ext>
            </a:extLst>
          </a:blip>
          <a:stretch>
            <a:fillRect/>
          </a:stretch>
        </p:blipFill>
        <p:spPr>
          <a:xfrm>
            <a:off x="6346733" y="3982225"/>
            <a:ext cx="2456815" cy="2328050"/>
          </a:xfrm>
          <a:prstGeom prst="rect">
            <a:avLst/>
          </a:prstGeom>
        </p:spPr>
      </p:pic>
      <p:pic>
        <p:nvPicPr>
          <p:cNvPr id="22" name="图片 21"/>
          <p:cNvPicPr/>
          <p:nvPr/>
        </p:nvPicPr>
        <p:blipFill>
          <a:blip r:embed="rId11" cstate="print">
            <a:extLst>
              <a:ext uri="{28A0092B-C50C-407E-A947-70E740481C1C}">
                <a14:useLocalDpi xmlns:a14="http://schemas.microsoft.com/office/drawing/2010/main" val="0"/>
              </a:ext>
            </a:extLst>
          </a:blip>
          <a:stretch>
            <a:fillRect/>
          </a:stretch>
        </p:blipFill>
        <p:spPr>
          <a:xfrm>
            <a:off x="6317101" y="1411030"/>
            <a:ext cx="2456815" cy="2320370"/>
          </a:xfrm>
          <a:prstGeom prst="rect">
            <a:avLst/>
          </a:prstGeom>
        </p:spPr>
      </p:pic>
      <p:sp>
        <p:nvSpPr>
          <p:cNvPr id="6" name="Rectangle 2"/>
          <p:cNvSpPr>
            <a:spLocks noChangeArrowheads="1"/>
          </p:cNvSpPr>
          <p:nvPr/>
        </p:nvSpPr>
        <p:spPr bwMode="auto">
          <a:xfrm>
            <a:off x="0" y="90100"/>
            <a:ext cx="65" cy="276999"/>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7" name="图片 6"/>
          <p:cNvPicPr>
            <a:picLocks noChangeAspect="1"/>
          </p:cNvPicPr>
          <p:nvPr/>
        </p:nvPicPr>
        <p:blipFill>
          <a:blip r:embed="rId12"/>
          <a:stretch>
            <a:fillRect/>
          </a:stretch>
        </p:blipFill>
        <p:spPr>
          <a:xfrm>
            <a:off x="4034367" y="1314450"/>
            <a:ext cx="2246965" cy="2392134"/>
          </a:xfrm>
          <a:prstGeom prst="rect">
            <a:avLst/>
          </a:prstGeom>
        </p:spPr>
      </p:pic>
    </p:spTree>
    <p:extLst>
      <p:ext uri="{BB962C8B-B14F-4D97-AF65-F5344CB8AC3E}">
        <p14:creationId xmlns:p14="http://schemas.microsoft.com/office/powerpoint/2010/main" val="37635079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sz="2800" b="1" dirty="0">
              <a:solidFill>
                <a:schemeClr val="bg1"/>
              </a:solidFill>
              <a:latin typeface="Times New Roman"/>
              <a:cs typeface="Times New Roman"/>
            </a:endParaRPr>
          </a:p>
        </p:txBody>
      </p:sp>
      <p:sp>
        <p:nvSpPr>
          <p:cNvPr id="20" name="文本框 19">
            <a:extLst>
              <a:ext uri="{FF2B5EF4-FFF2-40B4-BE49-F238E27FC236}">
                <a16:creationId xmlns:a16="http://schemas.microsoft.com/office/drawing/2014/main" xmlns="" id="{B1E21B50-A814-43DD-B8A4-8657EA66AD11}"/>
              </a:ext>
            </a:extLst>
          </p:cNvPr>
          <p:cNvSpPr txBox="1"/>
          <p:nvPr/>
        </p:nvSpPr>
        <p:spPr>
          <a:xfrm>
            <a:off x="5280149" y="318274"/>
            <a:ext cx="3830295" cy="523220"/>
          </a:xfrm>
          <a:prstGeom prst="rect">
            <a:avLst/>
          </a:prstGeom>
          <a:noFill/>
        </p:spPr>
        <p:txBody>
          <a:bodyPr wrap="square" rtlCol="0">
            <a:spAutoFit/>
          </a:bodyPr>
          <a:lstStyle/>
          <a:p>
            <a:r>
              <a:rPr lang="zh-CN" altLang="en-US" sz="2800" b="1" dirty="0">
                <a:solidFill>
                  <a:schemeClr val="bg1"/>
                </a:solidFill>
              </a:rPr>
              <a:t>为何要用</a:t>
            </a:r>
            <a:r>
              <a:rPr lang="en-US" altLang="zh-CN" sz="2800" b="1" dirty="0">
                <a:solidFill>
                  <a:schemeClr val="bg1"/>
                </a:solidFill>
              </a:rPr>
              <a:t>Latex</a:t>
            </a:r>
            <a:r>
              <a:rPr lang="zh-CN" altLang="en-US" sz="2800" b="1" dirty="0">
                <a:solidFill>
                  <a:schemeClr val="bg1"/>
                </a:solidFill>
              </a:rPr>
              <a:t>？</a:t>
            </a:r>
          </a:p>
        </p:txBody>
      </p:sp>
      <p:sp>
        <p:nvSpPr>
          <p:cNvPr id="6" name="文本框 5"/>
          <p:cNvSpPr txBox="1"/>
          <p:nvPr/>
        </p:nvSpPr>
        <p:spPr>
          <a:xfrm>
            <a:off x="721453" y="1321558"/>
            <a:ext cx="2554448" cy="646331"/>
          </a:xfrm>
          <a:prstGeom prst="rect">
            <a:avLst/>
          </a:prstGeom>
          <a:noFill/>
        </p:spPr>
        <p:txBody>
          <a:bodyPr wrap="square" rtlCol="0">
            <a:spAutoFit/>
          </a:bodyPr>
          <a:lstStyle/>
          <a:p>
            <a:pPr marL="285750" indent="-285750">
              <a:buFont typeface="Wingdings" panose="05000000000000000000" pitchFamily="2" charset="2"/>
              <a:buChar char="n"/>
            </a:pPr>
            <a:r>
              <a:rPr lang="en-US" altLang="zh-CN" b="1" dirty="0">
                <a:latin typeface="Times New Roman" panose="02020603050405020304" pitchFamily="18" charset="0"/>
                <a:cs typeface="Times New Roman" panose="02020603050405020304" pitchFamily="18" charset="0"/>
              </a:rPr>
              <a:t>Latex</a:t>
            </a:r>
            <a:r>
              <a:rPr lang="zh-CN" altLang="en-US" b="1" dirty="0">
                <a:latin typeface="Times New Roman" panose="02020603050405020304" pitchFamily="18" charset="0"/>
                <a:cs typeface="Times New Roman" panose="02020603050405020304" pitchFamily="18" charset="0"/>
              </a:rPr>
              <a:t>撰写学位论文</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n"/>
            </a:pPr>
            <a:endParaRPr lang="zh-CN" altLang="en-US" dirty="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9"/>
          <a:stretch>
            <a:fillRect/>
          </a:stretch>
        </p:blipFill>
        <p:spPr>
          <a:xfrm>
            <a:off x="255616" y="1825786"/>
            <a:ext cx="2897187" cy="4303643"/>
          </a:xfrm>
          <a:prstGeom prst="rect">
            <a:avLst/>
          </a:prstGeom>
        </p:spPr>
      </p:pic>
      <p:pic>
        <p:nvPicPr>
          <p:cNvPr id="5" name="图片 4"/>
          <p:cNvPicPr>
            <a:picLocks noChangeAspect="1"/>
          </p:cNvPicPr>
          <p:nvPr/>
        </p:nvPicPr>
        <p:blipFill>
          <a:blip r:embed="rId10"/>
          <a:stretch>
            <a:fillRect/>
          </a:stretch>
        </p:blipFill>
        <p:spPr>
          <a:xfrm>
            <a:off x="3328244" y="1752673"/>
            <a:ext cx="2851150" cy="4449871"/>
          </a:xfrm>
          <a:prstGeom prst="rect">
            <a:avLst/>
          </a:prstGeom>
        </p:spPr>
      </p:pic>
      <p:pic>
        <p:nvPicPr>
          <p:cNvPr id="9" name="图片 8"/>
          <p:cNvPicPr>
            <a:picLocks noChangeAspect="1"/>
          </p:cNvPicPr>
          <p:nvPr/>
        </p:nvPicPr>
        <p:blipFill>
          <a:blip r:embed="rId11"/>
          <a:stretch>
            <a:fillRect/>
          </a:stretch>
        </p:blipFill>
        <p:spPr>
          <a:xfrm>
            <a:off x="6306042" y="1910016"/>
            <a:ext cx="2622058" cy="1524164"/>
          </a:xfrm>
          <a:prstGeom prst="rect">
            <a:avLst/>
          </a:prstGeom>
        </p:spPr>
      </p:pic>
      <p:pic>
        <p:nvPicPr>
          <p:cNvPr id="10" name="图片 9"/>
          <p:cNvPicPr>
            <a:picLocks noChangeAspect="1"/>
          </p:cNvPicPr>
          <p:nvPr/>
        </p:nvPicPr>
        <p:blipFill>
          <a:blip r:embed="rId12"/>
          <a:stretch>
            <a:fillRect/>
          </a:stretch>
        </p:blipFill>
        <p:spPr>
          <a:xfrm>
            <a:off x="6049800" y="3748505"/>
            <a:ext cx="3005299" cy="2296695"/>
          </a:xfrm>
          <a:prstGeom prst="rect">
            <a:avLst/>
          </a:prstGeom>
        </p:spPr>
      </p:pic>
    </p:spTree>
    <p:extLst>
      <p:ext uri="{BB962C8B-B14F-4D97-AF65-F5344CB8AC3E}">
        <p14:creationId xmlns:p14="http://schemas.microsoft.com/office/powerpoint/2010/main" val="16115272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7" name="Rectangle 6"/>
          <p:cNvSpPr>
            <a:spLocks noChangeArrowheads="1"/>
          </p:cNvSpPr>
          <p:nvPr/>
        </p:nvSpPr>
        <p:spPr bwMode="auto">
          <a:xfrm>
            <a:off x="0" y="5638800"/>
            <a:ext cx="9144000" cy="1219200"/>
          </a:xfrm>
          <a:prstGeom prst="rect">
            <a:avLst/>
          </a:prstGeom>
          <a:solidFill>
            <a:schemeClr val="tx2"/>
          </a:solidFill>
          <a:ln w="9525">
            <a:solidFill>
              <a:srgbClr val="2461AA"/>
            </a:solidFill>
            <a:miter lim="800000"/>
            <a:headEnd/>
            <a:tailEnd/>
          </a:ln>
        </p:spPr>
        <p:txBody>
          <a:bodyPr lIns="91411" tIns="45706" rIns="91411" bIns="45706" anchor="ctr"/>
          <a:lstStyle/>
          <a:p>
            <a:pPr eaLnBrk="1" hangingPunct="1">
              <a:buClrTx/>
            </a:pPr>
            <a:r>
              <a:rPr lang="en-US" altLang="zh-CN" sz="1800" b="1" dirty="0">
                <a:solidFill>
                  <a:schemeClr val="bg1"/>
                </a:solidFill>
                <a:latin typeface="Times New Roman" panose="02020603050405020304" pitchFamily="18" charset="0"/>
                <a:cs typeface="Times New Roman" panose="02020603050405020304" pitchFamily="18" charset="0"/>
              </a:rPr>
              <a:t>  https://www.cda.cn/view/18013.html</a:t>
            </a: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800" b="1" dirty="0">
                <a:solidFill>
                  <a:schemeClr val="bg1"/>
                </a:solidFill>
                <a:latin typeface="Times New Roman"/>
                <a:cs typeface="Times New Roman"/>
              </a:rPr>
              <a:t>第</a:t>
            </a:r>
            <a:r>
              <a:rPr lang="en-US" altLang="zh-CN" sz="2800" b="1" dirty="0">
                <a:solidFill>
                  <a:schemeClr val="bg1"/>
                </a:solidFill>
                <a:latin typeface="Times New Roman"/>
                <a:cs typeface="Times New Roman"/>
              </a:rPr>
              <a:t>3</a:t>
            </a:r>
            <a:r>
              <a:rPr lang="zh-CN" altLang="en-US" sz="2800" b="1" dirty="0">
                <a:solidFill>
                  <a:schemeClr val="bg1"/>
                </a:solidFill>
                <a:latin typeface="Times New Roman"/>
                <a:cs typeface="Times New Roman"/>
              </a:rPr>
              <a:t>章：数据预处理</a:t>
            </a:r>
            <a:endParaRPr lang="en-US" altLang="zh-CN" sz="2800" b="1" dirty="0">
              <a:solidFill>
                <a:schemeClr val="bg1"/>
              </a:solidFill>
              <a:latin typeface="Times New Roman"/>
              <a:cs typeface="Times New Roman"/>
            </a:endParaRPr>
          </a:p>
        </p:txBody>
      </p:sp>
      <p:sp>
        <p:nvSpPr>
          <p:cNvPr id="12" name="Rectangle 3">
            <a:extLst>
              <a:ext uri="{FF2B5EF4-FFF2-40B4-BE49-F238E27FC236}">
                <a16:creationId xmlns:a16="http://schemas.microsoft.com/office/drawing/2014/main" xmlns="" id="{7C5B13CA-7F66-4D51-9DE6-1F8C3A6E0FFA}"/>
              </a:ext>
            </a:extLst>
          </p:cNvPr>
          <p:cNvSpPr>
            <a:spLocks noGrp="1" noChangeArrowheads="1"/>
          </p:cNvSpPr>
          <p:nvPr/>
        </p:nvSpPr>
        <p:spPr bwMode="auto">
          <a:xfrm>
            <a:off x="380602" y="1885652"/>
            <a:ext cx="6408113" cy="36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4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2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pPr eaLnBrk="1" hangingPunct="1">
              <a:buClrTx/>
            </a:pPr>
            <a:r>
              <a:rPr lang="zh-CN" altLang="en-US" sz="2000" b="1" dirty="0">
                <a:latin typeface="Times New Roman" panose="02020603050405020304" pitchFamily="18" charset="0"/>
                <a:cs typeface="Times New Roman" panose="02020603050405020304" pitchFamily="18" charset="0"/>
              </a:rPr>
              <a:t>完整性（</a:t>
            </a:r>
            <a:r>
              <a:rPr lang="en-US" altLang="zh-CN" sz="2000" b="1" dirty="0">
                <a:latin typeface="Times New Roman" panose="02020603050405020304" pitchFamily="18" charset="0"/>
                <a:cs typeface="Times New Roman" panose="02020603050405020304" pitchFamily="18" charset="0"/>
              </a:rPr>
              <a:t>Completeness）</a:t>
            </a:r>
          </a:p>
          <a:p>
            <a:pPr marL="0" indent="0" eaLnBrk="1" hangingPunct="1">
              <a:buClrTx/>
              <a:buNone/>
            </a:pPr>
            <a:r>
              <a:rPr lang="zh-CN" altLang="en-US" sz="1800" dirty="0">
                <a:latin typeface="Times New Roman" panose="02020603050405020304" pitchFamily="18" charset="0"/>
                <a:cs typeface="Times New Roman" panose="02020603050405020304" pitchFamily="18" charset="0"/>
              </a:rPr>
              <a:t>数据的记录和信息是否完整，是否存在缺失的情况。数据的缺失主要有记录的缺失和记录中某个字段信息的缺失，两者都会造成统计结果的不准确，所以完整性是数据质量最基础的保障，而对完整性的评估相对比较容易。</a:t>
            </a:r>
            <a:endParaRPr lang="en-US" altLang="zh-CN" sz="1800" dirty="0">
              <a:latin typeface="Times New Roman" panose="02020603050405020304" pitchFamily="18" charset="0"/>
              <a:cs typeface="Times New Roman" panose="02020603050405020304" pitchFamily="18" charset="0"/>
            </a:endParaRPr>
          </a:p>
          <a:p>
            <a:pPr eaLnBrk="1" hangingPunct="1">
              <a:buClrTx/>
            </a:pPr>
            <a:r>
              <a:rPr lang="zh-CN" altLang="en-US" sz="1800" b="1" dirty="0">
                <a:latin typeface="Times New Roman" panose="02020603050405020304" pitchFamily="18" charset="0"/>
                <a:cs typeface="Times New Roman" panose="02020603050405020304" pitchFamily="18" charset="0"/>
              </a:rPr>
              <a:t>一致性（</a:t>
            </a:r>
            <a:r>
              <a:rPr lang="en-US" altLang="zh-CN" sz="1800" b="1" dirty="0">
                <a:latin typeface="Times New Roman" panose="02020603050405020304" pitchFamily="18" charset="0"/>
                <a:cs typeface="Times New Roman" panose="02020603050405020304" pitchFamily="18" charset="0"/>
              </a:rPr>
              <a:t>Consistency</a:t>
            </a:r>
            <a:r>
              <a:rPr lang="zh-CN" altLang="en-US" sz="1800" b="1" dirty="0">
                <a:latin typeface="Times New Roman" panose="02020603050405020304" pitchFamily="18" charset="0"/>
                <a:cs typeface="Times New Roman" panose="02020603050405020304" pitchFamily="18" charset="0"/>
              </a:rPr>
              <a:t>）</a:t>
            </a:r>
          </a:p>
          <a:p>
            <a:pPr eaLnBrk="1" hangingPunct="1">
              <a:buClrTx/>
            </a:pPr>
            <a:endParaRPr lang="en-US" altLang="zh-CN" sz="1800" dirty="0">
              <a:latin typeface="Times New Roman" panose="02020603050405020304" pitchFamily="18" charset="0"/>
              <a:cs typeface="Times New Roman" panose="02020603050405020304" pitchFamily="18" charset="0"/>
            </a:endParaRPr>
          </a:p>
          <a:p>
            <a:pPr eaLnBrk="1" hangingPunct="1">
              <a:buClrTx/>
            </a:pPr>
            <a:endParaRPr lang="en-US" altLang="zh-CN" sz="1800" dirty="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None/>
            </a:pPr>
            <a:r>
              <a:rPr lang="zh-CN" altLang="en-US" sz="2000" dirty="0">
                <a:latin typeface="Times New Roman" panose="02020603050405020304" pitchFamily="18" charset="0"/>
              </a:rPr>
              <a:t> </a:t>
            </a:r>
            <a:endParaRPr lang="zh-CN" altLang="en-US" sz="2000" dirty="0"/>
          </a:p>
          <a:p>
            <a:pPr lvl="1" eaLnBrk="1" hangingPunct="1"/>
            <a:endParaRPr lang="zh-CN" altLang="en-US" dirty="0"/>
          </a:p>
          <a:p>
            <a:pPr lvl="1" eaLnBrk="1" hangingPunct="1"/>
            <a:endParaRPr lang="zh-CN" altLang="en-US" dirty="0"/>
          </a:p>
        </p:txBody>
      </p:sp>
      <p:sp>
        <p:nvSpPr>
          <p:cNvPr id="2" name="文本框 1">
            <a:extLst>
              <a:ext uri="{FF2B5EF4-FFF2-40B4-BE49-F238E27FC236}">
                <a16:creationId xmlns:a16="http://schemas.microsoft.com/office/drawing/2014/main" xmlns="" id="{25DB8BC4-66DC-442D-ADBF-F60836E45FC4}"/>
              </a:ext>
            </a:extLst>
          </p:cNvPr>
          <p:cNvSpPr txBox="1"/>
          <p:nvPr/>
        </p:nvSpPr>
        <p:spPr>
          <a:xfrm>
            <a:off x="185737" y="1244898"/>
            <a:ext cx="5529264" cy="584775"/>
          </a:xfrm>
          <a:prstGeom prst="rect">
            <a:avLst/>
          </a:prstGeom>
          <a:noFill/>
        </p:spPr>
        <p:txBody>
          <a:bodyPr wrap="square" rtlCol="0">
            <a:spAutoFit/>
          </a:bodyPr>
          <a:lstStyle/>
          <a:p>
            <a:r>
              <a:rPr lang="zh-CN" altLang="en-US" sz="3200" b="1" dirty="0">
                <a:latin typeface="Times New Roman" panose="02020603050405020304" pitchFamily="18" charset="0"/>
                <a:cs typeface="Times New Roman" panose="02020603050405020304" pitchFamily="18" charset="0"/>
              </a:rPr>
              <a:t>为什么要进行数据预处理</a:t>
            </a:r>
          </a:p>
        </p:txBody>
      </p:sp>
      <p:pic>
        <p:nvPicPr>
          <p:cNvPr id="20" name="图片 19">
            <a:extLst>
              <a:ext uri="{FF2B5EF4-FFF2-40B4-BE49-F238E27FC236}">
                <a16:creationId xmlns:a16="http://schemas.microsoft.com/office/drawing/2014/main" xmlns="" id="{2F5B56E9-A813-4130-9E0D-6BAFB188D78E}"/>
              </a:ext>
            </a:extLst>
          </p:cNvPr>
          <p:cNvPicPr>
            <a:picLocks noChangeAspect="1"/>
          </p:cNvPicPr>
          <p:nvPr/>
        </p:nvPicPr>
        <p:blipFill>
          <a:blip r:embed="rId9"/>
          <a:stretch>
            <a:fillRect/>
          </a:stretch>
        </p:blipFill>
        <p:spPr>
          <a:xfrm>
            <a:off x="6721475" y="1402576"/>
            <a:ext cx="2355285" cy="2276281"/>
          </a:xfrm>
          <a:prstGeom prst="rect">
            <a:avLst/>
          </a:prstGeom>
        </p:spPr>
      </p:pic>
      <p:sp>
        <p:nvSpPr>
          <p:cNvPr id="24" name="文本框 23">
            <a:extLst>
              <a:ext uri="{FF2B5EF4-FFF2-40B4-BE49-F238E27FC236}">
                <a16:creationId xmlns:a16="http://schemas.microsoft.com/office/drawing/2014/main" xmlns="" id="{11F7B1C3-F70E-45DD-A615-56DC569D45F4}"/>
              </a:ext>
            </a:extLst>
          </p:cNvPr>
          <p:cNvSpPr txBox="1"/>
          <p:nvPr/>
        </p:nvSpPr>
        <p:spPr>
          <a:xfrm>
            <a:off x="329713" y="3678857"/>
            <a:ext cx="8211037" cy="1754326"/>
          </a:xfrm>
          <a:prstGeom prst="rect">
            <a:avLst/>
          </a:prstGeom>
          <a:noFill/>
        </p:spPr>
        <p:txBody>
          <a:bodyPr wrap="square">
            <a:spAutoFit/>
          </a:bodyPr>
          <a:lstStyle/>
          <a:p>
            <a:r>
              <a:rPr lang="zh-CN" altLang="en-US" sz="1800" dirty="0">
                <a:latin typeface="Times New Roman" panose="02020603050405020304" pitchFamily="18" charset="0"/>
                <a:cs typeface="Times New Roman" panose="02020603050405020304" pitchFamily="18" charset="0"/>
              </a:rPr>
              <a:t>数据的记录是否符合规范，是否与前后及其他数据集合保持统一。数据的一致性主要包括数据记录的规范和数据逻辑的一致性。数据记录的规范主要是数据编码和格式的问题，比如网站的用户</a:t>
            </a:r>
            <a:r>
              <a:rPr lang="en-US" altLang="zh-CN" sz="1800" dirty="0">
                <a:latin typeface="Times New Roman" panose="02020603050405020304" pitchFamily="18" charset="0"/>
                <a:cs typeface="Times New Roman" panose="02020603050405020304" pitchFamily="18" charset="0"/>
              </a:rPr>
              <a:t>ID</a:t>
            </a:r>
            <a:r>
              <a:rPr lang="zh-CN" altLang="en-US" sz="1800" dirty="0">
                <a:latin typeface="Times New Roman" panose="02020603050405020304" pitchFamily="18" charset="0"/>
                <a:cs typeface="Times New Roman" panose="02020603050405020304" pitchFamily="18" charset="0"/>
              </a:rPr>
              <a:t>是</a:t>
            </a:r>
            <a:r>
              <a:rPr lang="en-US" altLang="zh-CN" sz="1800" dirty="0">
                <a:latin typeface="Times New Roman" panose="02020603050405020304" pitchFamily="18" charset="0"/>
                <a:cs typeface="Times New Roman" panose="02020603050405020304" pitchFamily="18" charset="0"/>
              </a:rPr>
              <a:t>15</a:t>
            </a:r>
            <a:r>
              <a:rPr lang="zh-CN" altLang="en-US" sz="1800" dirty="0">
                <a:latin typeface="Times New Roman" panose="02020603050405020304" pitchFamily="18" charset="0"/>
                <a:cs typeface="Times New Roman" panose="02020603050405020304" pitchFamily="18" charset="0"/>
              </a:rPr>
              <a:t>位的数字、商品</a:t>
            </a:r>
            <a:r>
              <a:rPr lang="en-US" altLang="zh-CN" sz="1800" dirty="0">
                <a:latin typeface="Times New Roman" panose="02020603050405020304" pitchFamily="18" charset="0"/>
                <a:cs typeface="Times New Roman" panose="02020603050405020304" pitchFamily="18" charset="0"/>
              </a:rPr>
              <a:t>ID</a:t>
            </a:r>
            <a:r>
              <a:rPr lang="zh-CN" altLang="en-US" sz="1800" dirty="0">
                <a:latin typeface="Times New Roman" panose="02020603050405020304" pitchFamily="18" charset="0"/>
                <a:cs typeface="Times New Roman" panose="02020603050405020304" pitchFamily="18" charset="0"/>
              </a:rPr>
              <a:t>是</a:t>
            </a:r>
            <a:r>
              <a:rPr lang="en-US" altLang="zh-CN" sz="1800" dirty="0">
                <a:latin typeface="Times New Roman" panose="02020603050405020304" pitchFamily="18" charset="0"/>
                <a:cs typeface="Times New Roman" panose="02020603050405020304" pitchFamily="18" charset="0"/>
              </a:rPr>
              <a:t>10</a:t>
            </a:r>
            <a:r>
              <a:rPr lang="zh-CN" altLang="en-US" sz="1800" dirty="0">
                <a:latin typeface="Times New Roman" panose="02020603050405020304" pitchFamily="18" charset="0"/>
                <a:cs typeface="Times New Roman" panose="02020603050405020304" pitchFamily="18" charset="0"/>
              </a:rPr>
              <a:t>位数字，</a:t>
            </a:r>
            <a:r>
              <a:rPr lang="en-US" altLang="zh-CN" sz="1800" dirty="0">
                <a:latin typeface="Times New Roman" panose="02020603050405020304" pitchFamily="18" charset="0"/>
                <a:cs typeface="Times New Roman" panose="02020603050405020304" pitchFamily="18" charset="0"/>
              </a:rPr>
              <a:t>IP</a:t>
            </a:r>
            <a:r>
              <a:rPr lang="zh-CN" altLang="en-US" sz="1800" dirty="0">
                <a:latin typeface="Times New Roman" panose="02020603050405020304" pitchFamily="18" charset="0"/>
                <a:cs typeface="Times New Roman" panose="02020603050405020304" pitchFamily="18" charset="0"/>
              </a:rPr>
              <a:t>地址一定是用“</a:t>
            </a:r>
            <a:r>
              <a:rPr lang="en-US" altLang="zh-CN" sz="1800" dirty="0">
                <a:latin typeface="Times New Roman" panose="02020603050405020304" pitchFamily="18" charset="0"/>
                <a:cs typeface="Times New Roman" panose="02020603050405020304" pitchFamily="18" charset="0"/>
              </a:rPr>
              <a:t>.</a:t>
            </a:r>
            <a:r>
              <a:rPr lang="zh-CN" altLang="en-US" sz="1800" dirty="0">
                <a:latin typeface="Times New Roman" panose="02020603050405020304" pitchFamily="18" charset="0"/>
                <a:cs typeface="Times New Roman" panose="02020603050405020304" pitchFamily="18" charset="0"/>
              </a:rPr>
              <a:t>”分隔的</a:t>
            </a:r>
            <a:r>
              <a:rPr lang="en-US" altLang="zh-CN" sz="1800" dirty="0">
                <a:latin typeface="Times New Roman" panose="02020603050405020304" pitchFamily="18" charset="0"/>
                <a:cs typeface="Times New Roman" panose="02020603050405020304" pitchFamily="18" charset="0"/>
              </a:rPr>
              <a:t>4</a:t>
            </a:r>
            <a:r>
              <a:rPr lang="zh-CN" altLang="en-US" sz="1800" dirty="0">
                <a:latin typeface="Times New Roman" panose="02020603050405020304" pitchFamily="18" charset="0"/>
                <a:cs typeface="Times New Roman" panose="02020603050405020304" pitchFamily="18" charset="0"/>
              </a:rPr>
              <a:t>个</a:t>
            </a:r>
            <a:r>
              <a:rPr lang="en-US" altLang="zh-CN" sz="1800" dirty="0">
                <a:latin typeface="Times New Roman" panose="02020603050405020304" pitchFamily="18" charset="0"/>
                <a:cs typeface="Times New Roman" panose="02020603050405020304" pitchFamily="18" charset="0"/>
              </a:rPr>
              <a:t>0-255</a:t>
            </a:r>
            <a:r>
              <a:rPr lang="zh-CN" altLang="en-US" sz="1800" dirty="0">
                <a:latin typeface="Times New Roman" panose="02020603050405020304" pitchFamily="18" charset="0"/>
                <a:cs typeface="Times New Roman" panose="02020603050405020304" pitchFamily="18" charset="0"/>
              </a:rPr>
              <a:t>的数字组成，及一些定义的数据约束，比如完整性的非空约束、唯一值约束等；数据逻辑性主要是指标统计和计算的一致性。</a:t>
            </a:r>
            <a:endParaRPr lang="zh-CN" altLang="en-US" dirty="0"/>
          </a:p>
          <a:p>
            <a:endParaRPr lang="en-US" altLang="zh-CN"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0114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0" y="0"/>
            <a:ext cx="9144000" cy="1226880"/>
          </a:xfrm>
          <a:prstGeom prst="rect">
            <a:avLst/>
          </a:prstGeom>
          <a:solidFill>
            <a:schemeClr val="tx2"/>
          </a:solidFill>
          <a:ln w="9525">
            <a:solidFill>
              <a:srgbClr val="2461AA"/>
            </a:solidFill>
            <a:miter lim="800000"/>
            <a:headEnd/>
            <a:tailEnd/>
          </a:ln>
        </p:spPr>
        <p:txBody>
          <a:bodyPr lIns="129301" tIns="64651" rIns="129301" bIns="64651" anchor="ctr"/>
          <a:lstStyle/>
          <a:p>
            <a:pPr algn="ctr" defTabSz="1990725"/>
            <a:endParaRPr lang="zh-CN" altLang="en-US">
              <a:solidFill>
                <a:srgbClr val="FFFFFF"/>
              </a:solidFill>
              <a:latin typeface="Calibri" charset="0"/>
            </a:endParaRPr>
          </a:p>
        </p:txBody>
      </p:sp>
      <p:sp>
        <p:nvSpPr>
          <p:cNvPr id="7" name="Rectangle 6"/>
          <p:cNvSpPr>
            <a:spLocks noChangeArrowheads="1"/>
          </p:cNvSpPr>
          <p:nvPr/>
        </p:nvSpPr>
        <p:spPr bwMode="auto">
          <a:xfrm>
            <a:off x="0" y="5740400"/>
            <a:ext cx="9144000" cy="11176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sp>
        <p:nvSpPr>
          <p:cNvPr id="13" name="Rectangle 6"/>
          <p:cNvSpPr>
            <a:spLocks noChangeArrowheads="1"/>
          </p:cNvSpPr>
          <p:nvPr/>
        </p:nvSpPr>
        <p:spPr bwMode="auto">
          <a:xfrm>
            <a:off x="0" y="28813125"/>
            <a:ext cx="21388388" cy="1651000"/>
          </a:xfrm>
          <a:prstGeom prst="rect">
            <a:avLst/>
          </a:prstGeom>
          <a:solidFill>
            <a:schemeClr val="tx2"/>
          </a:solidFill>
          <a:ln w="9525">
            <a:solidFill>
              <a:srgbClr val="2461AA"/>
            </a:solidFill>
            <a:miter lim="800000"/>
            <a:headEnd/>
            <a:tailEnd/>
          </a:ln>
        </p:spPr>
        <p:txBody>
          <a:bodyPr lIns="91411" tIns="45706" rIns="91411" bIns="45706" anchor="ctr"/>
          <a:lstStyle/>
          <a:p>
            <a:pPr algn="ctr" defTabSz="1406525"/>
            <a:endParaRPr lang="zh-CN" altLang="en-US">
              <a:solidFill>
                <a:srgbClr val="FFFFFF"/>
              </a:solidFill>
              <a:latin typeface="Calibri" charset="0"/>
            </a:endParaRPr>
          </a:p>
        </p:txBody>
      </p:sp>
      <p:pic>
        <p:nvPicPr>
          <p:cNvPr id="14" name="Rectangl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9025850"/>
            <a:ext cx="34385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588" y="29073475"/>
            <a:ext cx="3221037"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Rectangl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9175" y="29051250"/>
            <a:ext cx="3455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44" descr="QQ图片20130910170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5488" y="29262388"/>
            <a:ext cx="2103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28944888"/>
            <a:ext cx="3178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 name="Picture 18" descr="NUF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64" y="101252"/>
            <a:ext cx="4944449" cy="1029048"/>
          </a:xfrm>
          <a:prstGeom prst="rect">
            <a:avLst/>
          </a:prstGeom>
        </p:spPr>
      </p:pic>
      <p:sp>
        <p:nvSpPr>
          <p:cNvPr id="21" name="Title 1"/>
          <p:cNvSpPr txBox="1">
            <a:spLocks/>
          </p:cNvSpPr>
          <p:nvPr/>
        </p:nvSpPr>
        <p:spPr>
          <a:xfrm>
            <a:off x="5219700" y="184150"/>
            <a:ext cx="3835399" cy="9715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800" b="1" dirty="0">
                <a:solidFill>
                  <a:schemeClr val="bg1"/>
                </a:solidFill>
                <a:latin typeface="Times New Roman"/>
                <a:cs typeface="Times New Roman"/>
              </a:rPr>
              <a:t>第</a:t>
            </a:r>
            <a:r>
              <a:rPr lang="en-US" altLang="zh-CN" sz="2800" b="1" dirty="0">
                <a:solidFill>
                  <a:schemeClr val="bg1"/>
                </a:solidFill>
                <a:latin typeface="Times New Roman"/>
                <a:cs typeface="Times New Roman"/>
              </a:rPr>
              <a:t>3</a:t>
            </a:r>
            <a:r>
              <a:rPr lang="zh-CN" altLang="en-US" sz="2800" b="1" dirty="0">
                <a:solidFill>
                  <a:schemeClr val="bg1"/>
                </a:solidFill>
                <a:latin typeface="Times New Roman"/>
                <a:cs typeface="Times New Roman"/>
              </a:rPr>
              <a:t>章：数据预处理</a:t>
            </a:r>
            <a:endParaRPr lang="en-US" altLang="zh-CN" sz="2800" b="1" dirty="0">
              <a:solidFill>
                <a:schemeClr val="bg1"/>
              </a:solidFill>
              <a:latin typeface="Times New Roman"/>
              <a:cs typeface="Times New Roman"/>
            </a:endParaRPr>
          </a:p>
        </p:txBody>
      </p:sp>
      <p:sp>
        <p:nvSpPr>
          <p:cNvPr id="12" name="Rectangle 3">
            <a:extLst>
              <a:ext uri="{FF2B5EF4-FFF2-40B4-BE49-F238E27FC236}">
                <a16:creationId xmlns:a16="http://schemas.microsoft.com/office/drawing/2014/main" xmlns="" id="{7C5B13CA-7F66-4D51-9DE6-1F8C3A6E0FFA}"/>
              </a:ext>
            </a:extLst>
          </p:cNvPr>
          <p:cNvSpPr>
            <a:spLocks noGrp="1" noChangeArrowheads="1"/>
          </p:cNvSpPr>
          <p:nvPr/>
        </p:nvSpPr>
        <p:spPr bwMode="auto">
          <a:xfrm>
            <a:off x="301426" y="1595378"/>
            <a:ext cx="7525148" cy="36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4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2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pPr eaLnBrk="1" hangingPunct="1">
              <a:buClrTx/>
            </a:pPr>
            <a:r>
              <a:rPr lang="zh-CN" altLang="en-US" sz="2000" b="1" dirty="0">
                <a:latin typeface="Times New Roman" panose="02020603050405020304" pitchFamily="18" charset="0"/>
                <a:cs typeface="Times New Roman" panose="02020603050405020304" pitchFamily="18" charset="0"/>
              </a:rPr>
              <a:t>准确性（</a:t>
            </a:r>
            <a:r>
              <a:rPr lang="en-US" altLang="zh-CN" sz="2000" b="1" dirty="0">
                <a:latin typeface="Times New Roman" panose="02020603050405020304" pitchFamily="18" charset="0"/>
                <a:cs typeface="Times New Roman" panose="02020603050405020304" pitchFamily="18" charset="0"/>
              </a:rPr>
              <a:t>Correctness）</a:t>
            </a:r>
          </a:p>
          <a:p>
            <a:pPr marL="0" indent="0" eaLnBrk="1" hangingPunct="1">
              <a:buClrTx/>
              <a:buNone/>
            </a:pPr>
            <a:r>
              <a:rPr lang="zh-CN" altLang="en-US" sz="1800" dirty="0">
                <a:latin typeface="Times New Roman" panose="02020603050405020304" pitchFamily="18" charset="0"/>
                <a:cs typeface="Times New Roman" panose="02020603050405020304" pitchFamily="18" charset="0"/>
              </a:rPr>
              <a:t>数据中记录的信息和数据是否准确，是否存在异常或者错误的信息。导致一致性问题的原因可能是数据记录的规则不一，但不一定存在错误；而准确性关注的是数据记录中存在的错误，比如字符型数据的乱码现象也应该归到准确性的考核范畴，另外就是异常的数值，异常大或者异常小的数值，不符合有效性要求的数值，如访问量</a:t>
            </a:r>
            <a:r>
              <a:rPr lang="en-US" altLang="zh-CN" sz="1800" dirty="0">
                <a:latin typeface="Times New Roman" panose="02020603050405020304" pitchFamily="18" charset="0"/>
                <a:cs typeface="Times New Roman" panose="02020603050405020304" pitchFamily="18" charset="0"/>
              </a:rPr>
              <a:t>Visits</a:t>
            </a:r>
            <a:r>
              <a:rPr lang="zh-CN" altLang="en-US" sz="1800" dirty="0">
                <a:latin typeface="Times New Roman" panose="02020603050405020304" pitchFamily="18" charset="0"/>
                <a:cs typeface="Times New Roman" panose="02020603050405020304" pitchFamily="18" charset="0"/>
              </a:rPr>
              <a:t>一定是整数、转化率一定是介于</a:t>
            </a:r>
            <a:r>
              <a:rPr lang="en-US" altLang="zh-CN" sz="1800" dirty="0">
                <a:latin typeface="Times New Roman" panose="02020603050405020304" pitchFamily="18" charset="0"/>
                <a:cs typeface="Times New Roman" panose="02020603050405020304" pitchFamily="18" charset="0"/>
              </a:rPr>
              <a:t>0</a:t>
            </a:r>
            <a:r>
              <a:rPr lang="zh-CN" altLang="en-US" sz="1800" dirty="0">
                <a:latin typeface="Times New Roman" panose="02020603050405020304" pitchFamily="18" charset="0"/>
                <a:cs typeface="Times New Roman" panose="02020603050405020304" pitchFamily="18" charset="0"/>
              </a:rPr>
              <a:t>到</a:t>
            </a:r>
            <a:r>
              <a:rPr lang="en-US" altLang="zh-CN" sz="1800" dirty="0">
                <a:latin typeface="Times New Roman" panose="02020603050405020304" pitchFamily="18" charset="0"/>
                <a:cs typeface="Times New Roman" panose="02020603050405020304" pitchFamily="18" charset="0"/>
              </a:rPr>
              <a:t>1</a:t>
            </a:r>
            <a:r>
              <a:rPr lang="zh-CN" altLang="en-US" sz="1800" dirty="0">
                <a:latin typeface="Times New Roman" panose="02020603050405020304" pitchFamily="18" charset="0"/>
                <a:cs typeface="Times New Roman" panose="02020603050405020304" pitchFamily="18" charset="0"/>
              </a:rPr>
              <a:t>的值等。</a:t>
            </a:r>
            <a:endParaRPr lang="en-US" altLang="zh-CN" sz="1800" dirty="0">
              <a:latin typeface="Times New Roman" panose="02020603050405020304" pitchFamily="18" charset="0"/>
              <a:cs typeface="Times New Roman" panose="02020603050405020304" pitchFamily="18" charset="0"/>
            </a:endParaRPr>
          </a:p>
          <a:p>
            <a:pPr eaLnBrk="1" hangingPunct="1">
              <a:buClrTx/>
            </a:pPr>
            <a:r>
              <a:rPr lang="zh-CN" altLang="en-US" sz="2000" b="1" dirty="0">
                <a:latin typeface="Times New Roman" panose="02020603050405020304" pitchFamily="18" charset="0"/>
                <a:cs typeface="Times New Roman" panose="02020603050405020304" pitchFamily="18" charset="0"/>
              </a:rPr>
              <a:t>及时性（</a:t>
            </a:r>
            <a:r>
              <a:rPr lang="en-US" altLang="zh-CN" sz="2000" b="1" dirty="0">
                <a:latin typeface="Times New Roman" panose="02020603050405020304" pitchFamily="18" charset="0"/>
                <a:cs typeface="Times New Roman" panose="02020603050405020304" pitchFamily="18" charset="0"/>
              </a:rPr>
              <a:t>Timeliness）</a:t>
            </a:r>
          </a:p>
          <a:p>
            <a:pPr marL="0" indent="0" eaLnBrk="1" hangingPunct="1">
              <a:buClrTx/>
              <a:buNone/>
            </a:pPr>
            <a:r>
              <a:rPr lang="zh-CN" altLang="en-US" sz="1800" dirty="0">
                <a:latin typeface="Times New Roman" panose="02020603050405020304" pitchFamily="18" charset="0"/>
                <a:cs typeface="Times New Roman" panose="02020603050405020304" pitchFamily="18" charset="0"/>
              </a:rPr>
              <a:t>虽然说分析型数据的实时性要求并不是太高，但并不意味了就没有要求，分析师可以接受当天的数据要第二天才能查看，但如果数据要延时两三天才能出来，或者每周的数据分析报告要两周后才能出来，那么分析的结论可能已经失去时效性，分析师的工作只是徒劳；同时，某些实时分析和决策需要用到小时或者分钟级的数据，这些需求对数据的时效性要求极高。</a:t>
            </a:r>
            <a:r>
              <a:rPr lang="en-US" altLang="zh-CN" sz="1800" dirty="0">
                <a:latin typeface="Times New Roman" panose="02020603050405020304" pitchFamily="18" charset="0"/>
                <a:cs typeface="Times New Roman" panose="02020603050405020304" pitchFamily="18" charset="0"/>
              </a:rPr>
              <a:t> </a:t>
            </a:r>
          </a:p>
          <a:p>
            <a:pPr eaLnBrk="1" hangingPunct="1">
              <a:buClrTx/>
            </a:pPr>
            <a:endParaRPr lang="en-US" altLang="zh-CN" sz="2000" dirty="0">
              <a:latin typeface="Times New Roman" panose="02020603050405020304" pitchFamily="18" charset="0"/>
              <a:cs typeface="Times New Roman" panose="02020603050405020304" pitchFamily="18" charset="0"/>
            </a:endParaRPr>
          </a:p>
          <a:p>
            <a:pPr lvl="1" eaLnBrk="1" hangingPunct="1"/>
            <a:endParaRPr lang="zh-CN" altLang="en-US" dirty="0"/>
          </a:p>
        </p:txBody>
      </p:sp>
      <p:sp>
        <p:nvSpPr>
          <p:cNvPr id="24" name="文本框 23">
            <a:extLst>
              <a:ext uri="{FF2B5EF4-FFF2-40B4-BE49-F238E27FC236}">
                <a16:creationId xmlns:a16="http://schemas.microsoft.com/office/drawing/2014/main" xmlns="" id="{36AABBEA-46D2-40C5-AFB7-287F3468C4A4}"/>
              </a:ext>
            </a:extLst>
          </p:cNvPr>
          <p:cNvSpPr txBox="1"/>
          <p:nvPr/>
        </p:nvSpPr>
        <p:spPr>
          <a:xfrm>
            <a:off x="104775" y="5963444"/>
            <a:ext cx="3883025" cy="369332"/>
          </a:xfrm>
          <a:prstGeom prst="rect">
            <a:avLst/>
          </a:prstGeom>
          <a:noFill/>
        </p:spPr>
        <p:txBody>
          <a:bodyPr wrap="square">
            <a:spAutoFit/>
          </a:bodyPr>
          <a:lstStyle/>
          <a:p>
            <a:pPr eaLnBrk="1" hangingPunct="1">
              <a:buClrTx/>
            </a:pPr>
            <a:r>
              <a:rPr lang="en-US" altLang="zh-CN" sz="1800" b="1" dirty="0">
                <a:solidFill>
                  <a:schemeClr val="bg1"/>
                </a:solidFill>
                <a:latin typeface="Times New Roman" panose="02020603050405020304" pitchFamily="18" charset="0"/>
                <a:cs typeface="Times New Roman" panose="02020603050405020304" pitchFamily="18" charset="0"/>
              </a:rPr>
              <a:t>https://www.cda.cn/view/18013.html</a:t>
            </a:r>
          </a:p>
        </p:txBody>
      </p:sp>
    </p:spTree>
    <p:extLst>
      <p:ext uri="{BB962C8B-B14F-4D97-AF65-F5344CB8AC3E}">
        <p14:creationId xmlns:p14="http://schemas.microsoft.com/office/powerpoint/2010/main" val="41018645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15482</TotalTime>
  <Words>3801</Words>
  <Application>Microsoft Office PowerPoint</Application>
  <PresentationFormat>全屏显示(4:3)</PresentationFormat>
  <Paragraphs>545</Paragraphs>
  <Slides>66</Slides>
  <Notes>66</Notes>
  <HiddenSlides>0</HiddenSlides>
  <MMClips>1</MMClips>
  <ScaleCrop>false</ScaleCrop>
  <HeadingPairs>
    <vt:vector size="4" baseType="variant">
      <vt:variant>
        <vt:lpstr>主题</vt:lpstr>
      </vt:variant>
      <vt:variant>
        <vt:i4>1</vt:i4>
      </vt:variant>
      <vt:variant>
        <vt:lpstr>幻灯片标题</vt:lpstr>
      </vt:variant>
      <vt:variant>
        <vt:i4>66</vt:i4>
      </vt:variant>
    </vt:vector>
  </HeadingPairs>
  <TitlesOfParts>
    <vt:vector size="67" baseType="lpstr">
      <vt:lpstr>Office Theme</vt:lpstr>
      <vt:lpstr>电子商务导论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数据预处理:  (1)数据清理  数据缺失问题: (a)忽略元组或属性：当缺少类标号或元组有多个属性同时缺少值时可忽略元组； (b)使用一个全局常量填充缺失值，如NULL; (c)使用属性的中心度量（如均值或中位数）填充缺失值； (d)使用最可能的值填充缺失值，可用逻辑回归、贝叶斯、决策树等模型来推理归纳确定。  异常值是数据集中偏离大部分数据的数据。从数值上表现为数据集中与平均值的偏差超过两倍标准差的数据。 异常值问题: (a) 直接删除 (b) 按照缺失值处理 </vt:lpstr>
      <vt:lpstr>数据预处理: (2)数据集成: 把多个数据源的数据一起处理。             </vt:lpstr>
      <vt:lpstr>数据预处理:  (2)数据集成:把多个数据源的数据一起处理。             </vt:lpstr>
      <vt:lpstr>数据预处理: (3)数据变换              </vt:lpstr>
      <vt:lpstr>数据预处理:  (4)数据归约：在保证数据完整性的基础上，降低数据规模。降低数据维度(Reduce Dimensionality)把3维的数据将为2维的数据，或者把2维的数据降低为1维的数据。 比如Principal Component Analysis (PCA),在机器学习领域用于降低维度的方法。其目的可以被简单归结为一句话信息的浓缩，具体而言，PCA是通过少数几个主分量来解释多个变量的内部结构，也就是说，从原始数据中导出少个几个主分量，使它们尽可能多地保留原始变量的信息。    主成分分析(PCA),的原理就是将一个高维向量x,通过一个特殊的特征向量矩阵U，投影到一个低维的向量空间中，表征为一个低维向量y，并且仅仅损失了一些次要信息。也就是说，通过低维表征的向量和特征向量矩阵，可以基本重构出所对应的原始高维向量。 例如，在人脸识别中，特征向量矩阵U称为特征脸（Eigenface）空间，因此其中的特征向量ui进行量化后可以看出人脸轮廓。</vt:lpstr>
      <vt:lpstr>数据预处理:  (5)数据归约之降维技术：降维就是一种对高维度特征数据预处理方法。降维是将高维度的数据保留下最重要的一些特征，去除噪声和不重要的特征，从而实现提升数据处理速度的目的。在实际的生产和应用中，降维在一定的信息损失范围内，可以为我们节省大量的时间和成本。降维也成为应用非常广泛的数据预处理方法。  降维具有如下一些优点： 1) 使得数据集更易使用。 2) 降低算法的计算开销。 3) 去除噪声。 4) 使得结果容易理解。降维的算法有很多，比如奇异值分解(SVD)、主成分分析(PCA)、因子分析(FA)、独立成分分析(ICA)。 </vt:lpstr>
      <vt:lpstr>PowerPoint 演示文稿</vt:lpstr>
      <vt:lpstr>PowerPoint 演示文稿</vt:lpstr>
      <vt:lpstr>PowerPoint 演示文稿</vt:lpstr>
      <vt:lpstr>PowerPoint 演示文稿</vt:lpstr>
      <vt:lpstr>PowerPoint 演示文稿</vt:lpstr>
      <vt:lpstr>Python读取文件： 1.读取txt文   </vt:lpstr>
      <vt:lpstr>Python读取文件：    </vt:lpstr>
      <vt:lpstr>Python读取文件： 2.读取csv 使用csv函数包，安装 pip install csv 使用方法： import csv def fileload(filename = ‘待读取.csv’):     csvfile = open(filename, ‘r’,encoding = 'utf-8')     data = csv.reader(csvfile)     dataset = []     for line in data:         dataset.append(line)     csvfile.close()     return dataset </vt:lpstr>
      <vt:lpstr>Python读取文件： 3.读取xlsx 使用xlrd函数包，安装： pip install xlrd 使用方法：  import xlrd def fileload(filename = '待读取.xlsx'):     dataset = []     workbook = xlrd.open_workbook(filename)     table = workbook.sheets()[0]     for row in range(table.nrows):         dataset.append(table.row_values(row))     return dataset </vt:lpstr>
      <vt:lpstr>Python读取文件： 4.pandas读取文件 并计算绘图 </vt:lpstr>
      <vt:lpstr>写入数据 1.写入txt with open(“test.txt”,“w”) as f:     f.write(“这是个测试！”)  # 自带文件关闭功能  2.写入CSV import csv f = open('文件名.csv','w',encoding='utf-8') csv_writer = csv.writer(f) csv_writer.writerow(["姓名","年龄","性别"]) csv_writer.writerow(["l",'18','男']) csv_writer.writerow(["c",'20','男']) csv_writer.writerow(["w",'22','女']) f.close()           </vt:lpstr>
      <vt:lpstr>写入数据 3.写入xlsx import openpyxl workbook=openpyxl.Workbook() # 创建一个Workbook对象，相当于创建了一个Excel文件 worksheet = workbook.active #获取当前活跃的worksheet,默认就是第一个worksheet worksheet.title="mysheet“ Project=['各省市', '工资性收入', '家庭经营纯收入', '财产性收入', '转移性收入', '食品', '衣着', '居住', '家庭设备及服务', '交通和通讯', '文教、娱乐用品及服务', '医疗保健', '其他商品及服务'] for i in range(len(Project)): #写入第一行数据，行号和列号都从1开始计数     worksheet.cell(1, i+1,Project[i]) workbook.save(filename='DataSource\\myfile.xlsx')           </vt:lpstr>
      <vt:lpstr>Python连接数据库 python连接微软的sql server数据库用的第三方模块叫做pymssql（document：http://www.pymssql.org/en/stable/index.html）。 import pymssql conn = pymssql.connect(host='127.0.0.1',             user='sa',             password='123',             database='SQLTest',             charset='utf8') #查看连接是否成功 cursor = conn.cursor() sql = 'select * from student' cursor.execute(sql) #用一个rs变量获取数据 rs = cursor.fetchall() print(rs)          </vt:lpstr>
      <vt:lpstr>Python连接数据库 在python中，在操作完 “增删改” 之后，还需要执行commit()才能真正提交代码执行，如果出意外的话就执行rollback()回滚到之前的状态，相当于之前的操作都白做了，这样也保护了数据库。 try:   conn = pymssql.connect(host='127.0.0.1',               user='sa',               password='123',               database='SQLTest',               charset='utf8')   cursor = conn.cursor()   sql = 'insert into student values('0001', '张三', 18, '男', '文学院')'   cursor.execute(sql)   conn.commit() except Exception as ex:   conn.rollback()   raise ex finally:   conn.close()  大家可以试一试将conn.commit()删去，然后看看数据库是否有变化。        </vt:lpstr>
      <vt:lpstr>Python中的列表（list） 列表是 Python 中最基本的数据结构。序列中的每个值都有对应的位置值，称之为索引，第一个索引是 0，第二个索引是 1，依此类推。 1. 列表的创建和访问                       </vt:lpstr>
      <vt:lpstr>Python中的列表（list）  2.删除列表元素     3.更新、添加列表元素                </vt:lpstr>
      <vt:lpstr>Python中的列表（list）  4.应用案例（点击流数据） 时序数据可以用list进行存取                    </vt:lpstr>
      <vt:lpstr>Python中的中字典（dict） 字典(dictionary)是除列表之外python中最灵活的内置数据结构类型。列表是有序的对象结合，字典是无序的对象集合。两者之间的区别在于：字典当中的元素是通过键来存取的，而不是通过偏移存取。字典由键和对应的值组成。字典也被称作关联数组或哈希表。 1.字典的格式 字典的每个键值对(keyvalue)都是用冒号：分割，每个键值对之间用逗号，分割，整个字典包括在花括号{}中，格式如下： dict = {key1:value1, key2:value2} 2.字典的创建                         </vt:lpstr>
      <vt:lpstr>Python中的中字典（dict）  3.访问字段里的值 取值，根据索引(key)取值，取值时，索引用中括号括起来。 4.增加/删除 增加：索引使用中括号括起来；删除：索引使用小括号括起来。                 </vt:lpstr>
      <vt:lpstr>Python中的中字典（dict）  5.统计键值对的数量 取值，根据索引(key)取值，取值时，索引用中括号括起来。     6.字典的遍历            </vt:lpstr>
      <vt:lpstr>Python中的中字典（dict） 6.字典使用案例 目的：绘制用户-购买不同产品数量的分布图            </vt:lpstr>
      <vt:lpstr>Python中的中字典（dict）  6.字典使用案例            </vt:lpstr>
      <vt:lpstr>Python中的DataFrame DataFrame是Pandas库中处理表的数据结构，可看作是python中的类似数据库的操作，是Python数据挖掘中最常用的工具。下面介绍DataFrame的一些常用方法。 1. DataFrame的创建 创建一个空的dataframe : df=pd.DataFrame(columns={"a":"","b":"","c":""},index=[0])  Out:      a    c    b 0  NaN  NaN  NaN  用list的数据创建dataframe： a = [['2', '1.2', '4.2'], ['0', '10', '0.3'], ['1', '5', '0']] df = pd.DataFrame(a, columns=['one', 'two', 'three']) print df Out:  one  two three 0   2  1.2   4.2 1   0   10   0.3 2   1    5     0                      </vt:lpstr>
      <vt:lpstr>Python中的DataFrame 用dict的数据创建DataFrame:       2. DataFrame遍历： 按行遍历iterrows():   按列遍历iteritems():                          </vt:lpstr>
      <vt:lpstr>Python中的DataFrame      df = pd.DataFrame({"ItemID":ItemIDlist,"Num":Number}) print('dataframe:',df) data=df.groupby('ItemID').sum()                   </vt:lpstr>
      <vt:lpstr>                        </vt:lpstr>
      <vt:lpstr>                        </vt:lpstr>
      <vt:lpstr>                        </vt:lpstr>
      <vt:lpstr>                        </vt:lpstr>
      <vt:lpstr>                        </vt:lpstr>
      <vt:lpstr>PowerPoint 演示文稿</vt:lpstr>
      <vt:lpstr>PowerPoint 演示文稿</vt:lpstr>
      <vt:lpstr>PowerPoint 演示文稿</vt:lpstr>
      <vt:lpstr>PowerPoint 演示文稿</vt:lpstr>
      <vt:lpstr>PowerPoint 演示文稿</vt:lpstr>
      <vt:lpstr>PowerPoint 演示文稿</vt:lpstr>
    </vt:vector>
  </TitlesOfParts>
  <Company>UNNC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Identification of Influential Spreaders and Communities in Complex Networks</dc:title>
  <dc:creator>Hongliang</dc:creator>
  <cp:lastModifiedBy>aa</cp:lastModifiedBy>
  <cp:revision>2000</cp:revision>
  <dcterms:created xsi:type="dcterms:W3CDTF">2018-04-16T01:14:22Z</dcterms:created>
  <dcterms:modified xsi:type="dcterms:W3CDTF">2021-04-25T07:34:21Z</dcterms:modified>
</cp:coreProperties>
</file>